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4"/>
    <p:sldMasterId id="2147483728" r:id="rId5"/>
  </p:sldMasterIdLst>
  <p:notesMasterIdLst>
    <p:notesMasterId r:id="rId25"/>
  </p:notesMasterIdLst>
  <p:handoutMasterIdLst>
    <p:handoutMasterId r:id="rId26"/>
  </p:handoutMasterIdLst>
  <p:sldIdLst>
    <p:sldId id="256" r:id="rId6"/>
    <p:sldId id="290" r:id="rId7"/>
    <p:sldId id="289" r:id="rId8"/>
    <p:sldId id="301" r:id="rId9"/>
    <p:sldId id="303" r:id="rId10"/>
    <p:sldId id="288" r:id="rId11"/>
    <p:sldId id="271" r:id="rId12"/>
    <p:sldId id="291" r:id="rId13"/>
    <p:sldId id="292" r:id="rId14"/>
    <p:sldId id="293" r:id="rId15"/>
    <p:sldId id="294" r:id="rId16"/>
    <p:sldId id="295" r:id="rId17"/>
    <p:sldId id="296" r:id="rId18"/>
    <p:sldId id="297" r:id="rId19"/>
    <p:sldId id="298" r:id="rId20"/>
    <p:sldId id="299" r:id="rId21"/>
    <p:sldId id="300" r:id="rId22"/>
    <p:sldId id="302" r:id="rId23"/>
    <p:sldId id="263" r:id="rId24"/>
  </p:sldIdLst>
  <p:sldSz cx="9144000" cy="6858000" type="screen4x3"/>
  <p:notesSz cx="7315200" cy="9601200"/>
  <p:embeddedFontLst>
    <p:embeddedFont>
      <p:font typeface="Myriad Web Pro" panose="020B0604020202020204" charset="0"/>
      <p:regular r:id="rId27"/>
      <p:bold r:id="rId28"/>
      <p: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a" initials="KL" lastIdx="35" clrIdx="0"/>
  <p:cmAuthor id="1" name="Amanda Raudsep" initials="aer" lastIdx="4" clrIdx="1"/>
  <p:cmAuthor id="2" name="CDC User" initials="CU" lastIdx="6" clrIdx="2"/>
  <p:cmAuthor id="3" name="Liza Corso" initials="LC" lastIdx="9" clrIdx="3"/>
  <p:cmAuthor id="4" name="Neitzel, Stephanie (CDC/OSTLTS/OD) (CTR)" initials="SN" lastIdx="7" clrIdx="4"/>
  <p:cmAuthor id="5" name="Sotnikov, Sergey Y. (CDC/OSTLTS/DPHPI)" initials="SSY(" lastIdx="6" clrIdx="5"/>
  <p:cmAuthor id="6" name="Sanders, Allison M. (CDC/ONDIEH/NCCDPHP) (CTR)" initials="SAM((" lastIdx="2"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5" autoAdjust="0"/>
    <p:restoredTop sz="83837" autoAdjust="0"/>
  </p:normalViewPr>
  <p:slideViewPr>
    <p:cSldViewPr>
      <p:cViewPr varScale="1">
        <p:scale>
          <a:sx n="99" d="100"/>
          <a:sy n="99" d="100"/>
        </p:scale>
        <p:origin x="1566" y="72"/>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66"/>
    </p:cViewPr>
  </p:notesTextViewPr>
  <p:sorterViewPr>
    <p:cViewPr>
      <p:scale>
        <a:sx n="170" d="100"/>
        <a:sy n="170" d="100"/>
      </p:scale>
      <p:origin x="0" y="2208"/>
    </p:cViewPr>
  </p:sorterViewPr>
  <p:notesViewPr>
    <p:cSldViewPr>
      <p:cViewPr varScale="1">
        <p:scale>
          <a:sx n="63" d="100"/>
          <a:sy n="63" d="100"/>
        </p:scale>
        <p:origin x="-278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3-08-30T10:42:00.539" idx="2">
    <p:pos x="2331" y="620"/>
    <p:text>check out notes below. Is it LPHPS or LPHS as on other slides? or are they both correct? thanks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E6EB48A-5B7A-4165-9D9A-A3304AF7F73F}" type="datetimeFigureOut">
              <a:rPr lang="en-US" smtClean="0"/>
              <a:t>2/13/2014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4A20338-EFE0-48BB-8A50-888676106D95}" type="slidenum">
              <a:rPr lang="en-US" smtClean="0"/>
              <a:t>‹#›</a:t>
            </a:fld>
            <a:endParaRPr lang="en-US" dirty="0"/>
          </a:p>
        </p:txBody>
      </p:sp>
    </p:spTree>
    <p:extLst>
      <p:ext uri="{BB962C8B-B14F-4D97-AF65-F5344CB8AC3E}">
        <p14:creationId xmlns:p14="http://schemas.microsoft.com/office/powerpoint/2010/main" val="256354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161101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106180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CD9C9CD-524D-474C-B858-EB86EA379DFE}" type="slidenum">
              <a:rPr lang="en-US" smtClean="0"/>
              <a:pPr/>
              <a:t>12</a:t>
            </a:fld>
            <a:endParaRPr lang="en-US" dirty="0" smtClean="0"/>
          </a:p>
        </p:txBody>
      </p:sp>
      <p:sp>
        <p:nvSpPr>
          <p:cNvPr id="73731"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C2352FCD-90E7-4E1E-90BD-6D83C82D5C0C}" type="slidenum">
              <a:rPr lang="en-US" sz="1200"/>
              <a:pPr algn="r" defTabSz="958387"/>
              <a:t>12</a:t>
            </a:fld>
            <a:endParaRPr lang="en-US" sz="1200" dirty="0"/>
          </a:p>
        </p:txBody>
      </p:sp>
      <p:sp>
        <p:nvSpPr>
          <p:cNvPr id="73732" name="Rectangle 2"/>
          <p:cNvSpPr>
            <a:spLocks noGrp="1" noRot="1" noChangeAspect="1" noChangeArrowheads="1" noTextEdit="1"/>
          </p:cNvSpPr>
          <p:nvPr>
            <p:ph type="sldImg"/>
          </p:nvPr>
        </p:nvSpPr>
        <p:spPr>
          <a:xfrm>
            <a:off x="1270000" y="717550"/>
            <a:ext cx="4776788" cy="3582988"/>
          </a:xfrm>
          <a:ln/>
        </p:spPr>
      </p:sp>
      <p:sp>
        <p:nvSpPr>
          <p:cNvPr id="73733"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5 answers</a:t>
            </a:r>
            <a:r>
              <a:rPr lang="en-US" i="0" baseline="0" dirty="0" smtClean="0"/>
              <a:t> these questions:</a:t>
            </a:r>
          </a:p>
          <a:p>
            <a:pPr marL="857250" lvl="1" indent="-457200"/>
            <a:r>
              <a:rPr lang="en-US" i="1" dirty="0" smtClean="0"/>
              <a:t>What policies in both the government and private sector promote health in our state/community?  </a:t>
            </a:r>
          </a:p>
          <a:p>
            <a:pPr marL="857250" lvl="1" indent="-457200"/>
            <a:r>
              <a:rPr lang="en-US" i="1" dirty="0" smtClean="0"/>
              <a:t>How well are we setting health policies?</a:t>
            </a:r>
            <a:endParaRPr lang="en-US" i="0" baseline="0" dirty="0" smtClean="0"/>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Effective </a:t>
            </a:r>
            <a:r>
              <a:rPr lang="en-US" dirty="0">
                <a:latin typeface="Arial" pitchFamily="34" charset="0"/>
              </a:rPr>
              <a:t>local public health governance.</a:t>
            </a:r>
          </a:p>
          <a:p>
            <a:pPr marL="171450" lvl="0" indent="-171450">
              <a:buFont typeface="Arial" pitchFamily="34" charset="0"/>
              <a:buChar char="•"/>
            </a:pPr>
            <a:r>
              <a:rPr lang="en-US" dirty="0">
                <a:latin typeface="Arial" pitchFamily="34" charset="0"/>
              </a:rPr>
              <a:t>Development of policy, codes, regulations, and legislation to protect the health of the public and to guide the practice of public health.</a:t>
            </a:r>
          </a:p>
          <a:p>
            <a:pPr marL="171450" lvl="0" indent="-171450">
              <a:buFont typeface="Arial" pitchFamily="34" charset="0"/>
              <a:buChar char="•"/>
            </a:pPr>
            <a:r>
              <a:rPr lang="en-US" dirty="0">
                <a:latin typeface="Arial" pitchFamily="34" charset="0"/>
              </a:rPr>
              <a:t>Systematic </a:t>
            </a:r>
            <a:r>
              <a:rPr lang="en-US" dirty="0" smtClean="0">
                <a:latin typeface="Arial" pitchFamily="34" charset="0"/>
              </a:rPr>
              <a:t>LPHPS</a:t>
            </a:r>
            <a:r>
              <a:rPr lang="en-US" baseline="0" dirty="0" smtClean="0">
                <a:latin typeface="Arial" pitchFamily="34" charset="0"/>
              </a:rPr>
              <a:t> </a:t>
            </a:r>
            <a:r>
              <a:rPr lang="en-US" dirty="0" smtClean="0">
                <a:latin typeface="Arial" pitchFamily="34" charset="0"/>
              </a:rPr>
              <a:t>and </a:t>
            </a:r>
            <a:r>
              <a:rPr lang="en-US" dirty="0">
                <a:latin typeface="Arial" pitchFamily="34" charset="0"/>
              </a:rPr>
              <a:t>state-level planning for health improvement in all jurisdictions.</a:t>
            </a:r>
          </a:p>
          <a:p>
            <a:pPr marL="171450" lvl="0" indent="-171450">
              <a:buFont typeface="Arial" pitchFamily="34" charset="0"/>
              <a:buChar char="•"/>
            </a:pPr>
            <a:r>
              <a:rPr lang="en-US" dirty="0">
                <a:latin typeface="Arial" pitchFamily="34" charset="0"/>
              </a:rPr>
              <a:t>Alignment of LPHS resources and strategies with community health improvement plans.</a:t>
            </a:r>
          </a:p>
          <a:p>
            <a:pPr eaLnBrk="1" hangingPunct="1"/>
            <a:endParaRPr lang="en-US" sz="1000" dirty="0"/>
          </a:p>
        </p:txBody>
      </p:sp>
    </p:spTree>
    <p:extLst>
      <p:ext uri="{BB962C8B-B14F-4D97-AF65-F5344CB8AC3E}">
        <p14:creationId xmlns:p14="http://schemas.microsoft.com/office/powerpoint/2010/main" val="90560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7A996AF-3575-44D8-8E6D-F7A1EFD7F494}" type="slidenum">
              <a:rPr lang="en-US" smtClean="0"/>
              <a:pPr/>
              <a:t>13</a:t>
            </a:fld>
            <a:endParaRPr lang="en-US" dirty="0" smtClean="0"/>
          </a:p>
        </p:txBody>
      </p:sp>
      <p:sp>
        <p:nvSpPr>
          <p:cNvPr id="74755"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141D41E3-8730-459A-89B7-92F5CD9E387D}" type="slidenum">
              <a:rPr lang="en-US" sz="1200"/>
              <a:pPr algn="r" defTabSz="958387"/>
              <a:t>13</a:t>
            </a:fld>
            <a:endParaRPr lang="en-US" sz="1200" dirty="0"/>
          </a:p>
        </p:txBody>
      </p:sp>
      <p:sp>
        <p:nvSpPr>
          <p:cNvPr id="74756" name="Rectangle 2"/>
          <p:cNvSpPr>
            <a:spLocks noGrp="1" noRot="1" noChangeAspect="1" noChangeArrowheads="1" noTextEdit="1"/>
          </p:cNvSpPr>
          <p:nvPr>
            <p:ph type="sldImg"/>
          </p:nvPr>
        </p:nvSpPr>
        <p:spPr>
          <a:xfrm>
            <a:off x="1270000" y="717550"/>
            <a:ext cx="4776788" cy="3582988"/>
          </a:xfrm>
          <a:ln/>
        </p:spPr>
      </p:sp>
      <p:sp>
        <p:nvSpPr>
          <p:cNvPr id="74757"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6 answers</a:t>
            </a:r>
            <a:r>
              <a:rPr lang="en-US" i="0" baseline="0" dirty="0" smtClean="0"/>
              <a:t> this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When we enforce health regulations are we technically competent, fair, and effective?</a:t>
            </a:r>
          </a:p>
          <a:p>
            <a:pPr lvl="0"/>
            <a:endParaRPr lang="en-US" dirty="0" smtClean="0">
              <a:latin typeface="Arial" pitchFamily="34" charset="0"/>
            </a:endParaRPr>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Assurance </a:t>
            </a:r>
            <a:r>
              <a:rPr lang="en-US" dirty="0">
                <a:latin typeface="Arial" pitchFamily="34" charset="0"/>
              </a:rPr>
              <a:t>of due process and recognition of individuals’ civil rights in all procedures, enforcement of laws and regulations, and public health emergency actions taken under the board of health or other governing body’s authority.</a:t>
            </a:r>
          </a:p>
          <a:p>
            <a:pPr marL="171450" lvl="0" indent="-171450">
              <a:buFont typeface="Arial" pitchFamily="34" charset="0"/>
              <a:buChar char="•"/>
            </a:pPr>
            <a:r>
              <a:rPr lang="en-GB" dirty="0">
                <a:latin typeface="Arial" pitchFamily="34" charset="0"/>
              </a:rPr>
              <a:t>Review, </a:t>
            </a:r>
            <a:r>
              <a:rPr lang="en-GB" dirty="0" smtClean="0">
                <a:latin typeface="Arial" pitchFamily="34" charset="0"/>
              </a:rPr>
              <a:t>evaluation, </a:t>
            </a:r>
            <a:r>
              <a:rPr lang="en-GB" dirty="0">
                <a:latin typeface="Arial" pitchFamily="34" charset="0"/>
              </a:rPr>
              <a:t>and revision of laws and regulations designed to protect health and safety, reflect current scientific knowledge, and utilize best practice for achieving compliance.</a:t>
            </a:r>
            <a:endParaRPr lang="en-US" dirty="0">
              <a:latin typeface="Arial" pitchFamily="34" charset="0"/>
            </a:endParaRPr>
          </a:p>
          <a:p>
            <a:pPr marL="171450" lvl="0" indent="-171450">
              <a:buFont typeface="Arial" pitchFamily="34" charset="0"/>
              <a:buChar char="•"/>
            </a:pPr>
            <a:r>
              <a:rPr lang="en-GB" dirty="0">
                <a:latin typeface="Arial" pitchFamily="34" charset="0"/>
              </a:rPr>
              <a:t>Education of persons and entities obligated to obey and agencies obligated to enforce laws and regulations to encourage compliance.</a:t>
            </a:r>
            <a:endParaRPr lang="en-US" dirty="0">
              <a:latin typeface="Arial" pitchFamily="34" charset="0"/>
            </a:endParaRPr>
          </a:p>
          <a:p>
            <a:pPr marL="171450" lvl="0" indent="-171450">
              <a:buFont typeface="Arial" pitchFamily="34" charset="0"/>
              <a:buChar char="•"/>
            </a:pPr>
            <a:r>
              <a:rPr lang="en-GB" dirty="0">
                <a:latin typeface="Arial" pitchFamily="34" charset="0"/>
              </a:rPr>
              <a:t>Enforcement activities in a wide variety of areas of public health concern under authority granted by local, </a:t>
            </a:r>
            <a:r>
              <a:rPr lang="en-GB" dirty="0" smtClean="0">
                <a:latin typeface="Arial" pitchFamily="34" charset="0"/>
              </a:rPr>
              <a:t>state, </a:t>
            </a:r>
            <a:r>
              <a:rPr lang="en-GB" dirty="0">
                <a:latin typeface="Arial" pitchFamily="34" charset="0"/>
              </a:rPr>
              <a:t>and federal rule or law including, but not limited to: abatement of nuisances, animal control, childhood immunizations and other vaccinations, food safety, housing code, local sanitary code, </a:t>
            </a:r>
            <a:r>
              <a:rPr lang="en-GB" dirty="0" smtClean="0">
                <a:latin typeface="Arial" pitchFamily="34" charset="0"/>
              </a:rPr>
              <a:t>on-site </a:t>
            </a:r>
            <a:r>
              <a:rPr lang="en-GB" dirty="0">
                <a:latin typeface="Arial" pitchFamily="34" charset="0"/>
              </a:rPr>
              <a:t>wastewater disposal (septic systems), protection of drinking water, school environment, solid waste disposal, swimming pool and bathing area safety and water quality, tobacco control, enforcement activities during emergency situations, and vector control.</a:t>
            </a:r>
            <a:endParaRPr lang="en-US" dirty="0">
              <a:latin typeface="Arial" pitchFamily="34" charset="0"/>
            </a:endParaRPr>
          </a:p>
          <a:p>
            <a:r>
              <a:rPr lang="en-US" dirty="0">
                <a:latin typeface="Arial" pitchFamily="34" charset="0"/>
              </a:rPr>
              <a:t> </a:t>
            </a:r>
          </a:p>
        </p:txBody>
      </p:sp>
    </p:spTree>
    <p:extLst>
      <p:ext uri="{BB962C8B-B14F-4D97-AF65-F5344CB8AC3E}">
        <p14:creationId xmlns:p14="http://schemas.microsoft.com/office/powerpoint/2010/main" val="425197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D1CCC4-B248-471D-9C6A-2F55E0E106BB}" type="slidenum">
              <a:rPr lang="en-US" smtClean="0"/>
              <a:pPr/>
              <a:t>14</a:t>
            </a:fld>
            <a:endParaRPr lang="en-US" dirty="0" smtClean="0"/>
          </a:p>
        </p:txBody>
      </p:sp>
      <p:sp>
        <p:nvSpPr>
          <p:cNvPr id="75779"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6AB558E7-C0E8-43FC-80A5-D6D0884E5381}" type="slidenum">
              <a:rPr lang="en-US" sz="1200"/>
              <a:pPr algn="r" defTabSz="958387"/>
              <a:t>14</a:t>
            </a:fld>
            <a:endParaRPr lang="en-US" sz="1200" dirty="0"/>
          </a:p>
        </p:txBody>
      </p:sp>
      <p:sp>
        <p:nvSpPr>
          <p:cNvPr id="75780" name="Rectangle 2"/>
          <p:cNvSpPr>
            <a:spLocks noGrp="1" noRot="1" noChangeAspect="1" noChangeArrowheads="1" noTextEdit="1"/>
          </p:cNvSpPr>
          <p:nvPr>
            <p:ph type="sldImg"/>
          </p:nvPr>
        </p:nvSpPr>
        <p:spPr>
          <a:xfrm>
            <a:off x="1270000" y="717550"/>
            <a:ext cx="4776788" cy="3582988"/>
          </a:xfrm>
          <a:ln/>
        </p:spPr>
      </p:sp>
      <p:sp>
        <p:nvSpPr>
          <p:cNvPr id="75781"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7 answers</a:t>
            </a:r>
            <a:r>
              <a:rPr lang="en-US" i="0" baseline="0" dirty="0" smtClean="0"/>
              <a:t> this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Are people in my state/community receiving the health services they need?</a:t>
            </a:r>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Assuring </a:t>
            </a:r>
            <a:r>
              <a:rPr lang="en-US" dirty="0">
                <a:latin typeface="Arial" pitchFamily="34" charset="0"/>
              </a:rPr>
              <a:t>the identification of populations with barriers to personal health services</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Assuring identification of personal health service needs of populations with limited access to a coordinated system of clinical care</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Assuring the linkage of people to appropriate personal health services through coordination of provider services and development of interventions that address barriers to care (e.g., culturally and linguistically appropriate staff and materials, transportation services).</a:t>
            </a:r>
          </a:p>
        </p:txBody>
      </p:sp>
    </p:spTree>
    <p:extLst>
      <p:ext uri="{BB962C8B-B14F-4D97-AF65-F5344CB8AC3E}">
        <p14:creationId xmlns:p14="http://schemas.microsoft.com/office/powerpoint/2010/main" val="58764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E41EB2-6829-4848-993A-5F4E51BBECB7}" type="slidenum">
              <a:rPr lang="en-US" smtClean="0"/>
              <a:pPr/>
              <a:t>15</a:t>
            </a:fld>
            <a:endParaRPr lang="en-US" dirty="0" smtClean="0"/>
          </a:p>
        </p:txBody>
      </p:sp>
      <p:sp>
        <p:nvSpPr>
          <p:cNvPr id="76803"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E80B7FE2-324D-4BAE-AEDD-CF42B07A2671}" type="slidenum">
              <a:rPr lang="en-US" sz="1200"/>
              <a:pPr algn="r" defTabSz="958387"/>
              <a:t>15</a:t>
            </a:fld>
            <a:endParaRPr lang="en-US" sz="1200" dirty="0"/>
          </a:p>
        </p:txBody>
      </p:sp>
      <p:sp>
        <p:nvSpPr>
          <p:cNvPr id="76804" name="Rectangle 2"/>
          <p:cNvSpPr>
            <a:spLocks noGrp="1" noRot="1" noChangeAspect="1" noChangeArrowheads="1" noTextEdit="1"/>
          </p:cNvSpPr>
          <p:nvPr>
            <p:ph type="sldImg"/>
          </p:nvPr>
        </p:nvSpPr>
        <p:spPr>
          <a:xfrm>
            <a:off x="1270000" y="717550"/>
            <a:ext cx="4776788" cy="3582988"/>
          </a:xfrm>
          <a:ln/>
        </p:spPr>
      </p:sp>
      <p:sp>
        <p:nvSpPr>
          <p:cNvPr id="76805" name="Rectangle 3"/>
          <p:cNvSpPr>
            <a:spLocks noGrp="1" noChangeArrowheads="1"/>
          </p:cNvSpPr>
          <p:nvPr>
            <p:ph type="body" idx="1"/>
          </p:nvPr>
        </p:nvSpPr>
        <p:spPr>
          <a:xfrm>
            <a:off x="977055" y="4538272"/>
            <a:ext cx="5361093" cy="4375957"/>
          </a:xfrm>
          <a:noFill/>
          <a:ln/>
        </p:spPr>
        <p:txBody>
          <a:bodyPr/>
          <a:lstStyle/>
          <a:p>
            <a:pPr lvl="0"/>
            <a:r>
              <a:rPr lang="en-US" dirty="0" smtClean="0">
                <a:latin typeface="Arial" pitchFamily="34" charset="0"/>
              </a:rPr>
              <a:t>ES 8 answers</a:t>
            </a:r>
            <a:r>
              <a:rPr lang="en-US" baseline="0" dirty="0" smtClean="0">
                <a:latin typeface="Arial" pitchFamily="34" charset="0"/>
              </a:rPr>
              <a:t> these questions:</a:t>
            </a:r>
          </a:p>
          <a:p>
            <a:pPr marL="857250" lvl="1" indent="-457200"/>
            <a:r>
              <a:rPr lang="en-US" i="1" dirty="0" smtClean="0"/>
              <a:t>Do we have a competent public health staff?  </a:t>
            </a:r>
          </a:p>
          <a:p>
            <a:pPr marL="857250" lvl="1" indent="-457200"/>
            <a:r>
              <a:rPr lang="en-US" i="1" dirty="0" smtClean="0"/>
              <a:t>How can we be sure that our staff stays current?</a:t>
            </a:r>
          </a:p>
          <a:p>
            <a:pPr lvl="0"/>
            <a:endParaRPr lang="en-US" dirty="0" smtClean="0">
              <a:latin typeface="Arial" pitchFamily="34" charset="0"/>
            </a:endParaRPr>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Education</a:t>
            </a:r>
            <a:r>
              <a:rPr lang="en-US" dirty="0">
                <a:latin typeface="Arial" pitchFamily="34" charset="0"/>
              </a:rPr>
              <a:t>, training, and assessment of personnel (including volunteers and other lay community health workers) to meet community needs for public and personal health services</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Efficient processes for licensure of professionals</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Adoption of continuous quality improvement and life-long learning programs that include determinants of health</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Active partnerships and strategic alliances with professional training programs to assure community-relevant learning experiences for all students</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Continuing education in management and leadership development programs for those charged with administrative/executive roles.</a:t>
            </a:r>
          </a:p>
        </p:txBody>
      </p:sp>
    </p:spTree>
    <p:extLst>
      <p:ext uri="{BB962C8B-B14F-4D97-AF65-F5344CB8AC3E}">
        <p14:creationId xmlns:p14="http://schemas.microsoft.com/office/powerpoint/2010/main" val="74289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D8EC28-5D05-439F-AC94-B346BDB7FB6C}" type="slidenum">
              <a:rPr lang="en-US" smtClean="0"/>
              <a:pPr/>
              <a:t>16</a:t>
            </a:fld>
            <a:endParaRPr lang="en-US" dirty="0" smtClean="0"/>
          </a:p>
        </p:txBody>
      </p:sp>
      <p:sp>
        <p:nvSpPr>
          <p:cNvPr id="77827"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86C752C2-F7B5-4110-9720-CC598489B5DA}" type="slidenum">
              <a:rPr lang="en-US" sz="1200"/>
              <a:pPr algn="r" defTabSz="958387"/>
              <a:t>16</a:t>
            </a:fld>
            <a:endParaRPr lang="en-US" sz="1200" dirty="0"/>
          </a:p>
        </p:txBody>
      </p:sp>
      <p:sp>
        <p:nvSpPr>
          <p:cNvPr id="77828" name="Rectangle 2"/>
          <p:cNvSpPr>
            <a:spLocks noGrp="1" noRot="1" noChangeAspect="1" noChangeArrowheads="1" noTextEdit="1"/>
          </p:cNvSpPr>
          <p:nvPr>
            <p:ph type="sldImg"/>
          </p:nvPr>
        </p:nvSpPr>
        <p:spPr>
          <a:xfrm>
            <a:off x="1270000" y="717550"/>
            <a:ext cx="4776788" cy="3582988"/>
          </a:xfrm>
          <a:ln/>
        </p:spPr>
      </p:sp>
      <p:sp>
        <p:nvSpPr>
          <p:cNvPr id="77829" name="Rectangle 3"/>
          <p:cNvSpPr>
            <a:spLocks noGrp="1" noChangeArrowheads="1"/>
          </p:cNvSpPr>
          <p:nvPr>
            <p:ph type="body" idx="1"/>
          </p:nvPr>
        </p:nvSpPr>
        <p:spPr>
          <a:xfrm>
            <a:off x="977055" y="4538272"/>
            <a:ext cx="5361093" cy="4375957"/>
          </a:xfrm>
          <a:noFill/>
          <a:ln/>
        </p:spPr>
        <p:txBody>
          <a:bodyPr/>
          <a:lstStyle/>
          <a:p>
            <a:pPr>
              <a:buClr>
                <a:schemeClr val="accent6">
                  <a:lumMod val="10000"/>
                  <a:lumOff val="90000"/>
                </a:schemeClr>
              </a:buClr>
            </a:pPr>
            <a:r>
              <a:rPr lang="en-US" sz="2800" dirty="0" smtClean="0">
                <a:cs typeface="Arial" charset="0"/>
              </a:rPr>
              <a:t>ES 9 answers these questions:</a:t>
            </a:r>
          </a:p>
          <a:p>
            <a:pPr marL="857250" lvl="1" indent="-457200"/>
            <a:r>
              <a:rPr lang="en-US" i="1" dirty="0" smtClean="0"/>
              <a:t>Are we meeting the needs of the population we serve?</a:t>
            </a:r>
          </a:p>
          <a:p>
            <a:pPr marL="857250" lvl="1" indent="-457200"/>
            <a:r>
              <a:rPr lang="en-US" i="1" dirty="0" smtClean="0"/>
              <a:t>Are we doing things right?</a:t>
            </a:r>
          </a:p>
          <a:p>
            <a:pPr marL="857250" lvl="1" indent="-457200"/>
            <a:r>
              <a:rPr lang="en-US" i="1" dirty="0" smtClean="0"/>
              <a:t>Are we doing the right things?</a:t>
            </a:r>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Assurance </a:t>
            </a:r>
            <a:r>
              <a:rPr lang="en-US" dirty="0">
                <a:latin typeface="Arial" pitchFamily="34" charset="0"/>
              </a:rPr>
              <a:t>of ongoing evaluation and critical review of health program </a:t>
            </a:r>
            <a:r>
              <a:rPr lang="en-US" dirty="0" smtClean="0">
                <a:latin typeface="Arial" pitchFamily="34" charset="0"/>
              </a:rPr>
              <a:t>effectiveness,</a:t>
            </a:r>
            <a:r>
              <a:rPr lang="en-US" baseline="0" dirty="0" smtClean="0">
                <a:latin typeface="Arial" pitchFamily="34" charset="0"/>
              </a:rPr>
              <a:t> </a:t>
            </a:r>
            <a:r>
              <a:rPr lang="en-US" dirty="0" smtClean="0">
                <a:latin typeface="Arial" pitchFamily="34" charset="0"/>
              </a:rPr>
              <a:t>based </a:t>
            </a:r>
            <a:r>
              <a:rPr lang="en-US" dirty="0">
                <a:latin typeface="Arial" pitchFamily="34" charset="0"/>
              </a:rPr>
              <a:t>on analysis of health status and service utilization data</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Assurance of the provision of information necessary for allocating resources and reshaping programs.</a:t>
            </a:r>
          </a:p>
          <a:p>
            <a:pPr eaLnBrk="1" hangingPunct="1"/>
            <a:endParaRPr lang="en-US" dirty="0" smtClean="0"/>
          </a:p>
        </p:txBody>
      </p:sp>
    </p:spTree>
    <p:extLst>
      <p:ext uri="{BB962C8B-B14F-4D97-AF65-F5344CB8AC3E}">
        <p14:creationId xmlns:p14="http://schemas.microsoft.com/office/powerpoint/2010/main" val="221413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449DF05-E78C-4D00-9E39-144F7F69DDE4}" type="slidenum">
              <a:rPr lang="en-US" smtClean="0"/>
              <a:pPr/>
              <a:t>17</a:t>
            </a:fld>
            <a:endParaRPr lang="en-US" dirty="0" smtClean="0"/>
          </a:p>
        </p:txBody>
      </p:sp>
      <p:sp>
        <p:nvSpPr>
          <p:cNvPr id="78851"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C685B2DD-642B-4CBD-AE9A-C5AE58F27CFC}" type="slidenum">
              <a:rPr lang="en-US" sz="1200"/>
              <a:pPr algn="r" defTabSz="958387"/>
              <a:t>17</a:t>
            </a:fld>
            <a:endParaRPr lang="en-US" sz="1200" dirty="0"/>
          </a:p>
        </p:txBody>
      </p:sp>
      <p:sp>
        <p:nvSpPr>
          <p:cNvPr id="78852" name="Rectangle 2"/>
          <p:cNvSpPr>
            <a:spLocks noGrp="1" noRot="1" noChangeAspect="1" noChangeArrowheads="1" noTextEdit="1"/>
          </p:cNvSpPr>
          <p:nvPr>
            <p:ph type="sldImg"/>
          </p:nvPr>
        </p:nvSpPr>
        <p:spPr>
          <a:xfrm>
            <a:off x="1270000" y="717550"/>
            <a:ext cx="4776788" cy="3582988"/>
          </a:xfrm>
          <a:ln/>
        </p:spPr>
      </p:sp>
      <p:sp>
        <p:nvSpPr>
          <p:cNvPr id="78853" name="Rectangle 3"/>
          <p:cNvSpPr>
            <a:spLocks noGrp="1" noChangeArrowheads="1"/>
          </p:cNvSpPr>
          <p:nvPr>
            <p:ph type="body" idx="1"/>
          </p:nvPr>
        </p:nvSpPr>
        <p:spPr>
          <a:xfrm>
            <a:off x="977055" y="4538272"/>
            <a:ext cx="5361093" cy="4375957"/>
          </a:xfrm>
          <a:noFill/>
          <a:ln/>
        </p:spPr>
        <p:txBody>
          <a:bodyPr/>
          <a:lstStyle/>
          <a:p>
            <a:pPr lvl="0"/>
            <a:r>
              <a:rPr lang="en-US" dirty="0" smtClean="0">
                <a:latin typeface="Arial" pitchFamily="34" charset="0"/>
              </a:rPr>
              <a:t>ES 10 answers</a:t>
            </a:r>
            <a:r>
              <a:rPr lang="en-US" baseline="0" dirty="0" smtClean="0">
                <a:latin typeface="Arial" pitchFamily="34" charset="0"/>
              </a:rPr>
              <a:t> this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Are we discovering and using new ways to get the job done?</a:t>
            </a:r>
          </a:p>
          <a:p>
            <a:pPr lvl="0"/>
            <a:endParaRPr lang="en-US" dirty="0" smtClean="0">
              <a:latin typeface="Arial" pitchFamily="34" charset="0"/>
            </a:endParaRPr>
          </a:p>
          <a:p>
            <a:pPr lvl="0"/>
            <a:r>
              <a:rPr lang="en-US" dirty="0" smtClean="0">
                <a:latin typeface="Arial" pitchFamily="34" charset="0"/>
              </a:rPr>
              <a:t>Public </a:t>
            </a:r>
            <a:r>
              <a:rPr lang="en-US" dirty="0">
                <a:latin typeface="Arial" pitchFamily="34" charset="0"/>
              </a:rPr>
              <a:t>health research activities:</a:t>
            </a:r>
          </a:p>
          <a:p>
            <a:pPr marL="628650" lvl="1" indent="-171450">
              <a:buFont typeface="Arial" pitchFamily="34" charset="0"/>
              <a:buChar char="•"/>
            </a:pPr>
            <a:r>
              <a:rPr lang="en-US" dirty="0">
                <a:latin typeface="Arial" pitchFamily="34" charset="0"/>
              </a:rPr>
              <a:t>I</a:t>
            </a:r>
            <a:r>
              <a:rPr lang="en-US" dirty="0" smtClean="0">
                <a:latin typeface="Arial" pitchFamily="34" charset="0"/>
              </a:rPr>
              <a:t>nitiating research</a:t>
            </a:r>
            <a:endParaRPr lang="en-US" dirty="0">
              <a:latin typeface="Arial" pitchFamily="34" charset="0"/>
            </a:endParaRPr>
          </a:p>
          <a:p>
            <a:pPr marL="628650" lvl="1" indent="-171450">
              <a:buFont typeface="Arial" pitchFamily="34" charset="0"/>
              <a:buChar char="•"/>
            </a:pPr>
            <a:r>
              <a:rPr lang="en-US" dirty="0">
                <a:latin typeface="Arial" pitchFamily="34" charset="0"/>
              </a:rPr>
              <a:t>P</a:t>
            </a:r>
            <a:r>
              <a:rPr lang="en-US" dirty="0" smtClean="0">
                <a:latin typeface="Arial" pitchFamily="34" charset="0"/>
              </a:rPr>
              <a:t>articipating </a:t>
            </a:r>
            <a:r>
              <a:rPr lang="en-US" dirty="0">
                <a:latin typeface="Arial" pitchFamily="34" charset="0"/>
              </a:rPr>
              <a:t>in research by </a:t>
            </a:r>
            <a:r>
              <a:rPr lang="en-US" dirty="0" smtClean="0">
                <a:latin typeface="Arial" pitchFamily="34" charset="0"/>
              </a:rPr>
              <a:t>others</a:t>
            </a:r>
            <a:endParaRPr lang="en-US" dirty="0">
              <a:latin typeface="Arial" pitchFamily="34" charset="0"/>
            </a:endParaRPr>
          </a:p>
          <a:p>
            <a:pPr marL="628650" lvl="1" indent="-171450">
              <a:buFont typeface="Arial" pitchFamily="34" charset="0"/>
              <a:buChar char="•"/>
            </a:pPr>
            <a:r>
              <a:rPr lang="en-US" dirty="0">
                <a:latin typeface="Arial" pitchFamily="34" charset="0"/>
              </a:rPr>
              <a:t>R</a:t>
            </a:r>
            <a:r>
              <a:rPr lang="en-US" dirty="0" smtClean="0">
                <a:latin typeface="Arial" pitchFamily="34" charset="0"/>
              </a:rPr>
              <a:t>eporting results</a:t>
            </a:r>
          </a:p>
          <a:p>
            <a:pPr marL="628650" lvl="1" indent="-171450">
              <a:buFont typeface="Arial" pitchFamily="34" charset="0"/>
              <a:buChar char="•"/>
            </a:pPr>
            <a:r>
              <a:rPr lang="en-US" dirty="0" smtClean="0">
                <a:latin typeface="Arial" pitchFamily="34" charset="0"/>
              </a:rPr>
              <a:t>Implementing </a:t>
            </a:r>
            <a:r>
              <a:rPr lang="en-US" dirty="0">
                <a:latin typeface="Arial" pitchFamily="34" charset="0"/>
              </a:rPr>
              <a:t>policy based on these </a:t>
            </a:r>
            <a:r>
              <a:rPr lang="en-US" dirty="0" smtClean="0">
                <a:latin typeface="Arial" pitchFamily="34" charset="0"/>
              </a:rPr>
              <a:t>results</a:t>
            </a:r>
            <a:endParaRPr lang="en-US" dirty="0">
              <a:latin typeface="Arial" pitchFamily="34" charset="0"/>
            </a:endParaRPr>
          </a:p>
        </p:txBody>
      </p:sp>
    </p:spTree>
    <p:extLst>
      <p:ext uri="{BB962C8B-B14F-4D97-AF65-F5344CB8AC3E}">
        <p14:creationId xmlns:p14="http://schemas.microsoft.com/office/powerpoint/2010/main" val="426830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 little history.  Many of you may be familiar with the core functions,</a:t>
            </a:r>
            <a:r>
              <a:rPr lang="en-US" baseline="0" dirty="0" smtClean="0"/>
              <a:t> </a:t>
            </a:r>
            <a:r>
              <a:rPr lang="en-US" dirty="0" smtClean="0"/>
              <a:t>which were outlined in the 1988 Institute of Medicine (IOM) report “The Future of Public Health.” As stated in the IOM report, the three core functions of public health are assessment, policy development, and assurance. This is a good start to describing public health, but in 1994, when the country was exploring issues related to healthcare reform, the public health sector felt that a better definition and description of public health was needed. A “Core Functions of Public Health Steering Committee” was convened to address this need. This Steering Committee involved representatives from Public Health Service Agencies (CDC, HRSA, Office of Disease Prevention and Health Promotion, etc.) and key national public health organizations. The committee produced a statement called “Public Health in America.”</a:t>
            </a:r>
          </a:p>
          <a:p>
            <a:endParaRPr lang="en-US" b="1" dirty="0" smtClean="0"/>
          </a:p>
          <a:p>
            <a:r>
              <a:rPr lang="en-US" b="1" dirty="0" smtClean="0"/>
              <a:t>Public Health in America – Vision and Mission</a:t>
            </a:r>
          </a:p>
          <a:p>
            <a:r>
              <a:rPr lang="en-US" dirty="0" smtClean="0"/>
              <a:t>The Public Health in America statement provides a vision and mission for public health, as well as the context of what public health should be prepared to do and how public health service is delivered.  The vision for public health is broad: “Healthy People in Healthy Communities.”   The mission identified is to “Promote Physical and Mental Health and Prevent Disease, Injury, and Disability.”</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26595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dirty="0" smtClean="0"/>
              <a:t>The last part of the Public Health in America statement defines the “Essential Services of Public Health.”  The 10 essential services are shown here on this</a:t>
            </a:r>
            <a:r>
              <a:rPr lang="en-US" baseline="0" dirty="0" smtClean="0"/>
              <a:t> slide and the next</a:t>
            </a:r>
            <a:r>
              <a:rPr lang="en-US" dirty="0" smtClean="0"/>
              <a:t>:</a:t>
            </a:r>
          </a:p>
          <a:p>
            <a:pPr marL="228600" indent="-228600">
              <a:buFontTx/>
              <a:buAutoNum type="arabicPeriod"/>
            </a:pPr>
            <a:r>
              <a:rPr lang="en-US" i="1" dirty="0" smtClean="0"/>
              <a:t>Monitor health status to identify and solve community health problems</a:t>
            </a:r>
          </a:p>
          <a:p>
            <a:pPr marL="228600" indent="-228600">
              <a:buFontTx/>
              <a:buAutoNum type="arabicPeriod"/>
            </a:pPr>
            <a:r>
              <a:rPr lang="en-US" i="1" dirty="0" smtClean="0"/>
              <a:t>Diagnose and investigate health problems and health hazards in the community</a:t>
            </a:r>
          </a:p>
          <a:p>
            <a:pPr marL="228600" indent="-228600">
              <a:buFontTx/>
              <a:buAutoNum type="arabicPeriod"/>
            </a:pPr>
            <a:r>
              <a:rPr lang="en-US" i="1" dirty="0" smtClean="0"/>
              <a:t>Inform, educate, and empower people about health issues</a:t>
            </a:r>
          </a:p>
          <a:p>
            <a:pPr marL="228600" indent="-228600">
              <a:buFontTx/>
              <a:buAutoNum type="arabicPeriod"/>
            </a:pPr>
            <a:r>
              <a:rPr lang="en-US" i="1" dirty="0" smtClean="0"/>
              <a:t>Mobilize community partnerships to identify and solve health problems</a:t>
            </a:r>
          </a:p>
          <a:p>
            <a:pPr marL="228600" indent="-228600">
              <a:buFontTx/>
              <a:buAutoNum type="arabicPeriod"/>
            </a:pPr>
            <a:r>
              <a:rPr lang="en-US" i="1" dirty="0" smtClean="0"/>
              <a:t>Develop policies and plans that support individual and community health efforts</a:t>
            </a:r>
          </a:p>
          <a:p>
            <a:pPr marL="228600" indent="-228600">
              <a:buFontTx/>
              <a:buAutoNum type="arabicPeriod"/>
            </a:pPr>
            <a:r>
              <a:rPr lang="en-US" i="1" dirty="0" smtClean="0"/>
              <a:t>Enforce laws and regulations that protect health and ensure safety</a:t>
            </a:r>
          </a:p>
          <a:p>
            <a:pPr marL="228600" indent="-228600">
              <a:buFontTx/>
              <a:buAutoNum type="arabicPeriod"/>
            </a:pPr>
            <a:r>
              <a:rPr lang="en-US" i="1" dirty="0" smtClean="0"/>
              <a:t>Link people to needed personal health services and assure the provision of health care when otherwise unavailable</a:t>
            </a:r>
          </a:p>
          <a:p>
            <a:pPr marL="228600" indent="-228600">
              <a:buFontTx/>
              <a:buAutoNum type="arabicPeriod"/>
            </a:pPr>
            <a:r>
              <a:rPr lang="en-US" i="1" dirty="0" smtClean="0"/>
              <a:t>Assure a competent public and personal healthcare workforce</a:t>
            </a:r>
          </a:p>
          <a:p>
            <a:pPr marL="228600" indent="-228600">
              <a:buFontTx/>
              <a:buAutoNum type="arabicPeriod"/>
            </a:pPr>
            <a:r>
              <a:rPr lang="en-US" i="1" dirty="0" smtClean="0"/>
              <a:t>Evaluate effectiveness, accessibility, and quality of personal and population-based health services</a:t>
            </a:r>
          </a:p>
          <a:p>
            <a:pPr marL="228600" indent="-228600">
              <a:buFontTx/>
              <a:buAutoNum type="arabicPeriod"/>
            </a:pPr>
            <a:r>
              <a:rPr lang="en-US" i="1" dirty="0" smtClean="0"/>
              <a:t> Research for new insights and innovative solutions to health problems</a:t>
            </a:r>
          </a:p>
          <a:p>
            <a:pPr marL="0" indent="0">
              <a:buFontTx/>
              <a:buNone/>
            </a:pPr>
            <a:endParaRPr lang="en-US" i="1" dirty="0" smtClean="0"/>
          </a:p>
          <a:p>
            <a:pPr marL="228600" indent="-228600"/>
            <a:r>
              <a:rPr lang="en-US" dirty="0" smtClean="0"/>
              <a:t>Basically, any public health activity can fit into one of these 10 categories. So, for example, Essential Service #1 includes activities such as data collection, community health assessments, and the maintenance of population health registries. As another example, Essential Service #7 (see next slide) includes personal healthcare services, as well as transportation and other enabling services and assuring the availability of culturally appropriate personnel and materials. Since the release of the 10 Essential Services, numerous initiatives have explored the utility and feasibility of these services and have found them to be a good descriptor of public health.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9555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9555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Public Health Wheel shows the three core functions (assessment, policy development, and assurance) in black around the “wheel” of essential services. The essential services can be grouped under the three core functions.</a:t>
            </a:r>
          </a:p>
          <a:p>
            <a:endParaRPr lang="en-US" baseline="0" dirty="0" smtClean="0"/>
          </a:p>
          <a:p>
            <a:r>
              <a:rPr lang="en-US" baseline="0" dirty="0" smtClean="0"/>
              <a:t>Essential services #1 and 2 fit under the core function of assessment. Essential services #3, 4, and 5 fit under policy development while essential services #6, 7, 8, and 9 fit under assurance. Research (essential service #10) and system management form the center of the wheel, since these activities are included within all three core functions.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Adopted: Fall 1994, Source: Public Health Functions Steering Committee, Members (July 1995):</a:t>
            </a:r>
            <a:br>
              <a:rPr lang="en-US" dirty="0" smtClean="0"/>
            </a:br>
            <a:r>
              <a:rPr lang="en-US" dirty="0" smtClean="0"/>
              <a:t>American Public Health Association·Association of Schools of Public Health·Association of State and Territorial Health Officials·Environmental Council of the States·National Association of County and City Health Officials·National Association of State Alcohol and Drug Abuse Directors·National Association of State Mental Health Program Directors·Public Health Foundation·U.S. Public Health Service --</a:t>
            </a:r>
            <a:r>
              <a:rPr lang="en-US" i="1" dirty="0" smtClean="0"/>
              <a:t>Agency for Health Care Policy and Research·Centers for Disease Control and Prevention·Food and Drug Administration·Health Resources and Services Administration·Indian Health Service·National Institutes of Health·Office of the Assistant Secretary for Health·Substance Abuse and Mental Health Services Administration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69853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E334E99-68D4-4AF2-9874-6D427AE073A7}" type="slidenum">
              <a:rPr lang="en-US" smtClean="0"/>
              <a:pPr/>
              <a:t>8</a:t>
            </a:fld>
            <a:endParaRPr lang="en-US" dirty="0" smtClean="0"/>
          </a:p>
        </p:txBody>
      </p:sp>
      <p:sp>
        <p:nvSpPr>
          <p:cNvPr id="69635"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2F6DD107-1E8C-47E7-A07F-6B015D07D0FD}" type="slidenum">
              <a:rPr lang="en-US" sz="1200"/>
              <a:pPr algn="r" defTabSz="958387"/>
              <a:t>8</a:t>
            </a:fld>
            <a:endParaRPr lang="en-US" sz="1200" dirty="0"/>
          </a:p>
        </p:txBody>
      </p:sp>
      <p:sp>
        <p:nvSpPr>
          <p:cNvPr id="69636" name="Rectangle 2"/>
          <p:cNvSpPr>
            <a:spLocks noGrp="1" noRot="1" noChangeAspect="1" noChangeArrowheads="1" noTextEdit="1"/>
          </p:cNvSpPr>
          <p:nvPr>
            <p:ph type="sldImg"/>
          </p:nvPr>
        </p:nvSpPr>
        <p:spPr>
          <a:xfrm>
            <a:off x="1270000" y="717550"/>
            <a:ext cx="4776788" cy="3582988"/>
          </a:xfrm>
          <a:ln/>
        </p:spPr>
      </p:sp>
      <p:sp>
        <p:nvSpPr>
          <p:cNvPr id="69637" name="Rectangle 3"/>
          <p:cNvSpPr>
            <a:spLocks noGrp="1" noChangeArrowheads="1"/>
          </p:cNvSpPr>
          <p:nvPr>
            <p:ph type="body" idx="1"/>
          </p:nvPr>
        </p:nvSpPr>
        <p:spPr>
          <a:xfrm>
            <a:off x="977055" y="4538272"/>
            <a:ext cx="5361093" cy="4375957"/>
          </a:xfrm>
          <a:noFill/>
          <a:ln/>
        </p:spPr>
        <p:txBody>
          <a:bodyPr/>
          <a:lstStyle/>
          <a:p>
            <a:pPr lvl="0" indent="-342900">
              <a:lnSpc>
                <a:spcPct val="80000"/>
              </a:lnSpc>
            </a:pPr>
            <a:r>
              <a:rPr lang="en-US" i="0" dirty="0" smtClean="0"/>
              <a:t>ES 1 answers</a:t>
            </a:r>
            <a:r>
              <a:rPr lang="en-US" i="0" baseline="0" dirty="0" smtClean="0"/>
              <a:t> these questions:</a:t>
            </a:r>
            <a:endParaRPr lang="en-US" i="0" dirty="0" smtClean="0"/>
          </a:p>
          <a:p>
            <a:pPr lvl="1" indent="-342900">
              <a:lnSpc>
                <a:spcPct val="80000"/>
              </a:lnSpc>
            </a:pPr>
            <a:r>
              <a:rPr lang="en-US" i="1" dirty="0" smtClean="0"/>
              <a:t>What’s going on in our state/community?  </a:t>
            </a:r>
          </a:p>
          <a:p>
            <a:pPr lvl="1" indent="-342900">
              <a:lnSpc>
                <a:spcPct val="80000"/>
              </a:lnSpc>
            </a:pPr>
            <a:r>
              <a:rPr lang="en-US" i="1" dirty="0" smtClean="0"/>
              <a:t>Do we know how healthy we are?</a:t>
            </a:r>
          </a:p>
          <a:p>
            <a:pPr lvl="1" indent="-342900">
              <a:lnSpc>
                <a:spcPct val="80000"/>
              </a:lnSpc>
            </a:pPr>
            <a:endParaRPr lang="en-US" i="1" dirty="0" smtClean="0"/>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Accurate</a:t>
            </a:r>
            <a:r>
              <a:rPr lang="en-US" dirty="0">
                <a:latin typeface="Arial" pitchFamily="34" charset="0"/>
              </a:rPr>
              <a:t>, periodic assessment of the community’s health status, </a:t>
            </a:r>
            <a:r>
              <a:rPr lang="en-US" dirty="0" smtClean="0">
                <a:latin typeface="Arial" pitchFamily="34" charset="0"/>
              </a:rPr>
              <a:t>including</a:t>
            </a:r>
            <a:endParaRPr lang="en-US" dirty="0">
              <a:latin typeface="Arial" pitchFamily="34" charset="0"/>
            </a:endParaRPr>
          </a:p>
          <a:p>
            <a:pPr marL="628650" lvl="1" indent="-171450">
              <a:buFont typeface="Courier New" pitchFamily="49" charset="0"/>
              <a:buChar char="o"/>
            </a:pPr>
            <a:r>
              <a:rPr lang="en-US" dirty="0">
                <a:latin typeface="Arial" pitchFamily="34" charset="0"/>
              </a:rPr>
              <a:t>Identification of health risks, determinants of health, and determination of health service </a:t>
            </a:r>
            <a:r>
              <a:rPr lang="en-US" dirty="0" smtClean="0">
                <a:latin typeface="Arial" pitchFamily="34" charset="0"/>
              </a:rPr>
              <a:t>needs</a:t>
            </a:r>
            <a:endParaRPr lang="en-US" dirty="0">
              <a:latin typeface="Arial" pitchFamily="34" charset="0"/>
            </a:endParaRPr>
          </a:p>
          <a:p>
            <a:pPr marL="628650" lvl="1" indent="-171450">
              <a:buFont typeface="Courier New" pitchFamily="49" charset="0"/>
              <a:buChar char="o"/>
            </a:pPr>
            <a:r>
              <a:rPr lang="en-US" dirty="0">
                <a:latin typeface="Arial" pitchFamily="34" charset="0"/>
              </a:rPr>
              <a:t>Attention to the vital statistics and health status indicators of groups that are at higher risk than the total </a:t>
            </a:r>
            <a:r>
              <a:rPr lang="en-US" dirty="0" smtClean="0">
                <a:latin typeface="Arial" pitchFamily="34" charset="0"/>
              </a:rPr>
              <a:t>population</a:t>
            </a:r>
            <a:endParaRPr lang="en-US" dirty="0">
              <a:latin typeface="Arial" pitchFamily="34" charset="0"/>
            </a:endParaRPr>
          </a:p>
          <a:p>
            <a:pPr marL="628650" lvl="1" indent="-171450">
              <a:buFont typeface="Courier New" pitchFamily="49" charset="0"/>
              <a:buChar char="o"/>
            </a:pPr>
            <a:r>
              <a:rPr lang="en-US" dirty="0">
                <a:latin typeface="Arial" pitchFamily="34" charset="0"/>
              </a:rPr>
              <a:t>Identification of community assets that support the </a:t>
            </a:r>
            <a:r>
              <a:rPr lang="en-US" dirty="0" smtClean="0">
                <a:latin typeface="Arial" pitchFamily="34" charset="0"/>
              </a:rPr>
              <a:t>local</a:t>
            </a:r>
            <a:r>
              <a:rPr lang="en-US" baseline="0" dirty="0" smtClean="0">
                <a:latin typeface="Arial" pitchFamily="34" charset="0"/>
              </a:rPr>
              <a:t> </a:t>
            </a:r>
            <a:r>
              <a:rPr lang="en-US" dirty="0" smtClean="0">
                <a:latin typeface="Arial" pitchFamily="34" charset="0"/>
              </a:rPr>
              <a:t>public </a:t>
            </a:r>
            <a:r>
              <a:rPr lang="en-US" dirty="0">
                <a:latin typeface="Arial" pitchFamily="34" charset="0"/>
              </a:rPr>
              <a:t>health system (LPHS) in promoting health and improving quality of </a:t>
            </a:r>
            <a:r>
              <a:rPr lang="en-US" dirty="0" smtClean="0">
                <a:latin typeface="Arial" pitchFamily="34" charset="0"/>
              </a:rPr>
              <a:t>life</a:t>
            </a:r>
            <a:endParaRPr lang="en-US" dirty="0">
              <a:latin typeface="Arial" pitchFamily="34" charset="0"/>
            </a:endParaRPr>
          </a:p>
          <a:p>
            <a:pPr marL="171450" lvl="0" indent="-171450">
              <a:buFont typeface="Arial" pitchFamily="34" charset="0"/>
              <a:buChar char="•"/>
            </a:pPr>
            <a:r>
              <a:rPr lang="en-US" dirty="0" smtClean="0">
                <a:latin typeface="Arial" pitchFamily="34" charset="0"/>
              </a:rPr>
              <a:t>Use of </a:t>
            </a:r>
            <a:r>
              <a:rPr lang="en-US" dirty="0">
                <a:latin typeface="Arial" pitchFamily="34" charset="0"/>
              </a:rPr>
              <a:t>appropriate methods and technology, such as geographic information systems (GIS</a:t>
            </a:r>
            <a:r>
              <a:rPr lang="en-US" i="1" dirty="0">
                <a:latin typeface="Arial" pitchFamily="34" charset="0"/>
              </a:rPr>
              <a:t>)</a:t>
            </a:r>
            <a:r>
              <a:rPr lang="en-US" dirty="0">
                <a:latin typeface="Arial" pitchFamily="34" charset="0"/>
              </a:rPr>
              <a:t>, to interpret and communicate data to diverse </a:t>
            </a:r>
            <a:r>
              <a:rPr lang="en-US" dirty="0" smtClean="0">
                <a:latin typeface="Arial" pitchFamily="34" charset="0"/>
              </a:rPr>
              <a:t>audiences</a:t>
            </a:r>
            <a:endParaRPr lang="en-US" dirty="0">
              <a:latin typeface="Arial" pitchFamily="34" charset="0"/>
            </a:endParaRPr>
          </a:p>
          <a:p>
            <a:pPr marL="171450" lvl="0" indent="-171450">
              <a:buFont typeface="Arial" pitchFamily="34" charset="0"/>
              <a:buChar char="•"/>
            </a:pPr>
            <a:r>
              <a:rPr lang="en-US" dirty="0">
                <a:latin typeface="Arial" pitchFamily="34" charset="0"/>
              </a:rPr>
              <a:t>Collaboration among all LPHS components, including private providers and health benefit plans, to establish and use population health registries, such as disease or immunization </a:t>
            </a:r>
            <a:r>
              <a:rPr lang="en-US" dirty="0" smtClean="0">
                <a:latin typeface="Arial" pitchFamily="34" charset="0"/>
              </a:rPr>
              <a:t>registries</a:t>
            </a:r>
            <a:endParaRPr lang="en-US" dirty="0">
              <a:latin typeface="Arial" pitchFamily="34" charset="0"/>
            </a:endParaRPr>
          </a:p>
        </p:txBody>
      </p:sp>
    </p:spTree>
    <p:extLst>
      <p:ext uri="{BB962C8B-B14F-4D97-AF65-F5344CB8AC3E}">
        <p14:creationId xmlns:p14="http://schemas.microsoft.com/office/powerpoint/2010/main" val="307729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AE63254-2BE9-487E-92F4-7B96577897C4}" type="slidenum">
              <a:rPr lang="en-US" smtClean="0"/>
              <a:pPr/>
              <a:t>9</a:t>
            </a:fld>
            <a:endParaRPr lang="en-US" dirty="0" smtClean="0"/>
          </a:p>
        </p:txBody>
      </p:sp>
      <p:sp>
        <p:nvSpPr>
          <p:cNvPr id="70659"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6236288E-520C-4472-A555-BC114F9F850B}" type="slidenum">
              <a:rPr lang="en-US" sz="1200"/>
              <a:pPr algn="r" defTabSz="958387"/>
              <a:t>9</a:t>
            </a:fld>
            <a:endParaRPr lang="en-US" sz="1200" dirty="0"/>
          </a:p>
        </p:txBody>
      </p:sp>
      <p:sp>
        <p:nvSpPr>
          <p:cNvPr id="70660" name="Rectangle 2"/>
          <p:cNvSpPr>
            <a:spLocks noGrp="1" noRot="1" noChangeAspect="1" noChangeArrowheads="1" noTextEdit="1"/>
          </p:cNvSpPr>
          <p:nvPr>
            <p:ph type="sldImg"/>
          </p:nvPr>
        </p:nvSpPr>
        <p:spPr>
          <a:xfrm>
            <a:off x="1270000" y="717550"/>
            <a:ext cx="4776788" cy="3582988"/>
          </a:xfrm>
          <a:ln/>
        </p:spPr>
      </p:sp>
      <p:sp>
        <p:nvSpPr>
          <p:cNvPr id="70661"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2 answers</a:t>
            </a:r>
            <a:r>
              <a:rPr lang="en-US" i="0" baseline="0" dirty="0" smtClean="0"/>
              <a:t> these questions:</a:t>
            </a:r>
          </a:p>
          <a:p>
            <a:pPr marL="857250" lvl="1" indent="-457200">
              <a:lnSpc>
                <a:spcPct val="80000"/>
              </a:lnSpc>
            </a:pPr>
            <a:r>
              <a:rPr lang="en-US" i="1" dirty="0" smtClean="0"/>
              <a:t>Are we ready to respond to health problems or threats?  </a:t>
            </a:r>
          </a:p>
          <a:p>
            <a:pPr marL="857250" lvl="1" indent="-457200">
              <a:lnSpc>
                <a:spcPct val="80000"/>
              </a:lnSpc>
            </a:pPr>
            <a:r>
              <a:rPr lang="en-US" i="1" dirty="0" smtClean="0"/>
              <a:t>How quickly do we find out about problems?  </a:t>
            </a:r>
          </a:p>
          <a:p>
            <a:pPr marL="857250" lvl="1" indent="-457200">
              <a:lnSpc>
                <a:spcPct val="80000"/>
              </a:lnSpc>
            </a:pPr>
            <a:r>
              <a:rPr lang="en-US" i="1" dirty="0" smtClean="0"/>
              <a:t>How effective is our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mtClean="0"/>
          </a:p>
          <a:p>
            <a:pPr eaLnBrk="1" hangingPunct="1"/>
            <a:endParaRPr lang="en-US" b="1" dirty="0" smtClean="0"/>
          </a:p>
          <a:p>
            <a:pPr marL="171450" lvl="0" indent="-171450">
              <a:buFont typeface="Arial" pitchFamily="34" charset="0"/>
              <a:buChar char="•"/>
            </a:pPr>
            <a:r>
              <a:rPr lang="en-US" dirty="0" smtClean="0">
                <a:latin typeface="Arial" pitchFamily="34" charset="0"/>
              </a:rPr>
              <a:t>Epidemiologic </a:t>
            </a:r>
            <a:r>
              <a:rPr lang="en-US" dirty="0">
                <a:latin typeface="Arial" pitchFamily="34" charset="0"/>
              </a:rPr>
              <a:t>investigations of disease outbreaks, patterns of infections, chronic diseases, injuries, environmental hazards, and other public health threats and emergencies.</a:t>
            </a:r>
          </a:p>
          <a:p>
            <a:pPr marL="171450" lvl="0" indent="-171450">
              <a:buFont typeface="Arial" pitchFamily="34" charset="0"/>
              <a:buChar char="•"/>
            </a:pPr>
            <a:r>
              <a:rPr lang="en-US" dirty="0">
                <a:latin typeface="Arial" pitchFamily="34" charset="0"/>
              </a:rPr>
              <a:t>Active infectious disease epidemiology programs.</a:t>
            </a:r>
          </a:p>
          <a:p>
            <a:pPr marL="171450" lvl="0" indent="-171450">
              <a:buFont typeface="Arial" pitchFamily="34" charset="0"/>
              <a:buChar char="•"/>
            </a:pPr>
            <a:r>
              <a:rPr lang="en-US" dirty="0">
                <a:latin typeface="Arial" pitchFamily="34" charset="0"/>
              </a:rPr>
              <a:t>Access to a public health laboratory capable of conducting rapid screening and </a:t>
            </a:r>
            <a:r>
              <a:rPr lang="en-US" dirty="0" smtClean="0">
                <a:latin typeface="Arial" pitchFamily="34" charset="0"/>
              </a:rPr>
              <a:t>high-volume </a:t>
            </a:r>
            <a:r>
              <a:rPr lang="en-US" dirty="0">
                <a:latin typeface="Arial" pitchFamily="34" charset="0"/>
              </a:rPr>
              <a:t>testing.</a:t>
            </a:r>
          </a:p>
        </p:txBody>
      </p:sp>
    </p:spTree>
    <p:extLst>
      <p:ext uri="{BB962C8B-B14F-4D97-AF65-F5344CB8AC3E}">
        <p14:creationId xmlns:p14="http://schemas.microsoft.com/office/powerpoint/2010/main" val="400869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F076B76-1DBA-471A-B6F5-4E8F6316BA76}" type="slidenum">
              <a:rPr lang="en-US" smtClean="0"/>
              <a:pPr/>
              <a:t>10</a:t>
            </a:fld>
            <a:endParaRPr lang="en-US" dirty="0" smtClean="0"/>
          </a:p>
        </p:txBody>
      </p:sp>
      <p:sp>
        <p:nvSpPr>
          <p:cNvPr id="71683"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A18D0241-FBF5-428C-AB1F-18E2E98C2E4C}" type="slidenum">
              <a:rPr lang="en-US" sz="1200"/>
              <a:pPr algn="r" defTabSz="958387"/>
              <a:t>10</a:t>
            </a:fld>
            <a:endParaRPr lang="en-US" sz="1200" dirty="0"/>
          </a:p>
        </p:txBody>
      </p:sp>
      <p:sp>
        <p:nvSpPr>
          <p:cNvPr id="71684" name="Rectangle 2"/>
          <p:cNvSpPr>
            <a:spLocks noGrp="1" noRot="1" noChangeAspect="1" noChangeArrowheads="1" noTextEdit="1"/>
          </p:cNvSpPr>
          <p:nvPr>
            <p:ph type="sldImg"/>
          </p:nvPr>
        </p:nvSpPr>
        <p:spPr>
          <a:xfrm>
            <a:off x="1270000" y="717550"/>
            <a:ext cx="4776788" cy="3582988"/>
          </a:xfrm>
          <a:ln/>
        </p:spPr>
      </p:sp>
      <p:sp>
        <p:nvSpPr>
          <p:cNvPr id="71685"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3 answers</a:t>
            </a:r>
            <a:r>
              <a:rPr lang="en-US" i="0" baseline="0" dirty="0" smtClean="0"/>
              <a:t> this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How well do we keep all segments of our state/community informed about health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Health </a:t>
            </a:r>
            <a:r>
              <a:rPr lang="en-US" dirty="0">
                <a:latin typeface="Arial" pitchFamily="34" charset="0"/>
              </a:rPr>
              <a:t>information, health education, and health promotion activities designed to reduce health risk and promote improved health.</a:t>
            </a:r>
          </a:p>
          <a:p>
            <a:pPr marL="171450" lvl="0" indent="-171450">
              <a:buFont typeface="Arial" pitchFamily="34" charset="0"/>
              <a:buChar char="•"/>
            </a:pPr>
            <a:r>
              <a:rPr lang="en-US" dirty="0">
                <a:latin typeface="Arial" pitchFamily="34" charset="0"/>
              </a:rPr>
              <a:t>Health communication plans and </a:t>
            </a:r>
            <a:r>
              <a:rPr lang="en-US" dirty="0" smtClean="0">
                <a:latin typeface="Arial" pitchFamily="34" charset="0"/>
              </a:rPr>
              <a:t>activities, </a:t>
            </a:r>
            <a:r>
              <a:rPr lang="en-US" dirty="0">
                <a:latin typeface="Arial" pitchFamily="34" charset="0"/>
              </a:rPr>
              <a:t>such as media advocacy and social marketing.</a:t>
            </a:r>
          </a:p>
          <a:p>
            <a:pPr marL="171450" lvl="0" indent="-171450">
              <a:buFont typeface="Arial" pitchFamily="34" charset="0"/>
              <a:buChar char="•"/>
            </a:pPr>
            <a:r>
              <a:rPr lang="en-US" dirty="0">
                <a:latin typeface="Arial" pitchFamily="34" charset="0"/>
              </a:rPr>
              <a:t>Accessible health information and educational resources.</a:t>
            </a:r>
          </a:p>
          <a:p>
            <a:pPr marL="171450" lvl="0" indent="-171450">
              <a:buFont typeface="Arial" pitchFamily="34" charset="0"/>
              <a:buChar char="•"/>
            </a:pPr>
            <a:r>
              <a:rPr lang="en-US" dirty="0">
                <a:latin typeface="Arial" pitchFamily="34" charset="0"/>
              </a:rPr>
              <a:t>Health education and health promotion program partnerships with schools, faith-based communities, work sites, personal care providers, and others to implement and reinforce health promotion programs and messages.</a:t>
            </a:r>
          </a:p>
        </p:txBody>
      </p:sp>
    </p:spTree>
    <p:extLst>
      <p:ext uri="{BB962C8B-B14F-4D97-AF65-F5344CB8AC3E}">
        <p14:creationId xmlns:p14="http://schemas.microsoft.com/office/powerpoint/2010/main" val="200736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012701B-F68A-47E6-8614-849C01E40956}" type="slidenum">
              <a:rPr lang="en-US" smtClean="0"/>
              <a:pPr/>
              <a:t>11</a:t>
            </a:fld>
            <a:endParaRPr lang="en-US" dirty="0" smtClean="0"/>
          </a:p>
        </p:txBody>
      </p:sp>
      <p:sp>
        <p:nvSpPr>
          <p:cNvPr id="72707"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894" tIns="47947" rIns="95894" bIns="47947" anchor="b"/>
          <a:lstStyle/>
          <a:p>
            <a:pPr algn="r" defTabSz="958387"/>
            <a:fld id="{32A13AD7-7E1E-4C26-B2CA-C88FC8E26205}" type="slidenum">
              <a:rPr lang="en-US" sz="1200"/>
              <a:pPr algn="r" defTabSz="958387"/>
              <a:t>11</a:t>
            </a:fld>
            <a:endParaRPr lang="en-US" sz="1200" dirty="0"/>
          </a:p>
        </p:txBody>
      </p:sp>
      <p:sp>
        <p:nvSpPr>
          <p:cNvPr id="72708" name="Rectangle 2"/>
          <p:cNvSpPr>
            <a:spLocks noGrp="1" noRot="1" noChangeAspect="1" noChangeArrowheads="1" noTextEdit="1"/>
          </p:cNvSpPr>
          <p:nvPr>
            <p:ph type="sldImg"/>
          </p:nvPr>
        </p:nvSpPr>
        <p:spPr>
          <a:xfrm>
            <a:off x="1270000" y="717550"/>
            <a:ext cx="4776788" cy="3582988"/>
          </a:xfrm>
          <a:ln/>
        </p:spPr>
      </p:sp>
      <p:sp>
        <p:nvSpPr>
          <p:cNvPr id="72709" name="Rectangle 3"/>
          <p:cNvSpPr>
            <a:spLocks noGrp="1" noChangeArrowheads="1"/>
          </p:cNvSpPr>
          <p:nvPr>
            <p:ph type="body" idx="1"/>
          </p:nvPr>
        </p:nvSpPr>
        <p:spPr>
          <a:xfrm>
            <a:off x="977055" y="4538272"/>
            <a:ext cx="5361093" cy="43759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ES 4 answers</a:t>
            </a:r>
            <a:r>
              <a:rPr lang="en-US" i="0" baseline="0" dirty="0" smtClean="0"/>
              <a:t> this question: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smtClean="0"/>
              <a:t>How well do we truly engage people in state/community health issues?</a:t>
            </a:r>
          </a:p>
          <a:p>
            <a:pPr lvl="0"/>
            <a:endParaRPr lang="en-US" dirty="0" smtClean="0">
              <a:latin typeface="Arial" pitchFamily="34" charset="0"/>
            </a:endParaRPr>
          </a:p>
          <a:p>
            <a:pPr lvl="0"/>
            <a:endParaRPr lang="en-US" dirty="0" smtClean="0">
              <a:latin typeface="Arial" pitchFamily="34" charset="0"/>
            </a:endParaRPr>
          </a:p>
          <a:p>
            <a:pPr marL="171450" lvl="0" indent="-171450">
              <a:buFont typeface="Arial" pitchFamily="34" charset="0"/>
              <a:buChar char="•"/>
            </a:pPr>
            <a:r>
              <a:rPr lang="en-US" dirty="0" smtClean="0">
                <a:latin typeface="Arial" pitchFamily="34" charset="0"/>
              </a:rPr>
              <a:t>Identifying </a:t>
            </a:r>
            <a:r>
              <a:rPr lang="en-US" dirty="0">
                <a:latin typeface="Arial" pitchFamily="34" charset="0"/>
              </a:rPr>
              <a:t>potential stakeholders who contribute to or benefit from public health and increasing their awareness of the value of public health</a:t>
            </a:r>
            <a:r>
              <a:rPr lang="en-US" dirty="0" smtClean="0">
                <a:latin typeface="Arial" pitchFamily="34" charset="0"/>
              </a:rPr>
              <a:t>.</a:t>
            </a:r>
            <a:endParaRPr lang="en-US" dirty="0">
              <a:latin typeface="Arial" pitchFamily="34" charset="0"/>
            </a:endParaRPr>
          </a:p>
          <a:p>
            <a:pPr marL="171450" lvl="0" indent="-171450">
              <a:buFont typeface="Arial" pitchFamily="34" charset="0"/>
              <a:buChar char="•"/>
            </a:pPr>
            <a:r>
              <a:rPr lang="en-US" dirty="0">
                <a:latin typeface="Arial" pitchFamily="34" charset="0"/>
              </a:rPr>
              <a:t>Building coalitions, partnerships, and strategic alliances to draw upon the full range of potential human and material resources to improve community health.</a:t>
            </a:r>
          </a:p>
          <a:p>
            <a:pPr marL="171450" indent="-171450">
              <a:buFont typeface="Arial" pitchFamily="34" charset="0"/>
              <a:buChar char="•"/>
            </a:pPr>
            <a:r>
              <a:rPr lang="en-US" dirty="0">
                <a:latin typeface="Arial" pitchFamily="34" charset="0"/>
              </a:rPr>
              <a:t>Convening and facilitating partnerships and strategic alliances among groups and associations (including those not typically considered to be health-related) in undertaking defined health improvement projects, including preventive, screening, rehabilitation, and support programs.</a:t>
            </a:r>
            <a:endParaRPr lang="en-US" dirty="0" smtClean="0"/>
          </a:p>
        </p:txBody>
      </p:sp>
    </p:spTree>
    <p:extLst>
      <p:ext uri="{BB962C8B-B14F-4D97-AF65-F5344CB8AC3E}">
        <p14:creationId xmlns:p14="http://schemas.microsoft.com/office/powerpoint/2010/main" val="161127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www.cdc.gov/stltpublichealth"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200" dirty="0" smtClean="0">
                <a:solidFill>
                  <a:schemeClr val="bg2"/>
                </a:solidFill>
              </a:rPr>
              <a:t>For more information, please contact CDC’s Office for State, Tribal,</a:t>
            </a:r>
            <a:r>
              <a:rPr lang="en-US" sz="1200" baseline="0" dirty="0" smtClean="0">
                <a:solidFill>
                  <a:schemeClr val="bg2"/>
                </a:solidFill>
              </a:rPr>
              <a:t> Local and Territorial Support</a:t>
            </a:r>
            <a:endParaRPr lang="en-US" sz="1200" dirty="0" smtClean="0">
              <a:solidFill>
                <a:schemeClr val="bg2"/>
              </a:solidFill>
            </a:endParaRPr>
          </a:p>
          <a:p>
            <a:pPr marL="228600" indent="0">
              <a:buNone/>
            </a:pPr>
            <a:r>
              <a:rPr lang="en-US" sz="1200" dirty="0" smtClean="0">
                <a:solidFill>
                  <a:schemeClr val="bg2"/>
                </a:solidFill>
              </a:rPr>
              <a:t>4770</a:t>
            </a:r>
            <a:r>
              <a:rPr lang="en-US" sz="1200" baseline="0" dirty="0" smtClean="0">
                <a:solidFill>
                  <a:schemeClr val="bg2"/>
                </a:solidFill>
              </a:rPr>
              <a:t> Buford Highway NE, Mailstop E-70, Atla</a:t>
            </a:r>
            <a:r>
              <a:rPr lang="en-US" sz="1200" dirty="0" smtClean="0">
                <a:solidFill>
                  <a:schemeClr val="bg2"/>
                </a:solidFill>
              </a:rPr>
              <a:t>nta,  GA  30341</a:t>
            </a:r>
          </a:p>
          <a:p>
            <a:pPr marL="228600" indent="0">
              <a:buNone/>
            </a:pPr>
            <a:r>
              <a:rPr lang="en-US" sz="1200" dirty="0" smtClean="0">
                <a:solidFill>
                  <a:schemeClr val="bg2"/>
                </a:solidFill>
              </a:rPr>
              <a:t>Telephone: 1-800-CDC-INFO (232-4636)/TTY: 1-888-232-6348</a:t>
            </a:r>
          </a:p>
          <a:p>
            <a:pPr marL="228600" indent="0">
              <a:buNone/>
            </a:pPr>
            <a:r>
              <a:rPr lang="en-US" sz="1200" dirty="0" smtClean="0">
                <a:solidFill>
                  <a:schemeClr val="bg2"/>
                </a:solidFill>
              </a:rPr>
              <a:t>E-mail:  </a:t>
            </a:r>
            <a:r>
              <a:rPr lang="en-US" sz="1200" dirty="0" smtClean="0">
                <a:solidFill>
                  <a:schemeClr val="bg2"/>
                </a:solidFill>
                <a:hlinkClick r:id="rId3"/>
              </a:rPr>
              <a:t>OSTLTSfeedback@cdc.gov</a:t>
            </a:r>
            <a:r>
              <a:rPr lang="en-US" sz="1200" dirty="0" smtClean="0">
                <a:solidFill>
                  <a:schemeClr val="bg2"/>
                </a:solidFill>
              </a:rPr>
              <a:t>	Web:  </a:t>
            </a:r>
            <a:r>
              <a:rPr lang="en-US" sz="1200" dirty="0" smtClean="0">
                <a:solidFill>
                  <a:schemeClr val="bg2"/>
                </a:solidFill>
                <a:hlinkClick r:id="rId4"/>
              </a:rPr>
              <a:t>http://www.cdc.gov/stltpublichealth</a:t>
            </a:r>
            <a:endParaRPr lang="en-US" sz="1200" dirty="0" smtClean="0">
              <a:solidFill>
                <a:schemeClr val="bg2"/>
              </a:solidFill>
            </a:endParaRPr>
          </a:p>
          <a:p>
            <a:pPr marL="0" indent="0">
              <a:buNone/>
            </a:pPr>
            <a:endParaRPr lang="en-US" sz="1200" dirty="0" smtClean="0">
              <a:solidFill>
                <a:schemeClr val="bg2"/>
              </a:solidFill>
            </a:endParaRPr>
          </a:p>
          <a:p>
            <a:pPr marL="0" indent="0">
              <a:buNone/>
            </a:pPr>
            <a:r>
              <a:rPr lang="en-US" sz="900" dirty="0" smtClean="0">
                <a:solidFill>
                  <a:schemeClr val="bg2"/>
                </a:solidFill>
              </a:rPr>
              <a:t>The findings and conclusions in this presentation are those of the authors and do not necessarily represent the official position of the Centers for Disease Control and Prevention.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0"/>
              </a:spcBef>
              <a:defRPr>
                <a:solidFill>
                  <a:schemeClr val="accent6">
                    <a:lumMod val="10000"/>
                    <a:lumOff val="90000"/>
                  </a:schemeClr>
                </a:solidFill>
              </a:defRPr>
            </a:lvl1pPr>
            <a:lvl2pPr>
              <a:spcBef>
                <a:spcPts val="0"/>
              </a:spcBef>
              <a:defRPr>
                <a:solidFill>
                  <a:schemeClr val="accent6">
                    <a:lumMod val="10000"/>
                    <a:lumOff val="90000"/>
                  </a:schemeClr>
                </a:solidFill>
              </a:defRPr>
            </a:lvl2pPr>
            <a:lvl3pPr>
              <a:spcBef>
                <a:spcPts val="0"/>
              </a:spcBef>
              <a:defRPr>
                <a:solidFill>
                  <a:schemeClr val="accent6">
                    <a:lumMod val="10000"/>
                    <a:lumOff val="90000"/>
                  </a:schemeClr>
                </a:solidFill>
              </a:defRPr>
            </a:lvl3pPr>
            <a:lvl4pPr>
              <a:spcBef>
                <a:spcPts val="0"/>
              </a:spcBef>
              <a:defRPr>
                <a:solidFill>
                  <a:schemeClr val="accent6">
                    <a:lumMod val="10000"/>
                    <a:lumOff val="90000"/>
                  </a:schemeClr>
                </a:solidFill>
              </a:defRPr>
            </a:lvl4pPr>
            <a:lvl5pPr>
              <a:spcBef>
                <a:spcPts val="0"/>
              </a:spcBef>
              <a:defRPr>
                <a:solidFill>
                  <a:schemeClr val="accent6">
                    <a:lumMod val="10000"/>
                    <a:lumOff val="9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99A4A2-38B0-459A-9C69-65913A6FD671}" type="datetimeFigureOut">
              <a:rPr lang="en-US" smtClean="0"/>
              <a:t>2/13/2014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1C2A93-F307-4F96-B2A8-AA5618F8BD2A}" type="slidenum">
              <a:rPr lang="en-US" smtClean="0"/>
              <a:t>‹#›</a:t>
            </a:fld>
            <a:endParaRPr lang="en-US" dirty="0"/>
          </a:p>
        </p:txBody>
      </p:sp>
    </p:spTree>
    <p:extLst>
      <p:ext uri="{BB962C8B-B14F-4D97-AF65-F5344CB8AC3E}">
        <p14:creationId xmlns:p14="http://schemas.microsoft.com/office/powerpoint/2010/main" val="6331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65336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9436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6164030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698565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9436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40527032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9436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9571149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48789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8"/>
          <p:cNvSpPr/>
          <p:nvPr userDrawn="1"/>
        </p:nvSpPr>
        <p:spPr>
          <a:xfrm>
            <a:off x="1371600" y="4343400"/>
            <a:ext cx="6400800" cy="292100"/>
          </a:xfrm>
          <a:prstGeom prst="rect">
            <a:avLst/>
          </a:prstGeom>
        </p:spPr>
        <p:txBody>
          <a:bodyPr>
            <a:spAutoFit/>
          </a:bodyPr>
          <a:lstStyle/>
          <a:p>
            <a:pPr fontAlgn="base">
              <a:spcBef>
                <a:spcPct val="0"/>
              </a:spcBef>
              <a:spcAft>
                <a:spcPct val="0"/>
              </a:spcAft>
              <a:defRPr/>
            </a:pPr>
            <a:r>
              <a:rPr lang="en-US" sz="1300" b="1" dirty="0">
                <a:solidFill>
                  <a:srgbClr val="FFFFFF"/>
                </a:solidFill>
                <a:latin typeface="Arial" charset="0"/>
              </a:rPr>
              <a:t>For more information please contact Centers for Disease Control and Prevention</a:t>
            </a:r>
          </a:p>
        </p:txBody>
      </p:sp>
      <p:sp>
        <p:nvSpPr>
          <p:cNvPr id="5" name="Rectangle 10"/>
          <p:cNvSpPr/>
          <p:nvPr userDrawn="1"/>
        </p:nvSpPr>
        <p:spPr>
          <a:xfrm>
            <a:off x="1371600" y="4705350"/>
            <a:ext cx="5943600" cy="647700"/>
          </a:xfrm>
          <a:prstGeom prst="rect">
            <a:avLst/>
          </a:prstGeom>
        </p:spPr>
        <p:txBody>
          <a:bodyPr>
            <a:spAutoFit/>
          </a:bodyPr>
          <a:lstStyle/>
          <a:p>
            <a:pPr fontAlgn="base">
              <a:spcBef>
                <a:spcPct val="0"/>
              </a:spcBef>
              <a:spcAft>
                <a:spcPct val="0"/>
              </a:spcAft>
              <a:defRPr/>
            </a:pPr>
            <a:r>
              <a:rPr lang="en-US" sz="1200" dirty="0">
                <a:solidFill>
                  <a:srgbClr val="FFFFFF"/>
                </a:solidFill>
                <a:latin typeface="Arial" charset="0"/>
              </a:rPr>
              <a:t>1600 Clifton Road NE, Atlanta, GA 30333</a:t>
            </a:r>
          </a:p>
          <a:p>
            <a:pPr fontAlgn="base">
              <a:spcBef>
                <a:spcPct val="0"/>
              </a:spcBef>
              <a:spcAft>
                <a:spcPct val="0"/>
              </a:spcAft>
              <a:defRPr/>
            </a:pPr>
            <a:r>
              <a:rPr lang="en-US" sz="1200" dirty="0">
                <a:solidFill>
                  <a:srgbClr val="FFFFFF"/>
                </a:solidFill>
                <a:latin typeface="Arial" charset="0"/>
              </a:rPr>
              <a:t>Telephone, 1-800-CDC-INFO (232-4636)/TTY: 1-888-232-6348</a:t>
            </a:r>
          </a:p>
          <a:p>
            <a:pPr fontAlgn="base">
              <a:spcBef>
                <a:spcPct val="0"/>
              </a:spcBef>
              <a:spcAft>
                <a:spcPct val="0"/>
              </a:spcAft>
              <a:defRPr/>
            </a:pPr>
            <a:r>
              <a:rPr lang="en-US" sz="1200" dirty="0">
                <a:solidFill>
                  <a:srgbClr val="FFFFFF"/>
                </a:solidFill>
                <a:latin typeface="Arial" charset="0"/>
              </a:rPr>
              <a:t>E-mail: cdcinfo@cdc.gov Web: www.atsdr.cdc.gov</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7625952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546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asic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24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79242" tIns="39621" rIns="79242" bIns="39621"/>
          <a:lstStyle>
            <a:lvl1pPr>
              <a:buClr>
                <a:schemeClr val="bg1"/>
              </a:buClr>
              <a:buSzPct val="70000"/>
              <a:buFont typeface="Wingdings" pitchFamily="2" charset="2"/>
              <a:buChar char="q"/>
              <a:defRPr sz="2100" b="1" baseline="0">
                <a:solidFill>
                  <a:schemeClr val="bg2"/>
                </a:solidFill>
              </a:defRPr>
            </a:lvl1pPr>
            <a:lvl2pPr>
              <a:buClr>
                <a:schemeClr val="bg1"/>
              </a:buClr>
              <a:buSzPct val="100000"/>
              <a:buFont typeface="Wingdings" pitchFamily="2" charset="2"/>
              <a:buChar char="§"/>
              <a:defRPr sz="1700">
                <a:solidFill>
                  <a:schemeClr val="bg2"/>
                </a:solidFill>
              </a:defRPr>
            </a:lvl2pPr>
            <a:lvl3pPr>
              <a:buClr>
                <a:schemeClr val="bg1"/>
              </a:buClr>
              <a:buSzPct val="100000"/>
              <a:buFont typeface="Arial" pitchFamily="34" charset="0"/>
              <a:buChar char="•"/>
              <a:defRPr sz="1600">
                <a:solidFill>
                  <a:schemeClr val="bg2"/>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lIns="79242" tIns="39621" rIns="79242" bIns="39621" anchor="b" anchorCtr="0"/>
          <a:lstStyle>
            <a:lvl1pPr algn="l">
              <a:lnSpc>
                <a:spcPts val="953"/>
              </a:lnSpc>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01982302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26921806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8547612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6.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26" r:id="rId3"/>
    <p:sldLayoutId id="2147483716" r:id="rId4"/>
    <p:sldLayoutId id="2147483727" r:id="rId5"/>
    <p:sldLayoutId id="2147483719" r:id="rId6"/>
    <p:sldLayoutId id="2147483721" r:id="rId7"/>
    <p:sldLayoutId id="2147483720" r:id="rId8"/>
    <p:sldLayoutId id="2147483717" r:id="rId9"/>
    <p:sldLayoutId id="2147483718" r:id="rId10"/>
    <p:sldLayoutId id="2147483725" r:id="rId11"/>
    <p:sldLayoutId id="2147483739"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30502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naccho.org/topics/infrastructure/mapp/index.cfm" TargetMode="External"/><Relationship Id="rId2" Type="http://schemas.openxmlformats.org/officeDocument/2006/relationships/hyperlink" Target="http://www.health.gov/phfunctions/public.htm" TargetMode="External"/><Relationship Id="rId1" Type="http://schemas.openxmlformats.org/officeDocument/2006/relationships/slideLayout" Target="../slideLayouts/slideLayout12.xml"/><Relationship Id="rId5" Type="http://schemas.openxmlformats.org/officeDocument/2006/relationships/hyperlink" Target="http://www.phaboard.org/" TargetMode="External"/><Relationship Id="rId4" Type="http://schemas.openxmlformats.org/officeDocument/2006/relationships/hyperlink" Target="http://www.cdc.gov/nphps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om.edu/Reports/1988/The-Future-of-Public-Health.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health.gov/phfunctions/public.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phaboard.org/accreditation-overview/what-is-accreditation/" TargetMode="External"/><Relationship Id="rId2" Type="http://schemas.openxmlformats.org/officeDocument/2006/relationships/hyperlink" Target="http://www.cdc.gov/nphp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rgbClr val="FFC000"/>
                </a:solidFill>
              </a:rPr>
              <a:t>The 10 Essential Public Health Services</a:t>
            </a:r>
            <a:br>
              <a:rPr lang="en-US" sz="3600" dirty="0" smtClean="0">
                <a:solidFill>
                  <a:srgbClr val="FFC000"/>
                </a:solidFill>
              </a:rPr>
            </a:br>
            <a:r>
              <a:rPr lang="en-US" sz="2400" b="0" i="1" dirty="0" smtClean="0">
                <a:solidFill>
                  <a:srgbClr val="FFC000"/>
                </a:solidFill>
              </a:rPr>
              <a:t>An Overview</a:t>
            </a:r>
            <a:endParaRPr lang="en-US" sz="2400" b="0" i="1" dirty="0">
              <a:solidFill>
                <a:srgbClr val="FFC000"/>
              </a:solidFill>
            </a:endParaRPr>
          </a:p>
        </p:txBody>
      </p:sp>
      <p:sp>
        <p:nvSpPr>
          <p:cNvPr id="3" name="Text Placeholder 2"/>
          <p:cNvSpPr>
            <a:spLocks noGrp="1"/>
          </p:cNvSpPr>
          <p:nvPr>
            <p:ph type="body" sz="quarter" idx="10"/>
          </p:nvPr>
        </p:nvSpPr>
        <p:spPr>
          <a:xfrm>
            <a:off x="1371600" y="3962400"/>
            <a:ext cx="6400800" cy="1828800"/>
          </a:xfrm>
        </p:spPr>
        <p:txBody>
          <a:bodyPr/>
          <a:lstStyle/>
          <a:p>
            <a:r>
              <a:rPr lang="en-US" dirty="0" smtClean="0"/>
              <a:t>Office for State, Tribal, Local and Territorial Support</a:t>
            </a:r>
          </a:p>
          <a:p>
            <a:r>
              <a:rPr lang="en-US" dirty="0" smtClean="0"/>
              <a:t>Centers for Disease Control and Prevention</a:t>
            </a:r>
          </a:p>
          <a:p>
            <a:r>
              <a:rPr lang="en-US" dirty="0" smtClean="0"/>
              <a:t>September 2013</a:t>
            </a:r>
          </a:p>
          <a:p>
            <a:endParaRPr lang="en-US" dirty="0"/>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04800" y="990600"/>
            <a:ext cx="8382000" cy="5105400"/>
          </a:xfrm>
          <a:prstGeom prst="rect">
            <a:avLst/>
          </a:prstGeom>
          <a:noFill/>
          <a:ln w="9525">
            <a:noFill/>
            <a:miter lim="800000"/>
            <a:headEnd/>
            <a:tailEnd/>
          </a:ln>
        </p:spPr>
        <p:txBody>
          <a:bodyPr/>
          <a:lstStyle/>
          <a:p>
            <a:pPr marL="342900" indent="-342900">
              <a:spcBef>
                <a:spcPct val="20000"/>
              </a:spcBef>
              <a:buFontTx/>
              <a:buBlip>
                <a:blip r:embed="rId3"/>
              </a:buBlip>
            </a:pPr>
            <a:endParaRPr lang="en-US" sz="2800" b="1" dirty="0">
              <a:cs typeface="Arial" charset="0"/>
            </a:endParaRPr>
          </a:p>
        </p:txBody>
      </p:sp>
      <p:pic>
        <p:nvPicPr>
          <p:cNvPr id="38916" name="Picture 4" title="Video camera"/>
          <p:cNvPicPr>
            <a:picLocks noChangeAspect="1" noChangeArrowheads="1"/>
          </p:cNvPicPr>
          <p:nvPr/>
        </p:nvPicPr>
        <p:blipFill>
          <a:blip r:embed="rId4" cstate="print"/>
          <a:srcRect/>
          <a:stretch>
            <a:fillRect/>
          </a:stretch>
        </p:blipFill>
        <p:spPr bwMode="auto">
          <a:xfrm>
            <a:off x="7162800" y="4468870"/>
            <a:ext cx="1706561" cy="2008130"/>
          </a:xfrm>
          <a:prstGeom prst="rect">
            <a:avLst/>
          </a:prstGeom>
          <a:noFill/>
          <a:ln w="9525">
            <a:noFill/>
            <a:miter lim="800000"/>
            <a:headEnd/>
            <a:tailEnd/>
          </a:ln>
        </p:spPr>
      </p:pic>
      <p:sp>
        <p:nvSpPr>
          <p:cNvPr id="5" name="Title 4"/>
          <p:cNvSpPr>
            <a:spLocks noGrp="1"/>
          </p:cNvSpPr>
          <p:nvPr>
            <p:ph type="title"/>
          </p:nvPr>
        </p:nvSpPr>
        <p:spPr>
          <a:xfrm>
            <a:off x="304800" y="272143"/>
            <a:ext cx="8229600" cy="1099457"/>
          </a:xfrm>
        </p:spPr>
        <p:txBody>
          <a:bodyPr/>
          <a:lstStyle/>
          <a:p>
            <a:r>
              <a:rPr lang="en-US" sz="3200" b="1" dirty="0" smtClean="0"/>
              <a:t>ES 3 – Inform, Educate, and Empower People About Health Issues</a:t>
            </a:r>
            <a:endParaRPr lang="en-US" sz="3200" b="1" dirty="0"/>
          </a:p>
        </p:txBody>
      </p:sp>
      <p:sp>
        <p:nvSpPr>
          <p:cNvPr id="6" name="Content Placeholder 5"/>
          <p:cNvSpPr>
            <a:spLocks noGrp="1"/>
          </p:cNvSpPr>
          <p:nvPr>
            <p:ph idx="1"/>
          </p:nvPr>
        </p:nvSpPr>
        <p:spPr>
          <a:xfrm>
            <a:off x="304800" y="1371600"/>
            <a:ext cx="7584233" cy="4953000"/>
          </a:xfrm>
        </p:spPr>
        <p:txBody>
          <a:bodyPr/>
          <a:lstStyle/>
          <a:p>
            <a:pPr>
              <a:buClr>
                <a:schemeClr val="accent6">
                  <a:lumMod val="10000"/>
                  <a:lumOff val="90000"/>
                </a:schemeClr>
              </a:buClr>
            </a:pPr>
            <a:r>
              <a:rPr lang="en-US" sz="2800" b="1" dirty="0" smtClean="0">
                <a:solidFill>
                  <a:schemeClr val="bg2"/>
                </a:solidFill>
                <a:cs typeface="Arial" charset="0"/>
              </a:rPr>
              <a:t>Initiatives using health education and communication sciences to</a:t>
            </a:r>
          </a:p>
          <a:p>
            <a:pPr marL="804863" lvl="1" indent="-220663">
              <a:buClr>
                <a:schemeClr val="accent6">
                  <a:lumMod val="10000"/>
                  <a:lumOff val="90000"/>
                </a:schemeClr>
              </a:buClr>
              <a:buSzPct val="75000"/>
              <a:buFont typeface="Arial" pitchFamily="34" charset="0"/>
              <a:buChar char="•"/>
            </a:pPr>
            <a:r>
              <a:rPr lang="en-US" sz="2400" dirty="0" smtClean="0">
                <a:solidFill>
                  <a:schemeClr val="bg2"/>
                </a:solidFill>
                <a:cs typeface="Arial" charset="0"/>
              </a:rPr>
              <a:t>Build knowledge and shape attitudes</a:t>
            </a:r>
          </a:p>
          <a:p>
            <a:pPr marL="804863" lvl="1" indent="-220663">
              <a:buClr>
                <a:schemeClr val="accent6">
                  <a:lumMod val="10000"/>
                  <a:lumOff val="90000"/>
                </a:schemeClr>
              </a:buClr>
              <a:buSzPct val="75000"/>
              <a:buFont typeface="Arial" pitchFamily="34" charset="0"/>
              <a:buChar char="•"/>
            </a:pPr>
            <a:r>
              <a:rPr lang="en-US" sz="2400" dirty="0" smtClean="0">
                <a:solidFill>
                  <a:schemeClr val="bg2"/>
                </a:solidFill>
                <a:cs typeface="Arial" charset="0"/>
              </a:rPr>
              <a:t>Inform decision-making choices</a:t>
            </a:r>
          </a:p>
          <a:p>
            <a:pPr marL="804863" lvl="1" indent="-220663">
              <a:buClr>
                <a:schemeClr val="accent6">
                  <a:lumMod val="10000"/>
                  <a:lumOff val="90000"/>
                </a:schemeClr>
              </a:buClr>
              <a:buSzPct val="75000"/>
              <a:buFont typeface="Arial" pitchFamily="34" charset="0"/>
              <a:buChar char="•"/>
            </a:pPr>
            <a:r>
              <a:rPr lang="en-US" sz="2400" dirty="0" smtClean="0">
                <a:solidFill>
                  <a:schemeClr val="bg2"/>
                </a:solidFill>
                <a:cs typeface="Arial" charset="0"/>
              </a:rPr>
              <a:t>Develop skills and behaviors for healthy living</a:t>
            </a:r>
          </a:p>
          <a:p>
            <a:pPr>
              <a:spcBef>
                <a:spcPct val="55000"/>
              </a:spcBef>
              <a:buClr>
                <a:schemeClr val="accent6">
                  <a:lumMod val="10000"/>
                  <a:lumOff val="90000"/>
                </a:schemeClr>
              </a:buClr>
            </a:pPr>
            <a:r>
              <a:rPr lang="en-US" sz="2800" b="1" dirty="0" smtClean="0">
                <a:solidFill>
                  <a:schemeClr val="bg2"/>
                </a:solidFill>
                <a:cs typeface="Arial" charset="0"/>
              </a:rPr>
              <a:t>Health education and health promotion partnerships within the community to support healthy living</a:t>
            </a:r>
          </a:p>
          <a:p>
            <a:pPr>
              <a:spcBef>
                <a:spcPct val="55000"/>
              </a:spcBef>
              <a:buClr>
                <a:schemeClr val="accent6">
                  <a:lumMod val="10000"/>
                  <a:lumOff val="90000"/>
                </a:schemeClr>
              </a:buClr>
            </a:pPr>
            <a:r>
              <a:rPr lang="en-US" sz="2800" b="1" dirty="0" smtClean="0">
                <a:solidFill>
                  <a:schemeClr val="bg2"/>
                </a:solidFill>
                <a:cs typeface="Arial" charset="0"/>
              </a:rPr>
              <a:t>Media advocacy and social marketing</a:t>
            </a:r>
          </a:p>
          <a:p>
            <a:pPr>
              <a:buClr>
                <a:schemeClr val="accent6">
                  <a:lumMod val="10000"/>
                  <a:lumOff val="90000"/>
                </a:schemeClr>
              </a:buClr>
            </a:pPr>
            <a:endParaRPr lang="en-US" dirty="0"/>
          </a:p>
        </p:txBody>
      </p:sp>
    </p:spTree>
    <p:extLst>
      <p:ext uri="{BB962C8B-B14F-4D97-AF65-F5344CB8AC3E}">
        <p14:creationId xmlns:p14="http://schemas.microsoft.com/office/powerpoint/2010/main" val="15211990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40566"/>
            <a:ext cx="8229600" cy="1335834"/>
          </a:xfrm>
        </p:spPr>
        <p:txBody>
          <a:bodyPr/>
          <a:lstStyle/>
          <a:p>
            <a:r>
              <a:rPr lang="en-US" sz="3200" b="1" dirty="0" smtClean="0"/>
              <a:t>ES 4 </a:t>
            </a:r>
            <a:r>
              <a:rPr lang="en-US" sz="3200" b="1" dirty="0"/>
              <a:t>– </a:t>
            </a:r>
            <a:r>
              <a:rPr lang="en-US" sz="3200" b="1" dirty="0" smtClean="0"/>
              <a:t>Mobilize Community Partnerships to Identify and Solve Health Problems</a:t>
            </a:r>
            <a:endParaRPr lang="en-US" sz="3200" b="1" dirty="0"/>
          </a:p>
        </p:txBody>
      </p:sp>
      <p:sp>
        <p:nvSpPr>
          <p:cNvPr id="6" name="Content Placeholder 5"/>
          <p:cNvSpPr>
            <a:spLocks noGrp="1"/>
          </p:cNvSpPr>
          <p:nvPr>
            <p:ph idx="1"/>
          </p:nvPr>
        </p:nvSpPr>
        <p:spPr>
          <a:xfrm>
            <a:off x="457200" y="1676400"/>
            <a:ext cx="8229600" cy="4001277"/>
          </a:xfrm>
        </p:spPr>
        <p:txBody>
          <a:bodyPr/>
          <a:lstStyle/>
          <a:p>
            <a:pPr>
              <a:spcBef>
                <a:spcPct val="30000"/>
              </a:spcBef>
              <a:spcAft>
                <a:spcPct val="30000"/>
              </a:spcAft>
            </a:pPr>
            <a:r>
              <a:rPr lang="en-US" sz="2800" b="1" dirty="0" smtClean="0">
                <a:solidFill>
                  <a:schemeClr val="bg2"/>
                </a:solidFill>
                <a:cs typeface="Arial" charset="0"/>
              </a:rPr>
              <a:t>Constituency development </a:t>
            </a:r>
          </a:p>
          <a:p>
            <a:pPr>
              <a:spcBef>
                <a:spcPct val="30000"/>
              </a:spcBef>
              <a:spcAft>
                <a:spcPct val="30000"/>
              </a:spcAft>
            </a:pPr>
            <a:r>
              <a:rPr lang="en-US" sz="2800" b="1" dirty="0">
                <a:solidFill>
                  <a:schemeClr val="bg2"/>
                </a:solidFill>
                <a:cs typeface="Arial" charset="0"/>
              </a:rPr>
              <a:t>I</a:t>
            </a:r>
            <a:r>
              <a:rPr lang="en-US" sz="2800" b="1" dirty="0" smtClean="0">
                <a:solidFill>
                  <a:schemeClr val="bg2"/>
                </a:solidFill>
                <a:cs typeface="Arial" charset="0"/>
              </a:rPr>
              <a:t>dentification of system partners and stakeholders</a:t>
            </a:r>
          </a:p>
          <a:p>
            <a:pPr>
              <a:spcBef>
                <a:spcPct val="30000"/>
              </a:spcBef>
              <a:spcAft>
                <a:spcPct val="30000"/>
              </a:spcAft>
            </a:pPr>
            <a:r>
              <a:rPr lang="en-US" sz="2800" b="1" dirty="0" smtClean="0">
                <a:solidFill>
                  <a:schemeClr val="bg2"/>
                </a:solidFill>
                <a:cs typeface="Arial" charset="0"/>
              </a:rPr>
              <a:t>Coalition development</a:t>
            </a:r>
          </a:p>
          <a:p>
            <a:pPr>
              <a:spcBef>
                <a:spcPct val="30000"/>
              </a:spcBef>
              <a:spcAft>
                <a:spcPct val="30000"/>
              </a:spcAft>
            </a:pPr>
            <a:r>
              <a:rPr lang="en-US" sz="2800" b="1" dirty="0" smtClean="0">
                <a:solidFill>
                  <a:schemeClr val="bg2"/>
                </a:solidFill>
                <a:cs typeface="Arial" charset="0"/>
              </a:rPr>
              <a:t>Formal and informal partnerships to promote health improvement</a:t>
            </a:r>
            <a:endParaRPr lang="en-US" sz="2800" b="1" dirty="0">
              <a:solidFill>
                <a:schemeClr val="bg2"/>
              </a:solidFill>
              <a:cs typeface="Arial" charset="0"/>
            </a:endParaRPr>
          </a:p>
        </p:txBody>
      </p:sp>
    </p:spTree>
    <p:extLst>
      <p:ext uri="{BB962C8B-B14F-4D97-AF65-F5344CB8AC3E}">
        <p14:creationId xmlns:p14="http://schemas.microsoft.com/office/powerpoint/2010/main" val="18013539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15963" y="1706563"/>
            <a:ext cx="5761037" cy="3246437"/>
          </a:xfrm>
          <a:prstGeom prst="rect">
            <a:avLst/>
          </a:prstGeom>
          <a:noFill/>
          <a:ln w="9525">
            <a:noFill/>
            <a:miter lim="800000"/>
            <a:headEnd/>
            <a:tailEnd/>
          </a:ln>
        </p:spPr>
        <p:txBody>
          <a:bodyPr/>
          <a:lstStyle/>
          <a:p>
            <a:pPr marL="342900" indent="-342900">
              <a:spcBef>
                <a:spcPct val="30000"/>
              </a:spcBef>
              <a:spcAft>
                <a:spcPct val="30000"/>
              </a:spcAft>
              <a:buFontTx/>
              <a:buBlip>
                <a:blip r:embed="rId3"/>
              </a:buBlip>
            </a:pPr>
            <a:endParaRPr lang="en-US" sz="2800" dirty="0">
              <a:cs typeface="Arial" charset="0"/>
            </a:endParaRPr>
          </a:p>
        </p:txBody>
      </p:sp>
      <p:pic>
        <p:nvPicPr>
          <p:cNvPr id="40964" name="Picture 4" descr="Man walking toward fork in the road" title="A fork in the road"/>
          <p:cNvPicPr>
            <a:picLocks noChangeAspect="1" noChangeArrowheads="1"/>
          </p:cNvPicPr>
          <p:nvPr/>
        </p:nvPicPr>
        <p:blipFill>
          <a:blip r:embed="rId4" cstate="print"/>
          <a:srcRect/>
          <a:stretch>
            <a:fillRect/>
          </a:stretch>
        </p:blipFill>
        <p:spPr bwMode="auto">
          <a:xfrm>
            <a:off x="6823697" y="2286000"/>
            <a:ext cx="2074863" cy="3352800"/>
          </a:xfrm>
          <a:prstGeom prst="rect">
            <a:avLst/>
          </a:prstGeom>
          <a:noFill/>
          <a:ln w="9525">
            <a:noFill/>
            <a:miter lim="800000"/>
            <a:headEnd/>
            <a:tailEnd/>
          </a:ln>
        </p:spPr>
      </p:pic>
      <p:sp>
        <p:nvSpPr>
          <p:cNvPr id="5" name="Title 4"/>
          <p:cNvSpPr>
            <a:spLocks noGrp="1"/>
          </p:cNvSpPr>
          <p:nvPr>
            <p:ph type="title"/>
          </p:nvPr>
        </p:nvSpPr>
        <p:spPr>
          <a:xfrm>
            <a:off x="533400" y="457200"/>
            <a:ext cx="8229600" cy="992156"/>
          </a:xfrm>
        </p:spPr>
        <p:txBody>
          <a:bodyPr/>
          <a:lstStyle/>
          <a:p>
            <a:r>
              <a:rPr lang="en-US" sz="3200" b="1" dirty="0" smtClean="0"/>
              <a:t>ES 5 </a:t>
            </a:r>
            <a:r>
              <a:rPr lang="en-US" sz="3200" b="1" dirty="0"/>
              <a:t>– </a:t>
            </a:r>
            <a:r>
              <a:rPr lang="en-US" sz="3200" b="1" dirty="0" smtClean="0"/>
              <a:t>Develop Policies and Plans That Support Individual and Community Health Efforts</a:t>
            </a:r>
            <a:endParaRPr lang="en-US" sz="3200" b="1" dirty="0"/>
          </a:p>
        </p:txBody>
      </p:sp>
      <p:sp>
        <p:nvSpPr>
          <p:cNvPr id="6" name="Content Placeholder 5"/>
          <p:cNvSpPr>
            <a:spLocks noGrp="1"/>
          </p:cNvSpPr>
          <p:nvPr>
            <p:ph idx="1"/>
          </p:nvPr>
        </p:nvSpPr>
        <p:spPr>
          <a:xfrm>
            <a:off x="533400" y="2133600"/>
            <a:ext cx="6248400" cy="4191000"/>
          </a:xfrm>
        </p:spPr>
        <p:txBody>
          <a:bodyPr/>
          <a:lstStyle/>
          <a:p>
            <a:pPr>
              <a:spcBef>
                <a:spcPct val="30000"/>
              </a:spcBef>
              <a:spcAft>
                <a:spcPct val="30000"/>
              </a:spcAft>
            </a:pPr>
            <a:r>
              <a:rPr lang="en-US" sz="2800" b="1" dirty="0" smtClean="0">
                <a:solidFill>
                  <a:schemeClr val="bg2"/>
                </a:solidFill>
                <a:cs typeface="Arial" charset="0"/>
              </a:rPr>
              <a:t>Policy development to protect health and guide public health practice</a:t>
            </a:r>
          </a:p>
          <a:p>
            <a:r>
              <a:rPr lang="en-US" sz="2800" b="1" dirty="0" smtClean="0">
                <a:solidFill>
                  <a:schemeClr val="bg2"/>
                </a:solidFill>
                <a:cs typeface="Arial" charset="0"/>
              </a:rPr>
              <a:t>Community and state improvement planning</a:t>
            </a:r>
          </a:p>
          <a:p>
            <a:r>
              <a:rPr lang="en-US" sz="2800" b="1" dirty="0" smtClean="0">
                <a:solidFill>
                  <a:schemeClr val="bg2"/>
                </a:solidFill>
              </a:rPr>
              <a:t>Emergency </a:t>
            </a:r>
            <a:r>
              <a:rPr lang="en-US" sz="2800" b="1" dirty="0">
                <a:solidFill>
                  <a:schemeClr val="bg2"/>
                </a:solidFill>
              </a:rPr>
              <a:t>response </a:t>
            </a:r>
            <a:r>
              <a:rPr lang="en-US" sz="2800" b="1" dirty="0" smtClean="0">
                <a:solidFill>
                  <a:schemeClr val="bg2"/>
                </a:solidFill>
              </a:rPr>
              <a:t>planning</a:t>
            </a:r>
            <a:endParaRPr lang="en-US" sz="2800" b="1" dirty="0" smtClean="0">
              <a:solidFill>
                <a:schemeClr val="bg2"/>
              </a:solidFill>
              <a:cs typeface="Arial" charset="0"/>
            </a:endParaRPr>
          </a:p>
          <a:p>
            <a:pPr>
              <a:spcBef>
                <a:spcPct val="30000"/>
              </a:spcBef>
              <a:spcAft>
                <a:spcPct val="30000"/>
              </a:spcAft>
            </a:pPr>
            <a:r>
              <a:rPr lang="en-US" sz="2800" b="1" dirty="0" smtClean="0">
                <a:solidFill>
                  <a:schemeClr val="bg2"/>
                </a:solidFill>
                <a:cs typeface="Arial" charset="0"/>
              </a:rPr>
              <a:t>Alignment of resources to assure successful planning</a:t>
            </a:r>
            <a:endParaRPr lang="en-US" sz="2800" b="1" dirty="0">
              <a:solidFill>
                <a:schemeClr val="bg2"/>
              </a:solidFill>
              <a:cs typeface="Arial" charset="0"/>
            </a:endParaRPr>
          </a:p>
        </p:txBody>
      </p:sp>
    </p:spTree>
    <p:extLst>
      <p:ext uri="{BB962C8B-B14F-4D97-AF65-F5344CB8AC3E}">
        <p14:creationId xmlns:p14="http://schemas.microsoft.com/office/powerpoint/2010/main" val="2998778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25477" y="1538289"/>
            <a:ext cx="7832725" cy="4176712"/>
          </a:xfrm>
          <a:prstGeom prst="rect">
            <a:avLst/>
          </a:prstGeom>
          <a:noFill/>
          <a:ln w="9525">
            <a:noFill/>
            <a:miter lim="800000"/>
            <a:headEnd/>
            <a:tailEnd/>
          </a:ln>
        </p:spPr>
        <p:txBody>
          <a:bodyPr/>
          <a:lstStyle/>
          <a:p>
            <a:pPr marL="342900" indent="-342900">
              <a:spcBef>
                <a:spcPct val="30000"/>
              </a:spcBef>
              <a:spcAft>
                <a:spcPct val="30000"/>
              </a:spcAft>
              <a:buFontTx/>
              <a:buBlip>
                <a:blip r:embed="rId3"/>
              </a:buBlip>
            </a:pPr>
            <a:endParaRPr lang="en-US" sz="2400" dirty="0">
              <a:cs typeface="Arial" charset="0"/>
            </a:endParaRPr>
          </a:p>
        </p:txBody>
      </p:sp>
      <p:pic>
        <p:nvPicPr>
          <p:cNvPr id="41988" name="Picture 4" title="Clipboard and pen"/>
          <p:cNvPicPr>
            <a:picLocks noChangeAspect="1" noChangeArrowheads="1"/>
          </p:cNvPicPr>
          <p:nvPr/>
        </p:nvPicPr>
        <p:blipFill>
          <a:blip r:embed="rId4" cstate="print"/>
          <a:srcRect/>
          <a:stretch>
            <a:fillRect/>
          </a:stretch>
        </p:blipFill>
        <p:spPr bwMode="auto">
          <a:xfrm>
            <a:off x="7247557" y="1538289"/>
            <a:ext cx="1295400" cy="1524000"/>
          </a:xfrm>
          <a:prstGeom prst="rect">
            <a:avLst/>
          </a:prstGeom>
          <a:noFill/>
          <a:ln w="9525">
            <a:noFill/>
            <a:miter lim="800000"/>
            <a:headEnd/>
            <a:tailEnd/>
          </a:ln>
        </p:spPr>
      </p:pic>
      <p:sp>
        <p:nvSpPr>
          <p:cNvPr id="6" name="Title 5"/>
          <p:cNvSpPr>
            <a:spLocks noGrp="1"/>
          </p:cNvSpPr>
          <p:nvPr>
            <p:ph type="title"/>
          </p:nvPr>
        </p:nvSpPr>
        <p:spPr>
          <a:xfrm>
            <a:off x="465139" y="447740"/>
            <a:ext cx="8229600" cy="1121925"/>
          </a:xfrm>
        </p:spPr>
        <p:txBody>
          <a:bodyPr/>
          <a:lstStyle/>
          <a:p>
            <a:r>
              <a:rPr lang="en-US" sz="3200" b="1" dirty="0" smtClean="0"/>
              <a:t>ES 6 </a:t>
            </a:r>
            <a:r>
              <a:rPr lang="en-US" sz="3200" b="1" dirty="0"/>
              <a:t>– Enforce </a:t>
            </a:r>
            <a:r>
              <a:rPr lang="en-US" sz="3200" b="1" dirty="0" smtClean="0"/>
              <a:t>Laws and Regulations That Protect Health and Ensure Safety</a:t>
            </a:r>
            <a:endParaRPr lang="en-US" sz="3200" b="1" dirty="0"/>
          </a:p>
        </p:txBody>
      </p:sp>
      <p:sp>
        <p:nvSpPr>
          <p:cNvPr id="7" name="Content Placeholder 6"/>
          <p:cNvSpPr>
            <a:spLocks noGrp="1"/>
          </p:cNvSpPr>
          <p:nvPr>
            <p:ph idx="1"/>
          </p:nvPr>
        </p:nvSpPr>
        <p:spPr>
          <a:xfrm>
            <a:off x="592497" y="1752600"/>
            <a:ext cx="7560903" cy="4136937"/>
          </a:xfrm>
        </p:spPr>
        <p:txBody>
          <a:bodyPr/>
          <a:lstStyle/>
          <a:p>
            <a:pPr>
              <a:spcBef>
                <a:spcPct val="30000"/>
              </a:spcBef>
              <a:spcAft>
                <a:spcPct val="30000"/>
              </a:spcAft>
            </a:pPr>
            <a:r>
              <a:rPr lang="en-US" sz="2800" b="1" dirty="0" smtClean="0">
                <a:solidFill>
                  <a:schemeClr val="bg2"/>
                </a:solidFill>
                <a:cs typeface="Arial" charset="0"/>
              </a:rPr>
              <a:t>Review, evaluation, and revision of legal authority, laws, and regulations </a:t>
            </a:r>
          </a:p>
          <a:p>
            <a:pPr>
              <a:spcBef>
                <a:spcPct val="30000"/>
              </a:spcBef>
              <a:spcAft>
                <a:spcPct val="30000"/>
              </a:spcAft>
            </a:pPr>
            <a:r>
              <a:rPr lang="en-US" sz="2800" b="1" dirty="0" smtClean="0">
                <a:solidFill>
                  <a:schemeClr val="bg2"/>
                </a:solidFill>
                <a:cs typeface="Arial" charset="0"/>
              </a:rPr>
              <a:t>Education about laws and regulations </a:t>
            </a:r>
          </a:p>
          <a:p>
            <a:pPr>
              <a:spcBef>
                <a:spcPct val="30000"/>
              </a:spcBef>
              <a:spcAft>
                <a:spcPct val="30000"/>
              </a:spcAft>
            </a:pPr>
            <a:r>
              <a:rPr lang="en-US" sz="2800" b="1" dirty="0" smtClean="0">
                <a:solidFill>
                  <a:schemeClr val="bg2"/>
                </a:solidFill>
                <a:cs typeface="Arial" charset="0"/>
              </a:rPr>
              <a:t>Advocating for regulations needed to protect and promote health</a:t>
            </a:r>
          </a:p>
          <a:p>
            <a:pPr>
              <a:spcBef>
                <a:spcPct val="30000"/>
              </a:spcBef>
              <a:spcAft>
                <a:spcPct val="30000"/>
              </a:spcAft>
            </a:pPr>
            <a:r>
              <a:rPr lang="en-US" sz="2800" b="1" dirty="0" smtClean="0">
                <a:solidFill>
                  <a:schemeClr val="bg2"/>
                </a:solidFill>
                <a:cs typeface="Arial" charset="0"/>
              </a:rPr>
              <a:t>Support of compliance efforts and enforcement as needed </a:t>
            </a:r>
          </a:p>
        </p:txBody>
      </p:sp>
    </p:spTree>
    <p:extLst>
      <p:ext uri="{BB962C8B-B14F-4D97-AF65-F5344CB8AC3E}">
        <p14:creationId xmlns:p14="http://schemas.microsoft.com/office/powerpoint/2010/main" val="40826879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28600" y="1219200"/>
            <a:ext cx="7543800" cy="5257800"/>
          </a:xfrm>
          <a:prstGeom prst="rect">
            <a:avLst/>
          </a:prstGeom>
          <a:noFill/>
          <a:ln w="9525">
            <a:noFill/>
            <a:miter lim="800000"/>
            <a:headEnd/>
            <a:tailEnd/>
          </a:ln>
        </p:spPr>
        <p:txBody>
          <a:bodyPr/>
          <a:lstStyle/>
          <a:p>
            <a:pPr marL="342900" indent="-342900">
              <a:spcBef>
                <a:spcPct val="30000"/>
              </a:spcBef>
              <a:spcAft>
                <a:spcPct val="30000"/>
              </a:spcAft>
              <a:buFontTx/>
              <a:buBlip>
                <a:blip r:embed="rId3"/>
              </a:buBlip>
            </a:pPr>
            <a:endParaRPr lang="en-US" sz="2800" b="1" dirty="0">
              <a:cs typeface="Arial" charset="0"/>
            </a:endParaRPr>
          </a:p>
        </p:txBody>
      </p:sp>
      <p:sp>
        <p:nvSpPr>
          <p:cNvPr id="5" name="Title 4"/>
          <p:cNvSpPr>
            <a:spLocks noGrp="1"/>
          </p:cNvSpPr>
          <p:nvPr>
            <p:ph type="title"/>
          </p:nvPr>
        </p:nvSpPr>
        <p:spPr>
          <a:xfrm>
            <a:off x="53" y="286965"/>
            <a:ext cx="9143947" cy="1465635"/>
          </a:xfrm>
        </p:spPr>
        <p:txBody>
          <a:bodyPr/>
          <a:lstStyle/>
          <a:p>
            <a:r>
              <a:rPr lang="en-US" sz="3200" b="1" dirty="0" smtClean="0"/>
              <a:t>ES 7 </a:t>
            </a:r>
            <a:r>
              <a:rPr lang="en-US" sz="3200" b="1" dirty="0"/>
              <a:t>– </a:t>
            </a:r>
            <a:r>
              <a:rPr lang="en-US" sz="3200" b="1" dirty="0" smtClean="0"/>
              <a:t>Link People to Needed Personal Health Services and Assure the Provision of Health Care When Otherwise Unavailable</a:t>
            </a:r>
            <a:endParaRPr lang="en-US" sz="3200" b="1" dirty="0"/>
          </a:p>
        </p:txBody>
      </p:sp>
      <p:sp>
        <p:nvSpPr>
          <p:cNvPr id="6" name="Content Placeholder 5"/>
          <p:cNvSpPr>
            <a:spLocks noGrp="1"/>
          </p:cNvSpPr>
          <p:nvPr>
            <p:ph idx="1"/>
          </p:nvPr>
        </p:nvSpPr>
        <p:spPr>
          <a:xfrm>
            <a:off x="304800" y="2133600"/>
            <a:ext cx="8458200" cy="4477899"/>
          </a:xfrm>
        </p:spPr>
        <p:txBody>
          <a:bodyPr/>
          <a:lstStyle/>
          <a:p>
            <a:pPr>
              <a:spcBef>
                <a:spcPct val="30000"/>
              </a:spcBef>
              <a:spcAft>
                <a:spcPct val="30000"/>
              </a:spcAft>
            </a:pPr>
            <a:r>
              <a:rPr lang="en-US" sz="2700" b="1" dirty="0" smtClean="0">
                <a:solidFill>
                  <a:schemeClr val="bg2"/>
                </a:solidFill>
                <a:cs typeface="Arial" charset="0"/>
              </a:rPr>
              <a:t>Identification of populations with barriers to care </a:t>
            </a:r>
          </a:p>
          <a:p>
            <a:pPr>
              <a:spcBef>
                <a:spcPct val="30000"/>
              </a:spcBef>
              <a:spcAft>
                <a:spcPct val="30000"/>
              </a:spcAft>
            </a:pPr>
            <a:r>
              <a:rPr lang="en-US" sz="2700" b="1" dirty="0" smtClean="0">
                <a:solidFill>
                  <a:schemeClr val="bg2"/>
                </a:solidFill>
                <a:cs typeface="Arial" charset="0"/>
              </a:rPr>
              <a:t>Effective entry into a coordinated system of clinical care</a:t>
            </a:r>
          </a:p>
          <a:p>
            <a:pPr>
              <a:spcBef>
                <a:spcPct val="30000"/>
              </a:spcBef>
              <a:spcAft>
                <a:spcPct val="30000"/>
              </a:spcAft>
            </a:pPr>
            <a:r>
              <a:rPr lang="en-US" sz="2700" b="1" dirty="0" smtClean="0">
                <a:solidFill>
                  <a:schemeClr val="bg2"/>
                </a:solidFill>
                <a:cs typeface="Arial" charset="0"/>
              </a:rPr>
              <a:t>Ongoing care management</a:t>
            </a:r>
          </a:p>
          <a:p>
            <a:pPr>
              <a:spcBef>
                <a:spcPct val="30000"/>
              </a:spcBef>
              <a:spcAft>
                <a:spcPct val="30000"/>
              </a:spcAft>
            </a:pPr>
            <a:r>
              <a:rPr lang="en-US" sz="2700" b="1" dirty="0" smtClean="0">
                <a:solidFill>
                  <a:schemeClr val="bg2"/>
                </a:solidFill>
                <a:cs typeface="Arial" charset="0"/>
              </a:rPr>
              <a:t>Culturally appropriate and targeted health information for at risk population groups</a:t>
            </a:r>
          </a:p>
          <a:p>
            <a:pPr>
              <a:spcBef>
                <a:spcPct val="30000"/>
              </a:spcBef>
              <a:spcAft>
                <a:spcPct val="30000"/>
              </a:spcAft>
            </a:pPr>
            <a:r>
              <a:rPr lang="en-US" sz="2700" b="1" dirty="0" smtClean="0">
                <a:solidFill>
                  <a:schemeClr val="bg2"/>
                </a:solidFill>
                <a:cs typeface="Arial" charset="0"/>
              </a:rPr>
              <a:t>Transportation and other enabling services</a:t>
            </a:r>
          </a:p>
          <a:p>
            <a:endParaRPr lang="en-US" sz="2700" dirty="0"/>
          </a:p>
        </p:txBody>
      </p:sp>
    </p:spTree>
    <p:extLst>
      <p:ext uri="{BB962C8B-B14F-4D97-AF65-F5344CB8AC3E}">
        <p14:creationId xmlns:p14="http://schemas.microsoft.com/office/powerpoint/2010/main" val="24981154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09600" y="1066800"/>
            <a:ext cx="8077200" cy="3962400"/>
          </a:xfrm>
          <a:prstGeom prst="rect">
            <a:avLst/>
          </a:prstGeom>
          <a:noFill/>
          <a:ln w="9525">
            <a:noFill/>
            <a:miter lim="800000"/>
            <a:headEnd/>
            <a:tailEnd/>
          </a:ln>
        </p:spPr>
        <p:txBody>
          <a:bodyPr/>
          <a:lstStyle/>
          <a:p>
            <a:pPr marL="342900" indent="-342900">
              <a:spcBef>
                <a:spcPct val="20000"/>
              </a:spcBef>
              <a:buFontTx/>
              <a:buBlip>
                <a:blip r:embed="rId3"/>
              </a:buBlip>
            </a:pPr>
            <a:endParaRPr lang="en-US" sz="2800" dirty="0">
              <a:cs typeface="Arial" charset="0"/>
            </a:endParaRPr>
          </a:p>
        </p:txBody>
      </p:sp>
      <p:pic>
        <p:nvPicPr>
          <p:cNvPr id="44036" name="Picture 4" title="Turning wheels with faces"/>
          <p:cNvPicPr>
            <a:picLocks noChangeAspect="1" noChangeArrowheads="1"/>
          </p:cNvPicPr>
          <p:nvPr/>
        </p:nvPicPr>
        <p:blipFill>
          <a:blip r:embed="rId4" cstate="print"/>
          <a:srcRect/>
          <a:stretch>
            <a:fillRect/>
          </a:stretch>
        </p:blipFill>
        <p:spPr bwMode="auto">
          <a:xfrm>
            <a:off x="7162800" y="1143000"/>
            <a:ext cx="1672915" cy="1524000"/>
          </a:xfrm>
          <a:prstGeom prst="rect">
            <a:avLst/>
          </a:prstGeom>
          <a:noFill/>
          <a:ln w="9525">
            <a:noFill/>
            <a:miter lim="800000"/>
            <a:headEnd/>
            <a:tailEnd/>
          </a:ln>
        </p:spPr>
      </p:pic>
      <p:sp>
        <p:nvSpPr>
          <p:cNvPr id="5" name="Title 4"/>
          <p:cNvSpPr>
            <a:spLocks noGrp="1"/>
          </p:cNvSpPr>
          <p:nvPr>
            <p:ph type="title"/>
          </p:nvPr>
        </p:nvSpPr>
        <p:spPr>
          <a:xfrm>
            <a:off x="468715" y="325875"/>
            <a:ext cx="8229600" cy="1121925"/>
          </a:xfrm>
        </p:spPr>
        <p:txBody>
          <a:bodyPr/>
          <a:lstStyle/>
          <a:p>
            <a:r>
              <a:rPr lang="en-US" sz="3200" b="1" dirty="0" smtClean="0"/>
              <a:t>ES 8 </a:t>
            </a:r>
            <a:r>
              <a:rPr lang="en-US" sz="3200" b="1" dirty="0"/>
              <a:t>– </a:t>
            </a:r>
            <a:r>
              <a:rPr lang="en-US" sz="3200" b="1" dirty="0" smtClean="0"/>
              <a:t>Assure a Competent Public and Personal Healthcare Workforce</a:t>
            </a:r>
            <a:endParaRPr lang="en-US" sz="3200" b="1" dirty="0"/>
          </a:p>
        </p:txBody>
      </p:sp>
      <p:sp>
        <p:nvSpPr>
          <p:cNvPr id="6" name="Content Placeholder 5"/>
          <p:cNvSpPr>
            <a:spLocks noGrp="1"/>
          </p:cNvSpPr>
          <p:nvPr>
            <p:ph idx="1"/>
          </p:nvPr>
        </p:nvSpPr>
        <p:spPr>
          <a:xfrm>
            <a:off x="381000" y="1524000"/>
            <a:ext cx="7315200" cy="4953000"/>
          </a:xfrm>
        </p:spPr>
        <p:txBody>
          <a:bodyPr/>
          <a:lstStyle/>
          <a:p>
            <a:pPr>
              <a:buClr>
                <a:schemeClr val="accent6">
                  <a:lumMod val="10000"/>
                  <a:lumOff val="90000"/>
                </a:schemeClr>
              </a:buClr>
            </a:pPr>
            <a:r>
              <a:rPr lang="en-US" sz="2800" b="1" dirty="0" smtClean="0">
                <a:solidFill>
                  <a:schemeClr val="bg2"/>
                </a:solidFill>
                <a:cs typeface="Arial" charset="0"/>
              </a:rPr>
              <a:t>Assessing the public health and personal health workforce </a:t>
            </a:r>
          </a:p>
          <a:p>
            <a:pPr>
              <a:spcBef>
                <a:spcPct val="55000"/>
              </a:spcBef>
              <a:buClr>
                <a:schemeClr val="accent6">
                  <a:lumMod val="10000"/>
                  <a:lumOff val="90000"/>
                </a:schemeClr>
              </a:buClr>
            </a:pPr>
            <a:r>
              <a:rPr lang="en-US" sz="2800" b="1" dirty="0" smtClean="0">
                <a:solidFill>
                  <a:schemeClr val="bg2"/>
                </a:solidFill>
                <a:cs typeface="Arial" charset="0"/>
              </a:rPr>
              <a:t>Maintaining public health workforce standards</a:t>
            </a:r>
          </a:p>
          <a:p>
            <a:pPr marL="682625" lvl="1" indent="-227013">
              <a:buClr>
                <a:schemeClr val="accent6">
                  <a:lumMod val="10000"/>
                  <a:lumOff val="90000"/>
                </a:schemeClr>
              </a:buClr>
              <a:buSzPct val="75000"/>
              <a:buFont typeface="Arial" pitchFamily="34" charset="0"/>
              <a:buChar char="•"/>
            </a:pPr>
            <a:r>
              <a:rPr lang="en-US" sz="2400" dirty="0" smtClean="0">
                <a:solidFill>
                  <a:schemeClr val="bg2"/>
                </a:solidFill>
                <a:cs typeface="Arial" charset="0"/>
              </a:rPr>
              <a:t>Efficient processes for licensing /credentialing requirements</a:t>
            </a:r>
          </a:p>
          <a:p>
            <a:pPr marL="682625" lvl="1" indent="-227013">
              <a:buClr>
                <a:schemeClr val="accent6">
                  <a:lumMod val="10000"/>
                  <a:lumOff val="90000"/>
                </a:schemeClr>
              </a:buClr>
              <a:buSzPct val="75000"/>
              <a:buFont typeface="Arial" pitchFamily="34" charset="0"/>
              <a:buChar char="•"/>
            </a:pPr>
            <a:r>
              <a:rPr lang="en-US" sz="2400" dirty="0" smtClean="0">
                <a:solidFill>
                  <a:schemeClr val="bg2"/>
                </a:solidFill>
                <a:cs typeface="Arial" charset="0"/>
              </a:rPr>
              <a:t>Use of public health competencies</a:t>
            </a:r>
          </a:p>
          <a:p>
            <a:pPr>
              <a:spcBef>
                <a:spcPct val="55000"/>
              </a:spcBef>
              <a:buClr>
                <a:schemeClr val="accent6">
                  <a:lumMod val="10000"/>
                  <a:lumOff val="90000"/>
                </a:schemeClr>
              </a:buClr>
            </a:pPr>
            <a:r>
              <a:rPr lang="en-US" sz="2800" b="1" dirty="0" smtClean="0">
                <a:solidFill>
                  <a:schemeClr val="bg2"/>
                </a:solidFill>
                <a:cs typeface="Arial" charset="0"/>
              </a:rPr>
              <a:t>Continuing education and life-long learning</a:t>
            </a:r>
          </a:p>
          <a:p>
            <a:pPr marL="682625" lvl="1" indent="-227013">
              <a:buClr>
                <a:schemeClr val="accent6">
                  <a:lumMod val="10000"/>
                  <a:lumOff val="90000"/>
                </a:schemeClr>
              </a:buClr>
              <a:buSzPct val="75000"/>
              <a:buFont typeface="Arial" pitchFamily="34" charset="0"/>
              <a:buChar char="•"/>
            </a:pPr>
            <a:r>
              <a:rPr lang="en-US" sz="2400" dirty="0" smtClean="0">
                <a:solidFill>
                  <a:schemeClr val="bg2"/>
                </a:solidFill>
                <a:cs typeface="Arial" charset="0"/>
              </a:rPr>
              <a:t>Leadership development</a:t>
            </a:r>
          </a:p>
          <a:p>
            <a:pPr marL="682625" lvl="1" indent="-227013">
              <a:buClr>
                <a:schemeClr val="accent6">
                  <a:lumMod val="10000"/>
                  <a:lumOff val="90000"/>
                </a:schemeClr>
              </a:buClr>
              <a:buSzPct val="75000"/>
              <a:buFont typeface="Arial" pitchFamily="34" charset="0"/>
              <a:buChar char="•"/>
            </a:pPr>
            <a:r>
              <a:rPr lang="en-US" sz="2400" dirty="0" smtClean="0">
                <a:solidFill>
                  <a:schemeClr val="bg2"/>
                </a:solidFill>
                <a:cs typeface="Arial" charset="0"/>
              </a:rPr>
              <a:t>Cultural competence</a:t>
            </a:r>
          </a:p>
        </p:txBody>
      </p:sp>
    </p:spTree>
    <p:extLst>
      <p:ext uri="{BB962C8B-B14F-4D97-AF65-F5344CB8AC3E}">
        <p14:creationId xmlns:p14="http://schemas.microsoft.com/office/powerpoint/2010/main" val="16858796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1050926" y="4918076"/>
            <a:ext cx="184731" cy="461665"/>
          </a:xfrm>
          <a:prstGeom prst="rect">
            <a:avLst/>
          </a:prstGeom>
          <a:noFill/>
          <a:ln w="9525">
            <a:noFill/>
            <a:miter lim="800000"/>
            <a:headEnd/>
            <a:tailEnd/>
          </a:ln>
        </p:spPr>
        <p:txBody>
          <a:bodyPr wrap="none">
            <a:spAutoFit/>
          </a:bodyPr>
          <a:lstStyle/>
          <a:p>
            <a:endParaRPr lang="en-US" sz="2400" dirty="0">
              <a:cs typeface="Arial" charset="0"/>
            </a:endParaRPr>
          </a:p>
        </p:txBody>
      </p:sp>
      <p:sp>
        <p:nvSpPr>
          <p:cNvPr id="45060" name="Rectangle 4"/>
          <p:cNvSpPr>
            <a:spLocks noChangeArrowheads="1"/>
          </p:cNvSpPr>
          <p:nvPr/>
        </p:nvSpPr>
        <p:spPr bwMode="auto">
          <a:xfrm>
            <a:off x="685800" y="1066800"/>
            <a:ext cx="7620000" cy="4495800"/>
          </a:xfrm>
          <a:prstGeom prst="rect">
            <a:avLst/>
          </a:prstGeom>
          <a:noFill/>
          <a:ln w="9525">
            <a:noFill/>
            <a:miter lim="800000"/>
            <a:headEnd/>
            <a:tailEnd/>
          </a:ln>
        </p:spPr>
        <p:txBody>
          <a:bodyPr/>
          <a:lstStyle/>
          <a:p>
            <a:pPr marL="342900" indent="-342900">
              <a:spcBef>
                <a:spcPct val="20000"/>
              </a:spcBef>
              <a:buFontTx/>
              <a:buBlip>
                <a:blip r:embed="rId3"/>
              </a:buBlip>
            </a:pPr>
            <a:endParaRPr lang="en-US" sz="2800" b="1" dirty="0">
              <a:cs typeface="Arial" charset="0"/>
            </a:endParaRPr>
          </a:p>
        </p:txBody>
      </p:sp>
      <p:pic>
        <p:nvPicPr>
          <p:cNvPr id="45061" name="Picture 5" descr="bs02064_"/>
          <p:cNvPicPr>
            <a:picLocks noChangeAspect="1" noChangeArrowheads="1"/>
          </p:cNvPicPr>
          <p:nvPr/>
        </p:nvPicPr>
        <p:blipFill>
          <a:blip r:embed="rId4" cstate="print"/>
          <a:srcRect/>
          <a:stretch>
            <a:fillRect/>
          </a:stretch>
        </p:blipFill>
        <p:spPr bwMode="auto">
          <a:xfrm>
            <a:off x="6324600" y="3911306"/>
            <a:ext cx="1244081" cy="1237602"/>
          </a:xfrm>
          <a:prstGeom prst="rect">
            <a:avLst/>
          </a:prstGeom>
          <a:noFill/>
          <a:ln w="9525">
            <a:noFill/>
            <a:miter lim="800000"/>
            <a:headEnd/>
            <a:tailEnd/>
          </a:ln>
        </p:spPr>
      </p:pic>
      <p:sp>
        <p:nvSpPr>
          <p:cNvPr id="6" name="Title 5"/>
          <p:cNvSpPr>
            <a:spLocks noGrp="1"/>
          </p:cNvSpPr>
          <p:nvPr>
            <p:ph type="title"/>
          </p:nvPr>
        </p:nvSpPr>
        <p:spPr>
          <a:xfrm>
            <a:off x="457200" y="304800"/>
            <a:ext cx="8153400" cy="1447800"/>
          </a:xfrm>
        </p:spPr>
        <p:txBody>
          <a:bodyPr/>
          <a:lstStyle/>
          <a:p>
            <a:r>
              <a:rPr lang="en-US" sz="3200" b="1" dirty="0" smtClean="0"/>
              <a:t>ES 9 </a:t>
            </a:r>
            <a:r>
              <a:rPr lang="en-US" sz="3200" b="1" dirty="0"/>
              <a:t>– </a:t>
            </a:r>
            <a:r>
              <a:rPr lang="en-US" sz="3200" b="1" dirty="0" smtClean="0"/>
              <a:t>Evaluate Effectiveness, Accessibility, and Quality of Personal and Population-Based Health Services</a:t>
            </a:r>
            <a:endParaRPr lang="en-US" sz="3200" b="1" dirty="0"/>
          </a:p>
        </p:txBody>
      </p:sp>
      <p:sp>
        <p:nvSpPr>
          <p:cNvPr id="7" name="Content Placeholder 6" title="Cartoon of man pointing to line graph"/>
          <p:cNvSpPr>
            <a:spLocks noGrp="1"/>
          </p:cNvSpPr>
          <p:nvPr>
            <p:ph idx="1"/>
          </p:nvPr>
        </p:nvSpPr>
        <p:spPr>
          <a:xfrm>
            <a:off x="304800" y="1981200"/>
            <a:ext cx="8229600" cy="4953000"/>
          </a:xfrm>
        </p:spPr>
        <p:txBody>
          <a:bodyPr/>
          <a:lstStyle/>
          <a:p>
            <a:pPr>
              <a:spcBef>
                <a:spcPct val="55000"/>
              </a:spcBef>
              <a:buClr>
                <a:schemeClr val="accent6">
                  <a:lumMod val="10000"/>
                  <a:lumOff val="90000"/>
                </a:schemeClr>
              </a:buClr>
            </a:pPr>
            <a:r>
              <a:rPr lang="en-US" sz="2800" b="1" dirty="0" smtClean="0">
                <a:solidFill>
                  <a:schemeClr val="bg2"/>
                </a:solidFill>
                <a:cs typeface="Arial" charset="0"/>
              </a:rPr>
              <a:t>Evaluation must be ongoing and should examine:</a:t>
            </a:r>
          </a:p>
          <a:p>
            <a:pPr marL="682625" lvl="1" indent="-234950">
              <a:buClr>
                <a:schemeClr val="accent6">
                  <a:lumMod val="10000"/>
                  <a:lumOff val="90000"/>
                </a:schemeClr>
              </a:buClr>
              <a:buSzPct val="75000"/>
              <a:buFont typeface="Arial" pitchFamily="34" charset="0"/>
              <a:buChar char="•"/>
            </a:pPr>
            <a:r>
              <a:rPr lang="en-US" sz="2400" dirty="0" smtClean="0">
                <a:solidFill>
                  <a:schemeClr val="bg2"/>
                </a:solidFill>
                <a:cs typeface="Arial" charset="0"/>
              </a:rPr>
              <a:t>Personal health services</a:t>
            </a:r>
          </a:p>
          <a:p>
            <a:pPr marL="682625" lvl="1" indent="-234950">
              <a:buClr>
                <a:schemeClr val="accent6">
                  <a:lumMod val="10000"/>
                  <a:lumOff val="90000"/>
                </a:schemeClr>
              </a:buClr>
              <a:buSzPct val="75000"/>
              <a:buFont typeface="Arial" pitchFamily="34" charset="0"/>
              <a:buChar char="•"/>
            </a:pPr>
            <a:r>
              <a:rPr lang="en-US" sz="2400" dirty="0" smtClean="0">
                <a:solidFill>
                  <a:schemeClr val="bg2"/>
                </a:solidFill>
                <a:cs typeface="Arial" charset="0"/>
              </a:rPr>
              <a:t>Population based services</a:t>
            </a:r>
          </a:p>
          <a:p>
            <a:pPr marL="682625" lvl="1" indent="-234950">
              <a:buClr>
                <a:schemeClr val="accent6">
                  <a:lumMod val="10000"/>
                  <a:lumOff val="90000"/>
                </a:schemeClr>
              </a:buClr>
              <a:buSzPct val="75000"/>
              <a:buFont typeface="Arial" pitchFamily="34" charset="0"/>
              <a:buChar char="•"/>
            </a:pPr>
            <a:r>
              <a:rPr lang="en-US" sz="2400" dirty="0" smtClean="0">
                <a:solidFill>
                  <a:schemeClr val="bg2"/>
                </a:solidFill>
                <a:cs typeface="Arial" charset="0"/>
              </a:rPr>
              <a:t>The public health system</a:t>
            </a:r>
          </a:p>
          <a:p>
            <a:pPr marL="447675" lvl="1" indent="0">
              <a:buClr>
                <a:schemeClr val="accent6">
                  <a:lumMod val="10000"/>
                  <a:lumOff val="90000"/>
                </a:schemeClr>
              </a:buClr>
              <a:buSzPct val="75000"/>
              <a:buNone/>
            </a:pPr>
            <a:endParaRPr lang="en-US" sz="2400" b="1" dirty="0" smtClean="0">
              <a:solidFill>
                <a:schemeClr val="bg2"/>
              </a:solidFill>
              <a:cs typeface="Arial" charset="0"/>
            </a:endParaRPr>
          </a:p>
          <a:p>
            <a:r>
              <a:rPr lang="en-US" sz="2800" b="1" dirty="0">
                <a:solidFill>
                  <a:schemeClr val="bg2"/>
                </a:solidFill>
              </a:rPr>
              <a:t>Quality Improvement</a:t>
            </a:r>
          </a:p>
          <a:p>
            <a:endParaRPr lang="en-US" sz="2800" b="1" dirty="0">
              <a:solidFill>
                <a:schemeClr val="bg2"/>
              </a:solidFill>
            </a:endParaRPr>
          </a:p>
          <a:p>
            <a:r>
              <a:rPr lang="en-US" sz="2800" b="1" dirty="0">
                <a:solidFill>
                  <a:schemeClr val="bg2"/>
                </a:solidFill>
              </a:rPr>
              <a:t>Performance Management</a:t>
            </a:r>
          </a:p>
          <a:p>
            <a:pPr marL="0" indent="0">
              <a:buClr>
                <a:schemeClr val="accent6">
                  <a:lumMod val="10000"/>
                  <a:lumOff val="90000"/>
                </a:schemeClr>
              </a:buClr>
              <a:buNone/>
            </a:pPr>
            <a:endParaRPr lang="en-US" dirty="0"/>
          </a:p>
        </p:txBody>
      </p:sp>
    </p:spTree>
    <p:extLst>
      <p:ext uri="{BB962C8B-B14F-4D97-AF65-F5344CB8AC3E}">
        <p14:creationId xmlns:p14="http://schemas.microsoft.com/office/powerpoint/2010/main" val="15078175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669926" y="3470276"/>
            <a:ext cx="184731" cy="461665"/>
          </a:xfrm>
          <a:prstGeom prst="rect">
            <a:avLst/>
          </a:prstGeom>
          <a:noFill/>
          <a:ln w="9525">
            <a:noFill/>
            <a:miter lim="800000"/>
            <a:headEnd/>
            <a:tailEnd/>
          </a:ln>
        </p:spPr>
        <p:txBody>
          <a:bodyPr wrap="none">
            <a:spAutoFit/>
          </a:bodyPr>
          <a:lstStyle/>
          <a:p>
            <a:endParaRPr lang="en-US" sz="2400" dirty="0">
              <a:cs typeface="Arial" charset="0"/>
            </a:endParaRPr>
          </a:p>
        </p:txBody>
      </p:sp>
      <p:pic>
        <p:nvPicPr>
          <p:cNvPr id="46085" name="Picture 5" title="Stack of three books"/>
          <p:cNvPicPr>
            <a:picLocks noChangeAspect="1" noChangeArrowheads="1"/>
          </p:cNvPicPr>
          <p:nvPr/>
        </p:nvPicPr>
        <p:blipFill>
          <a:blip r:embed="rId3" cstate="print"/>
          <a:srcRect/>
          <a:stretch>
            <a:fillRect/>
          </a:stretch>
        </p:blipFill>
        <p:spPr bwMode="auto">
          <a:xfrm>
            <a:off x="7315200" y="5105400"/>
            <a:ext cx="1600200" cy="1396841"/>
          </a:xfrm>
          <a:prstGeom prst="rect">
            <a:avLst/>
          </a:prstGeom>
          <a:noFill/>
          <a:ln w="9525">
            <a:noFill/>
            <a:miter lim="800000"/>
            <a:headEnd/>
            <a:tailEnd/>
          </a:ln>
        </p:spPr>
      </p:pic>
      <p:sp>
        <p:nvSpPr>
          <p:cNvPr id="6" name="Title 5"/>
          <p:cNvSpPr>
            <a:spLocks noGrp="1"/>
          </p:cNvSpPr>
          <p:nvPr>
            <p:ph type="title"/>
          </p:nvPr>
        </p:nvSpPr>
        <p:spPr/>
        <p:txBody>
          <a:bodyPr/>
          <a:lstStyle/>
          <a:p>
            <a:pPr>
              <a:defRPr/>
            </a:pPr>
            <a:r>
              <a:rPr lang="en-US" sz="3200" b="1" dirty="0" smtClean="0"/>
              <a:t>ES 10 </a:t>
            </a:r>
            <a:r>
              <a:rPr lang="en-US" sz="3200" b="1" dirty="0"/>
              <a:t>– </a:t>
            </a:r>
            <a:r>
              <a:rPr lang="en-US" sz="3200" b="1" dirty="0" smtClean="0"/>
              <a:t>Research for New Insights and Innovative Solutions to Health Problems</a:t>
            </a:r>
            <a:endParaRPr lang="en-US" sz="3200" b="1" dirty="0"/>
          </a:p>
        </p:txBody>
      </p:sp>
      <p:sp>
        <p:nvSpPr>
          <p:cNvPr id="7" name="Content Placeholder 6"/>
          <p:cNvSpPr>
            <a:spLocks noGrp="1"/>
          </p:cNvSpPr>
          <p:nvPr>
            <p:ph idx="1"/>
          </p:nvPr>
        </p:nvSpPr>
        <p:spPr>
          <a:xfrm>
            <a:off x="513183" y="1752600"/>
            <a:ext cx="8229600" cy="4953000"/>
          </a:xfrm>
        </p:spPr>
        <p:txBody>
          <a:bodyPr/>
          <a:lstStyle/>
          <a:p>
            <a:pPr>
              <a:spcBef>
                <a:spcPct val="30000"/>
              </a:spcBef>
              <a:spcAft>
                <a:spcPct val="30000"/>
              </a:spcAft>
            </a:pPr>
            <a:r>
              <a:rPr lang="en-US" sz="2800" b="1" dirty="0" smtClean="0">
                <a:solidFill>
                  <a:schemeClr val="bg2"/>
                </a:solidFill>
                <a:cs typeface="Arial" charset="0"/>
              </a:rPr>
              <a:t>Identification and monitoring of innovative solutions and cutting-edge research to advance public health</a:t>
            </a:r>
          </a:p>
          <a:p>
            <a:pPr>
              <a:spcBef>
                <a:spcPct val="30000"/>
              </a:spcBef>
              <a:spcAft>
                <a:spcPct val="30000"/>
              </a:spcAft>
            </a:pPr>
            <a:r>
              <a:rPr lang="en-US" sz="2800" b="1" dirty="0" smtClean="0">
                <a:solidFill>
                  <a:schemeClr val="bg2"/>
                </a:solidFill>
                <a:cs typeface="Arial" charset="0"/>
              </a:rPr>
              <a:t>Linkages between public health practice and academic/research settings</a:t>
            </a:r>
          </a:p>
          <a:p>
            <a:pPr>
              <a:spcBef>
                <a:spcPct val="30000"/>
              </a:spcBef>
              <a:spcAft>
                <a:spcPct val="30000"/>
              </a:spcAft>
            </a:pPr>
            <a:r>
              <a:rPr lang="en-US" sz="2800" b="1" dirty="0" smtClean="0">
                <a:solidFill>
                  <a:schemeClr val="bg2"/>
                </a:solidFill>
                <a:cs typeface="Arial" charset="0"/>
              </a:rPr>
              <a:t>Epidemiological studies, health policy analyses and public health systems research</a:t>
            </a:r>
            <a:endParaRPr lang="en-US" sz="2800" b="1" dirty="0">
              <a:solidFill>
                <a:schemeClr val="bg2"/>
              </a:solidFill>
            </a:endParaRPr>
          </a:p>
        </p:txBody>
      </p:sp>
    </p:spTree>
    <p:extLst>
      <p:ext uri="{BB962C8B-B14F-4D97-AF65-F5344CB8AC3E}">
        <p14:creationId xmlns:p14="http://schemas.microsoft.com/office/powerpoint/2010/main" val="3722441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For More Information</a:t>
            </a:r>
            <a:endParaRPr lang="en-US" sz="3200" b="1" dirty="0"/>
          </a:p>
        </p:txBody>
      </p:sp>
      <p:sp>
        <p:nvSpPr>
          <p:cNvPr id="3" name="Content Placeholder 2"/>
          <p:cNvSpPr>
            <a:spLocks noGrp="1"/>
          </p:cNvSpPr>
          <p:nvPr>
            <p:ph idx="1"/>
          </p:nvPr>
        </p:nvSpPr>
        <p:spPr>
          <a:xfrm>
            <a:off x="457200" y="1143000"/>
            <a:ext cx="8229600" cy="4525963"/>
          </a:xfrm>
        </p:spPr>
        <p:txBody>
          <a:bodyPr/>
          <a:lstStyle/>
          <a:p>
            <a:r>
              <a:rPr lang="en-US" sz="2800" dirty="0"/>
              <a:t>10 Essential Public Health Services and the Public Health in America </a:t>
            </a:r>
            <a:r>
              <a:rPr lang="en-US" sz="2800" dirty="0" smtClean="0"/>
              <a:t>Statement </a:t>
            </a:r>
            <a:r>
              <a:rPr lang="en-US" sz="2400" dirty="0" smtClean="0">
                <a:hlinkClick r:id="rId2"/>
              </a:rPr>
              <a:t>www.health.gov/phfunctions/public.htm</a:t>
            </a:r>
            <a:r>
              <a:rPr lang="en-US" sz="2800" dirty="0" smtClean="0"/>
              <a:t> </a:t>
            </a:r>
            <a:endParaRPr lang="en-US" sz="2800" dirty="0"/>
          </a:p>
          <a:p>
            <a:r>
              <a:rPr lang="en-US" sz="2800" dirty="0"/>
              <a:t>Mobilizing for Action through Planning and </a:t>
            </a:r>
            <a:r>
              <a:rPr lang="en-US" sz="2800" dirty="0" smtClean="0"/>
              <a:t>Partnerships</a:t>
            </a:r>
            <a:br>
              <a:rPr lang="en-US" sz="2800" dirty="0" smtClean="0"/>
            </a:br>
            <a:r>
              <a:rPr lang="en-US" sz="2400" dirty="0" smtClean="0">
                <a:hlinkClick r:id="rId3"/>
              </a:rPr>
              <a:t>www.naccho.org/topics/infrastructure/mapp/index.cfm</a:t>
            </a:r>
            <a:r>
              <a:rPr lang="en-US" sz="2400" dirty="0" smtClean="0"/>
              <a:t> </a:t>
            </a:r>
            <a:endParaRPr lang="en-US" sz="2400" dirty="0"/>
          </a:p>
          <a:p>
            <a:r>
              <a:rPr lang="en-US" sz="2800" dirty="0"/>
              <a:t>National Public Health Performance </a:t>
            </a:r>
            <a:r>
              <a:rPr lang="en-US" sz="2800" dirty="0" smtClean="0"/>
              <a:t>Standards </a:t>
            </a:r>
            <a:r>
              <a:rPr lang="en-US" sz="2400" dirty="0" smtClean="0">
                <a:hlinkClick r:id="rId4"/>
              </a:rPr>
              <a:t>www.cdc.gov/nphpsp</a:t>
            </a:r>
            <a:r>
              <a:rPr lang="en-US" sz="2400" dirty="0" smtClean="0"/>
              <a:t> </a:t>
            </a:r>
            <a:endParaRPr lang="en-US" sz="2400" dirty="0"/>
          </a:p>
          <a:p>
            <a:r>
              <a:rPr lang="en-US" sz="2800" dirty="0"/>
              <a:t>Public Health Accreditation </a:t>
            </a:r>
            <a:r>
              <a:rPr lang="en-US" sz="2800" dirty="0" smtClean="0"/>
              <a:t>Board </a:t>
            </a:r>
            <a:br>
              <a:rPr lang="en-US" sz="2800" dirty="0" smtClean="0"/>
            </a:br>
            <a:r>
              <a:rPr lang="en-US" sz="2400" dirty="0" smtClean="0">
                <a:hlinkClick r:id="rId5"/>
              </a:rPr>
              <a:t>www.phaboard.org</a:t>
            </a:r>
            <a:endParaRPr lang="en-US" sz="2400" dirty="0"/>
          </a:p>
          <a:p>
            <a:endParaRPr lang="en-US" sz="2800" dirty="0"/>
          </a:p>
        </p:txBody>
      </p:sp>
    </p:spTree>
    <p:extLst>
      <p:ext uri="{BB962C8B-B14F-4D97-AF65-F5344CB8AC3E}">
        <p14:creationId xmlns:p14="http://schemas.microsoft.com/office/powerpoint/2010/main" val="9428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Centers for Disease Control and Prevention</a:t>
            </a:r>
            <a:endParaRPr lang="en-US" dirty="0"/>
          </a:p>
        </p:txBody>
      </p:sp>
      <p:sp>
        <p:nvSpPr>
          <p:cNvPr id="7" name="Text Placeholder 6"/>
          <p:cNvSpPr>
            <a:spLocks noGrp="1"/>
          </p:cNvSpPr>
          <p:nvPr>
            <p:ph type="body" sz="quarter" idx="12"/>
          </p:nvPr>
        </p:nvSpPr>
        <p:spPr/>
        <p:txBody>
          <a:bodyPr/>
          <a:lstStyle/>
          <a:p>
            <a:r>
              <a:rPr lang="en-US" dirty="0" smtClean="0"/>
              <a:t>Office for State, Tribal, Local and Territorial Support</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2" cstate="print"/>
          <a:stretch>
            <a:fillRect/>
          </a:stretch>
        </p:blipFill>
        <p:spPr>
          <a:xfrm>
            <a:off x="152400" y="65151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Describe the 10 Essential Public Health </a:t>
            </a:r>
            <a:r>
              <a:rPr lang="en-US" dirty="0" smtClean="0"/>
              <a:t>Services</a:t>
            </a:r>
          </a:p>
          <a:p>
            <a:r>
              <a:rPr lang="en-US" dirty="0" smtClean="0"/>
              <a:t>Review the history of the development of the 10 Essential Public Health Services</a:t>
            </a:r>
          </a:p>
          <a:p>
            <a:r>
              <a:rPr lang="en-US" dirty="0" smtClean="0"/>
              <a:t>Show the use of the 10 Essential Public Health Services as a framework for public health initiatives</a:t>
            </a:r>
          </a:p>
          <a:p>
            <a:endParaRPr lang="en-US" dirty="0"/>
          </a:p>
        </p:txBody>
      </p:sp>
    </p:spTree>
    <p:extLst>
      <p:ext uri="{BB962C8B-B14F-4D97-AF65-F5344CB8AC3E}">
        <p14:creationId xmlns:p14="http://schemas.microsoft.com/office/powerpoint/2010/main" val="4313334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hlinkClick r:id="rId3"/>
              </a:rPr>
              <a:t>http://</a:t>
            </a:r>
            <a:r>
              <a:rPr lang="en-US" dirty="0" smtClean="0">
                <a:hlinkClick r:id="rId3"/>
              </a:rPr>
              <a:t>iom.edu/Reports/1988/The-Future-of-Public-Health.aspx</a:t>
            </a:r>
            <a:endParaRPr lang="en-US" dirty="0" smtClean="0"/>
          </a:p>
          <a:p>
            <a:r>
              <a:rPr lang="en-US" dirty="0">
                <a:hlinkClick r:id="rId4"/>
              </a:rPr>
              <a:t>http://</a:t>
            </a:r>
            <a:r>
              <a:rPr lang="en-US" dirty="0" smtClean="0">
                <a:hlinkClick r:id="rId4"/>
              </a:rPr>
              <a:t>www.health.gov/phfunctions/public.htm</a:t>
            </a:r>
            <a:endParaRPr lang="en-US" dirty="0" smtClean="0"/>
          </a:p>
          <a:p>
            <a:endParaRPr lang="en-US" dirty="0"/>
          </a:p>
        </p:txBody>
      </p:sp>
      <p:sp>
        <p:nvSpPr>
          <p:cNvPr id="7" name="Content Placeholder 6"/>
          <p:cNvSpPr>
            <a:spLocks noGrp="1"/>
          </p:cNvSpPr>
          <p:nvPr>
            <p:ph idx="12"/>
          </p:nvPr>
        </p:nvSpPr>
        <p:spPr>
          <a:xfrm>
            <a:off x="457200" y="1606064"/>
            <a:ext cx="8229600" cy="4191000"/>
          </a:xfrm>
        </p:spPr>
        <p:txBody>
          <a:bodyPr/>
          <a:lstStyle/>
          <a:p>
            <a:r>
              <a:rPr lang="en-US" dirty="0" smtClean="0"/>
              <a:t>Core Functions of Public Health</a:t>
            </a:r>
          </a:p>
          <a:p>
            <a:pPr lvl="1"/>
            <a:r>
              <a:rPr lang="en-US" sz="1800" dirty="0" smtClean="0"/>
              <a:t>Assessment </a:t>
            </a:r>
          </a:p>
          <a:p>
            <a:pPr lvl="1"/>
            <a:r>
              <a:rPr lang="en-US" sz="1800" dirty="0" smtClean="0"/>
              <a:t>Policy development</a:t>
            </a:r>
          </a:p>
          <a:p>
            <a:pPr lvl="1"/>
            <a:r>
              <a:rPr lang="en-US" sz="1800" dirty="0" smtClean="0"/>
              <a:t>Assurance</a:t>
            </a:r>
          </a:p>
          <a:p>
            <a:r>
              <a:rPr lang="en-US" dirty="0" smtClean="0"/>
              <a:t>Purpose of Public Health</a:t>
            </a:r>
          </a:p>
          <a:p>
            <a:pPr lvl="1"/>
            <a:r>
              <a:rPr lang="en-US" sz="1800" dirty="0"/>
              <a:t>Prevent epidemics and spread of disease</a:t>
            </a:r>
          </a:p>
          <a:p>
            <a:pPr lvl="1"/>
            <a:r>
              <a:rPr lang="en-US" sz="1800" dirty="0"/>
              <a:t>Protect against environmental hazards</a:t>
            </a:r>
          </a:p>
          <a:p>
            <a:pPr lvl="1"/>
            <a:r>
              <a:rPr lang="en-US" sz="1800" dirty="0"/>
              <a:t>Prevent injuries</a:t>
            </a:r>
          </a:p>
          <a:p>
            <a:pPr lvl="1"/>
            <a:r>
              <a:rPr lang="en-US" sz="1800" dirty="0"/>
              <a:t>Promote and encourage healthy behaviors</a:t>
            </a:r>
          </a:p>
          <a:p>
            <a:pPr lvl="1"/>
            <a:r>
              <a:rPr lang="en-US" sz="1800" dirty="0"/>
              <a:t>Respond to disasters and assist communities in recovery</a:t>
            </a:r>
          </a:p>
          <a:p>
            <a:pPr lvl="1"/>
            <a:r>
              <a:rPr lang="en-US" sz="1800" dirty="0"/>
              <a:t>Assure the quality and accessibility of services</a:t>
            </a:r>
          </a:p>
          <a:p>
            <a:endParaRPr lang="en-US" dirty="0"/>
          </a:p>
        </p:txBody>
      </p:sp>
      <p:sp>
        <p:nvSpPr>
          <p:cNvPr id="2" name="Title 1"/>
          <p:cNvSpPr>
            <a:spLocks noGrp="1"/>
          </p:cNvSpPr>
          <p:nvPr>
            <p:ph type="title"/>
          </p:nvPr>
        </p:nvSpPr>
        <p:spPr/>
        <p:txBody>
          <a:bodyPr/>
          <a:lstStyle/>
          <a:p>
            <a:r>
              <a:rPr lang="en-US" dirty="0" smtClean="0"/>
              <a:t>Core Functions of Public Health Steering Committee:</a:t>
            </a:r>
            <a:br>
              <a:rPr lang="en-US" dirty="0" smtClean="0"/>
            </a:br>
            <a:r>
              <a:rPr lang="en-US" dirty="0" smtClean="0"/>
              <a:t>”Public Health in America”</a:t>
            </a:r>
            <a:endParaRPr lang="en-US" dirty="0"/>
          </a:p>
        </p:txBody>
      </p:sp>
    </p:spTree>
    <p:extLst>
      <p:ext uri="{BB962C8B-B14F-4D97-AF65-F5344CB8AC3E}">
        <p14:creationId xmlns:p14="http://schemas.microsoft.com/office/powerpoint/2010/main" val="41573186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The 10 Essential Public Health Services</a:t>
            </a:r>
            <a:endParaRPr lang="en-US" dirty="0"/>
          </a:p>
        </p:txBody>
      </p:sp>
      <p:sp>
        <p:nvSpPr>
          <p:cNvPr id="3" name="Content Placeholder 2"/>
          <p:cNvSpPr>
            <a:spLocks noGrp="1"/>
          </p:cNvSpPr>
          <p:nvPr>
            <p:ph idx="1"/>
          </p:nvPr>
        </p:nvSpPr>
        <p:spPr/>
        <p:txBody>
          <a:bodyPr/>
          <a:lstStyle/>
          <a:p>
            <a:pPr marL="228600" indent="-228600">
              <a:buFontTx/>
              <a:buAutoNum type="arabicPeriod"/>
            </a:pPr>
            <a:r>
              <a:rPr lang="en-US" dirty="0"/>
              <a:t>Monitor health status </a:t>
            </a:r>
            <a:r>
              <a:rPr lang="en-US" b="0" dirty="0"/>
              <a:t>to identify and solve community health problems</a:t>
            </a:r>
          </a:p>
          <a:p>
            <a:pPr marL="228600" indent="-228600">
              <a:buFontTx/>
              <a:buAutoNum type="arabicPeriod"/>
            </a:pPr>
            <a:r>
              <a:rPr lang="en-US" dirty="0"/>
              <a:t>Diagnose and investigate </a:t>
            </a:r>
            <a:r>
              <a:rPr lang="en-US" b="0" dirty="0"/>
              <a:t>health problems and health hazards in the community</a:t>
            </a:r>
          </a:p>
          <a:p>
            <a:pPr marL="228600" indent="-228600">
              <a:buFontTx/>
              <a:buAutoNum type="arabicPeriod"/>
            </a:pPr>
            <a:r>
              <a:rPr lang="en-US" dirty="0"/>
              <a:t>Inform, educate, and empower </a:t>
            </a:r>
            <a:r>
              <a:rPr lang="en-US" b="0" dirty="0"/>
              <a:t>people about health issues</a:t>
            </a:r>
          </a:p>
          <a:p>
            <a:pPr marL="228600" indent="-228600">
              <a:buFontTx/>
              <a:buAutoNum type="arabicPeriod"/>
            </a:pPr>
            <a:r>
              <a:rPr lang="en-US" dirty="0"/>
              <a:t>Mobilize community partnerships </a:t>
            </a:r>
            <a:r>
              <a:rPr lang="en-US" b="0" dirty="0"/>
              <a:t>to identify and solve health problems</a:t>
            </a:r>
          </a:p>
          <a:p>
            <a:pPr marL="228600" indent="-228600">
              <a:buFontTx/>
              <a:buAutoNum type="arabicPeriod"/>
            </a:pPr>
            <a:r>
              <a:rPr lang="en-US" dirty="0"/>
              <a:t>Develop policies and plans </a:t>
            </a:r>
            <a:r>
              <a:rPr lang="en-US" b="0" dirty="0"/>
              <a:t>that support individual and community health efforts</a:t>
            </a:r>
          </a:p>
          <a:p>
            <a:endParaRPr lang="en-US" sz="500" dirty="0"/>
          </a:p>
        </p:txBody>
      </p:sp>
    </p:spTree>
    <p:extLst>
      <p:ext uri="{BB962C8B-B14F-4D97-AF65-F5344CB8AC3E}">
        <p14:creationId xmlns:p14="http://schemas.microsoft.com/office/powerpoint/2010/main" val="22924686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10 Essential Public Health Services (cont’d.)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6"/>
            </a:pPr>
            <a:r>
              <a:rPr lang="en-US" dirty="0" smtClean="0"/>
              <a:t>Enforce </a:t>
            </a:r>
            <a:r>
              <a:rPr lang="en-US" dirty="0"/>
              <a:t>laws and regulations </a:t>
            </a:r>
            <a:r>
              <a:rPr lang="en-US" b="0" dirty="0"/>
              <a:t>that protect health and ensure safety</a:t>
            </a:r>
          </a:p>
          <a:p>
            <a:pPr marL="457200" indent="-457200">
              <a:buFont typeface="+mj-lt"/>
              <a:buAutoNum type="arabicPeriod" startAt="6"/>
            </a:pPr>
            <a:r>
              <a:rPr lang="en-US" dirty="0"/>
              <a:t>Link people to needed personal health services </a:t>
            </a:r>
            <a:r>
              <a:rPr lang="en-US" b="0" dirty="0"/>
              <a:t>and assure the provision of health </a:t>
            </a:r>
            <a:r>
              <a:rPr lang="en-US" dirty="0"/>
              <a:t>care</a:t>
            </a:r>
            <a:r>
              <a:rPr lang="en-US" b="0" dirty="0"/>
              <a:t> when otherwise unavailable</a:t>
            </a:r>
          </a:p>
          <a:p>
            <a:pPr marL="457200" indent="-457200">
              <a:buFont typeface="+mj-lt"/>
              <a:buAutoNum type="arabicPeriod" startAt="6"/>
            </a:pPr>
            <a:r>
              <a:rPr lang="en-US" dirty="0"/>
              <a:t>Assure a competent </a:t>
            </a:r>
            <a:r>
              <a:rPr lang="en-US" b="0" dirty="0"/>
              <a:t>public and personal </a:t>
            </a:r>
            <a:r>
              <a:rPr lang="en-US" b="0" dirty="0" smtClean="0"/>
              <a:t>healthcare </a:t>
            </a:r>
            <a:r>
              <a:rPr lang="en-US" dirty="0"/>
              <a:t>workforce</a:t>
            </a:r>
          </a:p>
          <a:p>
            <a:pPr marL="457200" indent="-457200">
              <a:buFont typeface="+mj-lt"/>
              <a:buAutoNum type="arabicPeriod" startAt="6"/>
            </a:pPr>
            <a:r>
              <a:rPr lang="en-US" dirty="0"/>
              <a:t>Evaluate</a:t>
            </a:r>
            <a:r>
              <a:rPr lang="en-US" b="0" dirty="0"/>
              <a:t> effectiveness, accessibility, and quality of personal </a:t>
            </a:r>
            <a:r>
              <a:rPr lang="en-US" b="0" dirty="0" smtClean="0"/>
              <a:t>and </a:t>
            </a:r>
            <a:r>
              <a:rPr lang="en-US" b="0" dirty="0"/>
              <a:t>population-based health services</a:t>
            </a:r>
          </a:p>
          <a:p>
            <a:pPr marL="457200" indent="-457200">
              <a:buFont typeface="+mj-lt"/>
              <a:buAutoNum type="arabicPeriod" startAt="6"/>
            </a:pPr>
            <a:r>
              <a:rPr lang="en-US" dirty="0"/>
              <a:t>Research</a:t>
            </a:r>
            <a:r>
              <a:rPr lang="en-US" b="0" dirty="0"/>
              <a:t> for new insights and innovative solutions to health problems</a:t>
            </a:r>
          </a:p>
          <a:p>
            <a:endParaRPr lang="en-US" sz="500" dirty="0"/>
          </a:p>
        </p:txBody>
      </p:sp>
    </p:spTree>
    <p:extLst>
      <p:ext uri="{BB962C8B-B14F-4D97-AF65-F5344CB8AC3E}">
        <p14:creationId xmlns:p14="http://schemas.microsoft.com/office/powerpoint/2010/main" val="12897678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3008313" cy="1162050"/>
          </a:xfrm>
        </p:spPr>
        <p:txBody>
          <a:bodyPr/>
          <a:lstStyle/>
          <a:p>
            <a:r>
              <a:rPr lang="en-US" sz="2800" dirty="0" smtClean="0"/>
              <a:t/>
            </a:r>
            <a:br>
              <a:rPr lang="en-US" sz="2800" dirty="0" smtClean="0"/>
            </a:br>
            <a:r>
              <a:rPr lang="en-US" sz="2800" dirty="0" smtClean="0"/>
              <a:t>Essential Public Health Services</a:t>
            </a:r>
            <a:endParaRPr lang="en-US" sz="2800" dirty="0"/>
          </a:p>
        </p:txBody>
      </p:sp>
      <p:pic>
        <p:nvPicPr>
          <p:cNvPr id="2050" name="Picture 2" descr="The Public Health Wheel, shows the three core functions (assessment, policy development, and assurance) in black around the “wheel” of essential services. In essence, the essential services can be grouped under the three core functions.&#10;&#10;Essential services 1 and 2 fit under the core function of assessment. Essential services 3, 4, and 5 fit under policy development while essential services 6, 7, 8, and 9 fit under assurance. Research (essential service 10) and system management form the center of the wheel since these activities are included within all three core functions.&#10;" title="Public Health Essential Service Wheel"/>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71800" y="838200"/>
            <a:ext cx="582631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132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10 Essential Services as a Framework</a:t>
            </a:r>
            <a:endParaRPr lang="en-US" dirty="0"/>
          </a:p>
        </p:txBody>
      </p:sp>
      <p:sp>
        <p:nvSpPr>
          <p:cNvPr id="3" name="Content Placeholder 2"/>
          <p:cNvSpPr>
            <a:spLocks noGrp="1"/>
          </p:cNvSpPr>
          <p:nvPr>
            <p:ph idx="1"/>
          </p:nvPr>
        </p:nvSpPr>
        <p:spPr/>
        <p:txBody>
          <a:bodyPr/>
          <a:lstStyle/>
          <a:p>
            <a:r>
              <a:rPr lang="en-US" dirty="0" smtClean="0"/>
              <a:t>Provide </a:t>
            </a:r>
            <a:r>
              <a:rPr lang="en-US" dirty="0"/>
              <a:t>a foundation for any public health activity</a:t>
            </a:r>
          </a:p>
          <a:p>
            <a:r>
              <a:rPr lang="en-US" dirty="0" smtClean="0"/>
              <a:t>Describe </a:t>
            </a:r>
            <a:r>
              <a:rPr lang="en-US" dirty="0"/>
              <a:t>public health at the state, tribal, </a:t>
            </a:r>
            <a:r>
              <a:rPr lang="en-US" dirty="0" smtClean="0"/>
              <a:t>local, </a:t>
            </a:r>
            <a:r>
              <a:rPr lang="en-US" dirty="0"/>
              <a:t>and territorial </a:t>
            </a:r>
            <a:r>
              <a:rPr lang="en-US" dirty="0" smtClean="0"/>
              <a:t>levels</a:t>
            </a:r>
          </a:p>
          <a:p>
            <a:r>
              <a:rPr lang="en-US" dirty="0" smtClean="0"/>
              <a:t>Used as a foundation for the National Public Health Performance Standards (NPHPS)</a:t>
            </a:r>
          </a:p>
          <a:p>
            <a:pPr lvl="1"/>
            <a:r>
              <a:rPr lang="en-US" dirty="0" smtClean="0"/>
              <a:t>NPHPS provides a description of the essential service at an optimal level that public health systems can use to assess their performance</a:t>
            </a:r>
          </a:p>
          <a:p>
            <a:r>
              <a:rPr lang="en-US" dirty="0" smtClean="0"/>
              <a:t>Provided structure for national voluntary public health accreditation</a:t>
            </a:r>
          </a:p>
          <a:p>
            <a:pPr marL="0" indent="0">
              <a:buNone/>
            </a:pPr>
            <a:endParaRPr lang="en-US" dirty="0" smtClean="0"/>
          </a:p>
          <a:p>
            <a:pPr marL="0" indent="0">
              <a:buNone/>
            </a:pPr>
            <a:endParaRPr lang="en-US" dirty="0"/>
          </a:p>
        </p:txBody>
      </p:sp>
      <p:sp>
        <p:nvSpPr>
          <p:cNvPr id="4" name="Text Placeholder 3"/>
          <p:cNvSpPr>
            <a:spLocks noGrp="1"/>
          </p:cNvSpPr>
          <p:nvPr>
            <p:ph type="body" sz="quarter" idx="10"/>
          </p:nvPr>
        </p:nvSpPr>
        <p:spPr/>
        <p:txBody>
          <a:bodyPr/>
          <a:lstStyle/>
          <a:p>
            <a:r>
              <a:rPr lang="en-US" dirty="0">
                <a:hlinkClick r:id="rId2"/>
              </a:rPr>
              <a:t>http://www.cdc.gov/nphpsp</a:t>
            </a:r>
            <a:r>
              <a:rPr lang="en-US" dirty="0" smtClean="0">
                <a:hlinkClick r:id="rId2"/>
              </a:rPr>
              <a:t>/</a:t>
            </a:r>
            <a:endParaRPr lang="en-US" dirty="0" smtClean="0"/>
          </a:p>
          <a:p>
            <a:r>
              <a:rPr lang="en-US" dirty="0" smtClean="0">
                <a:hlinkClick r:id="rId3"/>
              </a:rPr>
              <a:t>http</a:t>
            </a:r>
            <a:r>
              <a:rPr lang="en-US" dirty="0">
                <a:hlinkClick r:id="rId3"/>
              </a:rPr>
              <a:t>://www.phaboard.org/accreditation-overview/what-is-accreditation</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1183008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34788" y="367553"/>
            <a:ext cx="8229600" cy="1143000"/>
          </a:xfrm>
        </p:spPr>
        <p:txBody>
          <a:bodyPr/>
          <a:lstStyle/>
          <a:p>
            <a:pPr eaLnBrk="1" hangingPunct="1">
              <a:defRPr/>
            </a:pPr>
            <a:r>
              <a:rPr lang="en-US" sz="3000" b="1" dirty="0" smtClean="0"/>
              <a:t>Essential Service (ES) </a:t>
            </a:r>
            <a:r>
              <a:rPr lang="en-US" sz="3000" b="1" dirty="0"/>
              <a:t>1 </a:t>
            </a:r>
            <a:r>
              <a:rPr lang="en-US" sz="3000" b="1" dirty="0" smtClean="0"/>
              <a:t>– </a:t>
            </a:r>
            <a:r>
              <a:rPr lang="en-US" sz="3000" b="1" dirty="0"/>
              <a:t>Monitor Health to Identify and Solve </a:t>
            </a:r>
            <a:r>
              <a:rPr lang="en-US" sz="3000" b="1" dirty="0" smtClean="0"/>
              <a:t>Community </a:t>
            </a:r>
            <a:r>
              <a:rPr lang="en-US" sz="3000" b="1" dirty="0"/>
              <a:t>Health Problems</a:t>
            </a:r>
          </a:p>
        </p:txBody>
      </p:sp>
      <p:sp>
        <p:nvSpPr>
          <p:cNvPr id="36867" name="Rectangle 3"/>
          <p:cNvSpPr>
            <a:spLocks noGrp="1" noChangeArrowheads="1"/>
          </p:cNvSpPr>
          <p:nvPr>
            <p:ph idx="1"/>
          </p:nvPr>
        </p:nvSpPr>
        <p:spPr>
          <a:xfrm>
            <a:off x="609600" y="1981200"/>
            <a:ext cx="8077200" cy="4525963"/>
          </a:xfrm>
        </p:spPr>
        <p:txBody>
          <a:bodyPr/>
          <a:lstStyle/>
          <a:p>
            <a:pPr marL="342900" indent="-342900" eaLnBrk="1" hangingPunct="1">
              <a:lnSpc>
                <a:spcPct val="90000"/>
              </a:lnSpc>
            </a:pPr>
            <a:r>
              <a:rPr lang="en-US" sz="2800" b="1" dirty="0" smtClean="0">
                <a:solidFill>
                  <a:schemeClr val="bg2"/>
                </a:solidFill>
              </a:rPr>
              <a:t>Accurate, periodic assessment of the community’s health status</a:t>
            </a:r>
          </a:p>
          <a:p>
            <a:pPr marL="914400" lvl="1" indent="-342900" eaLnBrk="1" hangingPunct="1">
              <a:lnSpc>
                <a:spcPct val="90000"/>
              </a:lnSpc>
              <a:buFont typeface="Arial" pitchFamily="34" charset="0"/>
              <a:buChar char="•"/>
            </a:pPr>
            <a:r>
              <a:rPr lang="en-US" sz="2400" dirty="0" smtClean="0">
                <a:solidFill>
                  <a:schemeClr val="bg2"/>
                </a:solidFill>
              </a:rPr>
              <a:t>Identification of health risks </a:t>
            </a:r>
          </a:p>
          <a:p>
            <a:pPr marL="914400" lvl="1" indent="-342900" eaLnBrk="1" hangingPunct="1">
              <a:lnSpc>
                <a:spcPct val="90000"/>
              </a:lnSpc>
              <a:buFont typeface="Arial" pitchFamily="34" charset="0"/>
              <a:buChar char="•"/>
            </a:pPr>
            <a:r>
              <a:rPr lang="en-US" sz="2400" dirty="0" smtClean="0">
                <a:solidFill>
                  <a:schemeClr val="bg2"/>
                </a:solidFill>
              </a:rPr>
              <a:t>Attention to vital statistics and disparities</a:t>
            </a:r>
          </a:p>
          <a:p>
            <a:pPr marL="914400" lvl="1" indent="-342900" eaLnBrk="1" hangingPunct="1">
              <a:lnSpc>
                <a:spcPct val="90000"/>
              </a:lnSpc>
              <a:buFont typeface="Arial" pitchFamily="34" charset="0"/>
              <a:buChar char="•"/>
            </a:pPr>
            <a:r>
              <a:rPr lang="en-US" sz="2400" dirty="0" smtClean="0">
                <a:solidFill>
                  <a:schemeClr val="bg2"/>
                </a:solidFill>
              </a:rPr>
              <a:t>Identification of assets and resources</a:t>
            </a:r>
          </a:p>
          <a:p>
            <a:pPr marL="342900" indent="-342900" eaLnBrk="1" hangingPunct="1">
              <a:lnSpc>
                <a:spcPct val="90000"/>
              </a:lnSpc>
              <a:spcBef>
                <a:spcPct val="55000"/>
              </a:spcBef>
            </a:pPr>
            <a:r>
              <a:rPr lang="en-US" sz="2800" b="1" dirty="0" smtClean="0">
                <a:solidFill>
                  <a:schemeClr val="bg2"/>
                </a:solidFill>
              </a:rPr>
              <a:t>Use of methods and technology (e.g., mapping technology) to interpret and communicate data</a:t>
            </a:r>
          </a:p>
          <a:p>
            <a:pPr marL="342900" indent="-342900" eaLnBrk="1" hangingPunct="1">
              <a:lnSpc>
                <a:spcPct val="90000"/>
              </a:lnSpc>
              <a:spcBef>
                <a:spcPct val="55000"/>
              </a:spcBef>
            </a:pPr>
            <a:r>
              <a:rPr lang="en-US" sz="2800" b="1" dirty="0" smtClean="0">
                <a:solidFill>
                  <a:schemeClr val="bg2"/>
                </a:solidFill>
              </a:rPr>
              <a:t>Maintenance of population health registries </a:t>
            </a:r>
          </a:p>
        </p:txBody>
      </p:sp>
      <p:pic>
        <p:nvPicPr>
          <p:cNvPr id="36868" name="Picture 4" title="Image of a computer"/>
          <p:cNvPicPr>
            <a:picLocks noChangeAspect="1" noChangeArrowheads="1"/>
          </p:cNvPicPr>
          <p:nvPr/>
        </p:nvPicPr>
        <p:blipFill>
          <a:blip r:embed="rId3" cstate="print"/>
          <a:srcRect/>
          <a:stretch>
            <a:fillRect/>
          </a:stretch>
        </p:blipFill>
        <p:spPr bwMode="auto">
          <a:xfrm>
            <a:off x="7218783" y="2743200"/>
            <a:ext cx="1524000" cy="1461823"/>
          </a:xfrm>
          <a:prstGeom prst="rect">
            <a:avLst/>
          </a:prstGeom>
          <a:noFill/>
          <a:ln w="9525">
            <a:noFill/>
            <a:miter lim="800000"/>
            <a:headEnd/>
            <a:tailEnd/>
          </a:ln>
        </p:spPr>
      </p:pic>
    </p:spTree>
    <p:extLst>
      <p:ext uri="{BB962C8B-B14F-4D97-AF65-F5344CB8AC3E}">
        <p14:creationId xmlns:p14="http://schemas.microsoft.com/office/powerpoint/2010/main" val="17102921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609601" y="1524000"/>
            <a:ext cx="7635875" cy="2895600"/>
          </a:xfrm>
          <a:prstGeom prst="rect">
            <a:avLst/>
          </a:prstGeom>
          <a:noFill/>
          <a:ln w="9525">
            <a:noFill/>
            <a:miter lim="800000"/>
            <a:headEnd/>
            <a:tailEnd/>
          </a:ln>
        </p:spPr>
        <p:txBody>
          <a:bodyPr/>
          <a:lstStyle/>
          <a:p>
            <a:pPr marL="342900" indent="-342900">
              <a:spcBef>
                <a:spcPct val="30000"/>
              </a:spcBef>
              <a:spcAft>
                <a:spcPct val="25000"/>
              </a:spcAft>
              <a:buFontTx/>
              <a:buBlip>
                <a:blip r:embed="rId3"/>
              </a:buBlip>
            </a:pPr>
            <a:endParaRPr lang="en-US" sz="2800" dirty="0">
              <a:cs typeface="Arial" charset="0"/>
            </a:endParaRPr>
          </a:p>
        </p:txBody>
      </p:sp>
      <p:pic>
        <p:nvPicPr>
          <p:cNvPr id="37892" name="Picture 4" descr="image of microscope" title="Microscope"/>
          <p:cNvPicPr>
            <a:picLocks noChangeAspect="1" noChangeArrowheads="1"/>
          </p:cNvPicPr>
          <p:nvPr/>
        </p:nvPicPr>
        <p:blipFill>
          <a:blip r:embed="rId4" cstate="print"/>
          <a:srcRect/>
          <a:stretch>
            <a:fillRect/>
          </a:stretch>
        </p:blipFill>
        <p:spPr bwMode="auto">
          <a:xfrm>
            <a:off x="7239000" y="4878098"/>
            <a:ext cx="1481138" cy="1486189"/>
          </a:xfrm>
          <a:prstGeom prst="rect">
            <a:avLst/>
          </a:prstGeom>
          <a:noFill/>
          <a:ln w="9525">
            <a:noFill/>
            <a:miter lim="800000"/>
            <a:headEnd/>
            <a:tailEnd/>
          </a:ln>
        </p:spPr>
      </p:pic>
      <p:sp>
        <p:nvSpPr>
          <p:cNvPr id="5" name="Title 4"/>
          <p:cNvSpPr>
            <a:spLocks noGrp="1"/>
          </p:cNvSpPr>
          <p:nvPr>
            <p:ph type="title"/>
          </p:nvPr>
        </p:nvSpPr>
        <p:spPr>
          <a:xfrm>
            <a:off x="490538" y="381000"/>
            <a:ext cx="8229600" cy="1143000"/>
          </a:xfrm>
        </p:spPr>
        <p:txBody>
          <a:bodyPr/>
          <a:lstStyle/>
          <a:p>
            <a:pPr>
              <a:defRPr/>
            </a:pPr>
            <a:r>
              <a:rPr lang="en-US" sz="3200" b="1" dirty="0" smtClean="0"/>
              <a:t>ES 2 </a:t>
            </a:r>
            <a:r>
              <a:rPr lang="en-US" sz="3200" b="1" dirty="0"/>
              <a:t>– </a:t>
            </a:r>
            <a:r>
              <a:rPr lang="en-US" sz="3200" b="1" dirty="0" smtClean="0"/>
              <a:t>Diagnose and Investigate Health Problems and Hazards in the Community</a:t>
            </a:r>
            <a:endParaRPr lang="en-US" sz="3200" b="1" dirty="0"/>
          </a:p>
        </p:txBody>
      </p:sp>
      <p:sp>
        <p:nvSpPr>
          <p:cNvPr id="6" name="Content Placeholder 5"/>
          <p:cNvSpPr>
            <a:spLocks noGrp="1"/>
          </p:cNvSpPr>
          <p:nvPr>
            <p:ph idx="1"/>
          </p:nvPr>
        </p:nvSpPr>
        <p:spPr>
          <a:xfrm>
            <a:off x="703547" y="1752600"/>
            <a:ext cx="7564341" cy="3945293"/>
          </a:xfrm>
        </p:spPr>
        <p:txBody>
          <a:bodyPr/>
          <a:lstStyle/>
          <a:p>
            <a:pPr>
              <a:spcBef>
                <a:spcPct val="30000"/>
              </a:spcBef>
              <a:spcAft>
                <a:spcPct val="25000"/>
              </a:spcAft>
              <a:buClr>
                <a:schemeClr val="accent6">
                  <a:lumMod val="10000"/>
                  <a:lumOff val="90000"/>
                </a:schemeClr>
              </a:buClr>
            </a:pPr>
            <a:r>
              <a:rPr lang="en-US" b="1" dirty="0" smtClean="0">
                <a:solidFill>
                  <a:schemeClr val="bg2"/>
                </a:solidFill>
                <a:cs typeface="Arial" charset="0"/>
              </a:rPr>
              <a:t>Timely identification and investigation of health threats</a:t>
            </a:r>
          </a:p>
          <a:p>
            <a:pPr>
              <a:spcBef>
                <a:spcPct val="30000"/>
              </a:spcBef>
              <a:spcAft>
                <a:spcPct val="25000"/>
              </a:spcAft>
              <a:buClr>
                <a:schemeClr val="accent6">
                  <a:lumMod val="10000"/>
                  <a:lumOff val="90000"/>
                </a:schemeClr>
              </a:buClr>
            </a:pPr>
            <a:r>
              <a:rPr lang="en-US" b="1" dirty="0" smtClean="0">
                <a:solidFill>
                  <a:schemeClr val="bg2"/>
                </a:solidFill>
                <a:cs typeface="Arial" charset="0"/>
              </a:rPr>
              <a:t>Availability of diagnostic services, including laboratory capacity</a:t>
            </a:r>
          </a:p>
          <a:p>
            <a:pPr>
              <a:spcBef>
                <a:spcPct val="30000"/>
              </a:spcBef>
              <a:spcAft>
                <a:spcPct val="25000"/>
              </a:spcAft>
              <a:buClr>
                <a:schemeClr val="accent6">
                  <a:lumMod val="10000"/>
                  <a:lumOff val="90000"/>
                </a:schemeClr>
              </a:buClr>
            </a:pPr>
            <a:r>
              <a:rPr lang="en-US" b="1" dirty="0" smtClean="0">
                <a:solidFill>
                  <a:schemeClr val="bg2"/>
                </a:solidFill>
                <a:cs typeface="Arial" charset="0"/>
              </a:rPr>
              <a:t>Response plans to address major health threats</a:t>
            </a:r>
          </a:p>
        </p:txBody>
      </p:sp>
    </p:spTree>
    <p:extLst>
      <p:ext uri="{BB962C8B-B14F-4D97-AF65-F5344CB8AC3E}">
        <p14:creationId xmlns:p14="http://schemas.microsoft.com/office/powerpoint/2010/main" val="27909145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CDCppt_dark(">
  <a:themeElements>
    <a:clrScheme name="CDC Dark Branding Colors">
      <a:dk1>
        <a:srgbClr val="FFC000"/>
      </a:dk1>
      <a:lt1>
        <a:srgbClr val="0F56DC"/>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5A420-05B8-4A3E-9DFE-489094C93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7B3DF9-6972-492A-8CF5-FF656206B991}">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E94E034-C05F-41F4-B613-2162B0477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2031</TotalTime>
  <Words>2498</Words>
  <Application>Microsoft Office PowerPoint</Application>
  <PresentationFormat>On-screen Show (4:3)</PresentationFormat>
  <Paragraphs>242</Paragraphs>
  <Slides>19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Wingdings</vt:lpstr>
      <vt:lpstr>Arial</vt:lpstr>
      <vt:lpstr>Myriad Web Pro</vt:lpstr>
      <vt:lpstr>Calibri</vt:lpstr>
      <vt:lpstr>Courier New</vt:lpstr>
      <vt:lpstr>Theme1</vt:lpstr>
      <vt:lpstr>CDCppt_dark(</vt:lpstr>
      <vt:lpstr>The 10 Essential Public Health Services An Overview</vt:lpstr>
      <vt:lpstr>Objectives</vt:lpstr>
      <vt:lpstr>Core Functions of Public Health Steering Committee: ”Public Health in America”</vt:lpstr>
      <vt:lpstr>The 10 Essential Public Health Services</vt:lpstr>
      <vt:lpstr>The 10 Essential Public Health Services (cont’d.)</vt:lpstr>
      <vt:lpstr> Essential Public Health Services</vt:lpstr>
      <vt:lpstr>The 10 Essential Services as a Framework</vt:lpstr>
      <vt:lpstr>Essential Service (ES) 1 – Monitor Health to Identify and Solve Community Health Problems</vt:lpstr>
      <vt:lpstr>ES 2 – Diagnose and Investigate Health Problems and Hazards in the Community</vt:lpstr>
      <vt:lpstr>ES 3 – Inform, Educate, and Empower People About Health Issues</vt:lpstr>
      <vt:lpstr>ES 4 – Mobilize Community Partnerships to Identify and Solve Health Problems</vt:lpstr>
      <vt:lpstr>ES 5 – Develop Policies and Plans That Support Individual and Community Health Efforts</vt:lpstr>
      <vt:lpstr>ES 6 – Enforce Laws and Regulations That Protect Health and Ensure Safety</vt:lpstr>
      <vt:lpstr>ES 7 – Link People to Needed Personal Health Services and Assure the Provision of Health Care When Otherwise Unavailable</vt:lpstr>
      <vt:lpstr>ES 8 – Assure a Competent Public and Personal Healthcare Workforce</vt:lpstr>
      <vt:lpstr>ES 9 – Evaluate Effectiveness, Accessibility, and Quality of Personal and Population-Based Health Services</vt:lpstr>
      <vt:lpstr>ES 10 – Research for New Insights and Innovative Solutions to Health Problems</vt:lpstr>
      <vt:lpstr>For More Information</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Christopher Buttery</cp:lastModifiedBy>
  <cp:revision>120</cp:revision>
  <dcterms:created xsi:type="dcterms:W3CDTF">2011-03-17T17:43:16Z</dcterms:created>
  <dcterms:modified xsi:type="dcterms:W3CDTF">2014-02-13T16:37:50Z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