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5"/>
  </p:notesMasterIdLst>
  <p:handoutMasterIdLst>
    <p:handoutMasterId r:id="rId36"/>
  </p:handoutMasterIdLst>
  <p:sldIdLst>
    <p:sldId id="256" r:id="rId2"/>
    <p:sldId id="288" r:id="rId3"/>
    <p:sldId id="290" r:id="rId4"/>
    <p:sldId id="289" r:id="rId5"/>
    <p:sldId id="277" r:id="rId6"/>
    <p:sldId id="281" r:id="rId7"/>
    <p:sldId id="280" r:id="rId8"/>
    <p:sldId id="257" r:id="rId9"/>
    <p:sldId id="282" r:id="rId10"/>
    <p:sldId id="260" r:id="rId11"/>
    <p:sldId id="261" r:id="rId12"/>
    <p:sldId id="287" r:id="rId13"/>
    <p:sldId id="284" r:id="rId14"/>
    <p:sldId id="258" r:id="rId15"/>
    <p:sldId id="259" r:id="rId16"/>
    <p:sldId id="264" r:id="rId17"/>
    <p:sldId id="262" r:id="rId18"/>
    <p:sldId id="265" r:id="rId19"/>
    <p:sldId id="266" r:id="rId20"/>
    <p:sldId id="268" r:id="rId21"/>
    <p:sldId id="269" r:id="rId22"/>
    <p:sldId id="270" r:id="rId23"/>
    <p:sldId id="271" r:id="rId24"/>
    <p:sldId id="272" r:id="rId25"/>
    <p:sldId id="273" r:id="rId26"/>
    <p:sldId id="275" r:id="rId27"/>
    <p:sldId id="291" r:id="rId28"/>
    <p:sldId id="292" r:id="rId29"/>
    <p:sldId id="296" r:id="rId30"/>
    <p:sldId id="298" r:id="rId31"/>
    <p:sldId id="297" r:id="rId32"/>
    <p:sldId id="299" r:id="rId33"/>
    <p:sldId id="276" r:id="rId34"/>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85" d="100"/>
          <a:sy n="85" d="100"/>
        </p:scale>
        <p:origin x="96"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0" y="0"/>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t" anchorCtr="0" compatLnSpc="1">
            <a:prstTxWarp prst="textNoShape">
              <a:avLst/>
            </a:prstTxWarp>
          </a:bodyPr>
          <a:lstStyle>
            <a:lvl1pPr algn="l" eaLnBrk="0" fontAlgn="base" hangingPunct="0">
              <a:spcBef>
                <a:spcPct val="0"/>
              </a:spcBef>
              <a:spcAft>
                <a:spcPct val="0"/>
              </a:spcAft>
              <a:defRPr sz="1300" smtClean="0">
                <a:latin typeface="Tahoma" charset="0"/>
              </a:defRPr>
            </a:lvl1pPr>
          </a:lstStyle>
          <a:p>
            <a:pPr>
              <a:defRPr/>
            </a:pPr>
            <a:endParaRPr lang="en-US"/>
          </a:p>
        </p:txBody>
      </p:sp>
      <p:sp>
        <p:nvSpPr>
          <p:cNvPr id="3" name="Rectangle 3"/>
          <p:cNvSpPr>
            <a:spLocks noGrp="1"/>
          </p:cNvSpPr>
          <p:nvPr>
            <p:ph type="dt" sz="quarter" idx="1"/>
          </p:nvPr>
        </p:nvSpPr>
        <p:spPr bwMode="auto">
          <a:xfrm>
            <a:off x="4022725" y="0"/>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t" anchorCtr="0" compatLnSpc="1">
            <a:prstTxWarp prst="textNoShape">
              <a:avLst/>
            </a:prstTxWarp>
          </a:bodyPr>
          <a:lstStyle>
            <a:lvl1pPr algn="r" eaLnBrk="0" fontAlgn="base" hangingPunct="0">
              <a:spcBef>
                <a:spcPct val="0"/>
              </a:spcBef>
              <a:spcAft>
                <a:spcPct val="0"/>
              </a:spcAft>
              <a:defRPr sz="1300" smtClean="0">
                <a:latin typeface="Tahoma" charset="0"/>
              </a:defRPr>
            </a:lvl1pPr>
          </a:lstStyle>
          <a:p>
            <a:pPr>
              <a:defRPr/>
            </a:pPr>
            <a:r>
              <a:rPr lang="en-US"/>
              <a:t>9/9/2009</a:t>
            </a:r>
          </a:p>
        </p:txBody>
      </p:sp>
      <p:sp>
        <p:nvSpPr>
          <p:cNvPr id="4" name="Rectangle 4"/>
          <p:cNvSpPr>
            <a:spLocks noGrp="1"/>
          </p:cNvSpPr>
          <p:nvPr>
            <p:ph type="ftr" sz="quarter" idx="2"/>
          </p:nvPr>
        </p:nvSpPr>
        <p:spPr bwMode="auto">
          <a:xfrm>
            <a:off x="0"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b" anchorCtr="0" compatLnSpc="1">
            <a:prstTxWarp prst="textNoShape">
              <a:avLst/>
            </a:prstTxWarp>
          </a:bodyPr>
          <a:lstStyle>
            <a:lvl1pPr algn="l" eaLnBrk="0" fontAlgn="base" hangingPunct="0">
              <a:spcBef>
                <a:spcPct val="0"/>
              </a:spcBef>
              <a:spcAft>
                <a:spcPct val="0"/>
              </a:spcAft>
              <a:defRPr sz="1300" smtClean="0">
                <a:latin typeface="Tahoma" charset="0"/>
              </a:defRPr>
            </a:lvl1pPr>
          </a:lstStyle>
          <a:p>
            <a:pPr>
              <a:defRPr/>
            </a:pPr>
            <a:endParaRPr lang="en-US"/>
          </a:p>
        </p:txBody>
      </p:sp>
      <p:sp>
        <p:nvSpPr>
          <p:cNvPr id="5" name="Rectangle 5"/>
          <p:cNvSpPr>
            <a:spLocks noGrp="1"/>
          </p:cNvSpPr>
          <p:nvPr>
            <p:ph type="sldNum" sz="quarter" idx="3"/>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b" anchorCtr="0" compatLnSpc="1">
            <a:prstTxWarp prst="textNoShape">
              <a:avLst/>
            </a:prstTxWarp>
          </a:bodyPr>
          <a:lstStyle>
            <a:lvl1pPr algn="r" eaLnBrk="0" fontAlgn="base" hangingPunct="0">
              <a:spcBef>
                <a:spcPct val="0"/>
              </a:spcBef>
              <a:spcAft>
                <a:spcPct val="0"/>
              </a:spcAft>
              <a:defRPr sz="1300" smtClean="0">
                <a:latin typeface="Tahoma" charset="0"/>
              </a:defRPr>
            </a:lvl1pPr>
          </a:lstStyle>
          <a:p>
            <a:pPr>
              <a:defRPr/>
            </a:pPr>
            <a:r>
              <a:rPr lang="en-US"/>
              <a:t>‹#›</a:t>
            </a:r>
          </a:p>
        </p:txBody>
      </p:sp>
    </p:spTree>
    <p:extLst>
      <p:ext uri="{BB962C8B-B14F-4D97-AF65-F5344CB8AC3E}">
        <p14:creationId xmlns:p14="http://schemas.microsoft.com/office/powerpoint/2010/main" val="3977796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t" anchorCtr="0" compatLnSpc="1">
            <a:prstTxWarp prst="textNoShape">
              <a:avLst/>
            </a:prstTxWarp>
          </a:bodyPr>
          <a:lstStyle>
            <a:lvl1pPr eaLnBrk="1" fontAlgn="base" hangingPunct="1">
              <a:spcBef>
                <a:spcPct val="0"/>
              </a:spcBef>
              <a:spcAft>
                <a:spcPct val="0"/>
              </a:spcAft>
              <a:defRPr sz="1300" smtClean="0">
                <a:latin typeface="Arial" charset="0"/>
              </a:defRPr>
            </a:lvl1pPr>
          </a:lstStyle>
          <a:p>
            <a:pPr>
              <a:defRPr/>
            </a:pPr>
            <a:endParaRPr lang="en-US"/>
          </a:p>
        </p:txBody>
      </p:sp>
      <p:sp>
        <p:nvSpPr>
          <p:cNvPr id="14339" name="Rectangle 3"/>
          <p:cNvSpPr>
            <a:spLocks noGrp="1" noChangeArrowheads="1"/>
          </p:cNvSpPr>
          <p:nvPr>
            <p:ph type="dt" idx="1"/>
          </p:nvPr>
        </p:nvSpPr>
        <p:spPr bwMode="auto">
          <a:xfrm>
            <a:off x="4022725" y="0"/>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t" anchorCtr="0" compatLnSpc="1">
            <a:prstTxWarp prst="textNoShape">
              <a:avLst/>
            </a:prstTxWarp>
          </a:bodyPr>
          <a:lstStyle>
            <a:lvl1pPr algn="r" eaLnBrk="1" fontAlgn="base" hangingPunct="1">
              <a:spcBef>
                <a:spcPct val="0"/>
              </a:spcBef>
              <a:spcAft>
                <a:spcPct val="0"/>
              </a:spcAft>
              <a:defRPr sz="1300" smtClean="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noFill/>
              </a14:hiddenFill>
            </a:ext>
          </a:extLst>
        </p:spPr>
      </p:sp>
      <p:sp>
        <p:nvSpPr>
          <p:cNvPr id="14341" name="Rectangle 5"/>
          <p:cNvSpPr>
            <a:spLocks noGrp="1" noChangeArrowheads="1"/>
          </p:cNvSpPr>
          <p:nvPr>
            <p:ph type="body" sz="quarter" idx="3"/>
          </p:nvPr>
        </p:nvSpPr>
        <p:spPr bwMode="auto">
          <a:xfrm>
            <a:off x="709613" y="4860925"/>
            <a:ext cx="568325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b" anchorCtr="0" compatLnSpc="1">
            <a:prstTxWarp prst="textNoShape">
              <a:avLst/>
            </a:prstTxWarp>
          </a:bodyPr>
          <a:lstStyle>
            <a:lvl1pPr eaLnBrk="1" fontAlgn="base" hangingPunct="1">
              <a:spcBef>
                <a:spcPct val="0"/>
              </a:spcBef>
              <a:spcAft>
                <a:spcPct val="0"/>
              </a:spcAft>
              <a:defRPr sz="1300" smtClean="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57" tIns="49529" rIns="99057" bIns="49529" numCol="1" anchor="b" anchorCtr="0" compatLnSpc="1">
            <a:prstTxWarp prst="textNoShape">
              <a:avLst/>
            </a:prstTxWarp>
          </a:bodyPr>
          <a:lstStyle>
            <a:lvl1pPr algn="r" eaLnBrk="1" fontAlgn="base" hangingPunct="1">
              <a:spcBef>
                <a:spcPct val="0"/>
              </a:spcBef>
              <a:spcAft>
                <a:spcPct val="0"/>
              </a:spcAft>
              <a:defRPr sz="1300" smtClean="0">
                <a:latin typeface="Arial" charset="0"/>
              </a:defRPr>
            </a:lvl1pPr>
          </a:lstStyle>
          <a:p>
            <a:pPr>
              <a:defRPr/>
            </a:pPr>
            <a:r>
              <a:rPr lang="en-US"/>
              <a:t>‹#›</a:t>
            </a:r>
          </a:p>
        </p:txBody>
      </p:sp>
    </p:spTree>
    <p:extLst>
      <p:ext uri="{BB962C8B-B14F-4D97-AF65-F5344CB8AC3E}">
        <p14:creationId xmlns:p14="http://schemas.microsoft.com/office/powerpoint/2010/main" val="1875582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37890"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a:t>
            </a:r>
          </a:p>
        </p:txBody>
      </p:sp>
      <p:sp>
        <p:nvSpPr>
          <p:cNvPr id="37891"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4233669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7106"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17</a:t>
            </a:r>
          </a:p>
        </p:txBody>
      </p:sp>
      <p:sp>
        <p:nvSpPr>
          <p:cNvPr id="47107"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505899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8130"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18</a:t>
            </a:r>
          </a:p>
        </p:txBody>
      </p:sp>
      <p:sp>
        <p:nvSpPr>
          <p:cNvPr id="48131"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4157069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9154"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19</a:t>
            </a:r>
          </a:p>
        </p:txBody>
      </p:sp>
      <p:sp>
        <p:nvSpPr>
          <p:cNvPr id="49155"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3506652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0178"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20</a:t>
            </a:r>
          </a:p>
        </p:txBody>
      </p:sp>
      <p:sp>
        <p:nvSpPr>
          <p:cNvPr id="50179"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Flu shots provided represents shift from shots traditionally given in occupational settings to vaccine delivered to private sector and shots delivered to high risk persons in community settings-  This made vaccination possible for thousands of citizens who would not have received them otherwise   Overall high satisfaction ratings were extremely high.</a:t>
            </a:r>
          </a:p>
          <a:p>
            <a:pPr eaLnBrk="1" hangingPunct="1"/>
            <a:endParaRPr lang="en-US"/>
          </a:p>
          <a:p>
            <a:pPr eaLnBrk="1" hangingPunct="1"/>
            <a:r>
              <a:rPr lang="en-US"/>
              <a:t>Day care consultants worked closely with Day Cares to improve medical knowledge of  day care providers, develop medical plans, and improve vaccination status of children in their care.</a:t>
            </a:r>
          </a:p>
          <a:p>
            <a:pPr eaLnBrk="1" hangingPunct="1"/>
            <a:endParaRPr lang="en-US"/>
          </a:p>
          <a:p>
            <a:pPr eaLnBrk="1" hangingPunct="1"/>
            <a:r>
              <a:rPr lang="en-US"/>
              <a:t>Organizational Climate- employee satisfaction index  over 6 years:  xx.x, xx.x, xx.x.</a:t>
            </a:r>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233276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1202"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21</a:t>
            </a:r>
          </a:p>
        </p:txBody>
      </p:sp>
      <p:sp>
        <p:nvSpPr>
          <p:cNvPr id="51203"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The number of food establishments continue to grow as the population grows.  As volume increases, inspections per restaurant will go down</a:t>
            </a:r>
          </a:p>
          <a:p>
            <a:pPr eaLnBrk="1" hangingPunct="1"/>
            <a:endParaRPr lang="en-US"/>
          </a:p>
          <a:p>
            <a:pPr eaLnBrk="1" hangingPunct="1"/>
            <a:r>
              <a:rPr lang="en-US"/>
              <a:t>Well and septic applications continue at a rapid pace.  The technology is becoming more complex.  Customer satisfaction is critical in this area, as onsite sewage failures in a neighborhood creates great concern</a:t>
            </a:r>
          </a:p>
          <a:p>
            <a:pPr eaLnBrk="1" hangingPunct="1"/>
            <a:endParaRPr lang="en-US"/>
          </a:p>
          <a:p>
            <a:pPr eaLnBrk="1" hangingPunct="1"/>
            <a:r>
              <a:rPr lang="en-US"/>
              <a:t>The number of pets grows as the population grows.  Observation of animals to guard against rabies after a bite is the only way to protect citizens against this deadly disease- without sacrificing and testing all animals  Performance in this critical function cannot be allowed to deteriorate</a:t>
            </a:r>
          </a:p>
        </p:txBody>
      </p:sp>
    </p:spTree>
    <p:extLst>
      <p:ext uri="{BB962C8B-B14F-4D97-AF65-F5344CB8AC3E}">
        <p14:creationId xmlns:p14="http://schemas.microsoft.com/office/powerpoint/2010/main" val="2082656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2226"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22</a:t>
            </a:r>
          </a:p>
        </p:txBody>
      </p:sp>
      <p:sp>
        <p:nvSpPr>
          <p:cNvPr id="52227"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This slide should relate customer related information.  For example, number of customers served, caseload,  service data, customer satisfaction information, survey results, outcomes, benchmark information.</a:t>
            </a:r>
          </a:p>
          <a:p>
            <a:pPr eaLnBrk="1" hangingPunct="1"/>
            <a:r>
              <a:rPr lang="en-US"/>
              <a:t>Large department may want to use more slides but please only 3 bullets a slide.  This information must be observable on a tv screen!</a:t>
            </a:r>
          </a:p>
          <a:p>
            <a:pPr eaLnBrk="1" hangingPunct="1"/>
            <a:r>
              <a:rPr lang="en-US"/>
              <a:t>The chart should be a bar chart or line graph that can be either retrospective or prospective depending on what is important to convey.</a:t>
            </a:r>
          </a:p>
          <a:p>
            <a:pPr eaLnBrk="1" hangingPunct="1"/>
            <a:r>
              <a:rPr lang="en-US"/>
              <a:t>It is important to try to relate to data from the recent citizen satisfaction survey some place on this slide.</a:t>
            </a:r>
          </a:p>
          <a:p>
            <a:pPr eaLnBrk="1" hangingPunct="1"/>
            <a:r>
              <a:rPr lang="en-US"/>
              <a:t>What we say here should relate to the critical or core services that most residents associate with your department. </a:t>
            </a:r>
          </a:p>
        </p:txBody>
      </p:sp>
    </p:spTree>
    <p:extLst>
      <p:ext uri="{BB962C8B-B14F-4D97-AF65-F5344CB8AC3E}">
        <p14:creationId xmlns:p14="http://schemas.microsoft.com/office/powerpoint/2010/main" val="2929751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3250"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23</a:t>
            </a:r>
          </a:p>
        </p:txBody>
      </p:sp>
      <p:sp>
        <p:nvSpPr>
          <p:cNvPr id="53251"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This slide should relate customer related information.  For example, number of customers served, caseload,  service data, customer satisfaction information, survey results, outcomes, benchmark information.</a:t>
            </a:r>
          </a:p>
          <a:p>
            <a:pPr eaLnBrk="1" hangingPunct="1"/>
            <a:r>
              <a:rPr lang="en-US"/>
              <a:t>Large department may want to use more slides but please only 3 bullets a slide.  This information must be observable on a tv screen!</a:t>
            </a:r>
          </a:p>
          <a:p>
            <a:pPr eaLnBrk="1" hangingPunct="1"/>
            <a:r>
              <a:rPr lang="en-US"/>
              <a:t>The chart should be a bar chart or line graph that can be either retrospective or prospective depending on what is important to convey.</a:t>
            </a:r>
          </a:p>
          <a:p>
            <a:pPr eaLnBrk="1" hangingPunct="1"/>
            <a:r>
              <a:rPr lang="en-US"/>
              <a:t>It is important to try to relate to data from the recent citizen satisfaction survey some place on this slide.</a:t>
            </a:r>
          </a:p>
          <a:p>
            <a:pPr eaLnBrk="1" hangingPunct="1"/>
            <a:r>
              <a:rPr lang="en-US"/>
              <a:t>What we say here should relate to the critical or core services that most residents associate with your department. </a:t>
            </a:r>
          </a:p>
        </p:txBody>
      </p:sp>
    </p:spTree>
    <p:extLst>
      <p:ext uri="{BB962C8B-B14F-4D97-AF65-F5344CB8AC3E}">
        <p14:creationId xmlns:p14="http://schemas.microsoft.com/office/powerpoint/2010/main" val="286265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4274"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24</a:t>
            </a:r>
          </a:p>
        </p:txBody>
      </p:sp>
      <p:sp>
        <p:nvSpPr>
          <p:cNvPr id="54275"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This slide should relate customer related information.  For example, number of customers served, caseload,  service data, customer satisfaction information, survey results, outcomes, benchmark information.</a:t>
            </a:r>
          </a:p>
          <a:p>
            <a:pPr eaLnBrk="1" hangingPunct="1"/>
            <a:r>
              <a:rPr lang="en-US"/>
              <a:t>Large department may want to use more slides but please only 3 bullets a slide.  This information must be observable on a tv screen!</a:t>
            </a:r>
          </a:p>
          <a:p>
            <a:pPr eaLnBrk="1" hangingPunct="1"/>
            <a:r>
              <a:rPr lang="en-US"/>
              <a:t>The chart should be a bar chart or line graph that can be either retrospective or prospective depending on what is important to convey.</a:t>
            </a:r>
          </a:p>
          <a:p>
            <a:pPr eaLnBrk="1" hangingPunct="1"/>
            <a:r>
              <a:rPr lang="en-US"/>
              <a:t>It is important to try to relate to data from the recent citizen satisfaction survey some place on this slide.</a:t>
            </a:r>
          </a:p>
          <a:p>
            <a:pPr eaLnBrk="1" hangingPunct="1"/>
            <a:r>
              <a:rPr lang="en-US"/>
              <a:t>What we say here should relate to the critical or core services that most residents associate with your department. </a:t>
            </a:r>
          </a:p>
        </p:txBody>
      </p:sp>
    </p:spTree>
    <p:extLst>
      <p:ext uri="{BB962C8B-B14F-4D97-AF65-F5344CB8AC3E}">
        <p14:creationId xmlns:p14="http://schemas.microsoft.com/office/powerpoint/2010/main" val="3070129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5298"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25</a:t>
            </a:r>
          </a:p>
        </p:txBody>
      </p:sp>
      <p:sp>
        <p:nvSpPr>
          <p:cNvPr id="55299"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a:xfrm>
            <a:off x="947738" y="4860925"/>
            <a:ext cx="5207000" cy="4605338"/>
          </a:xfrm>
        </p:spPr>
        <p:txBody>
          <a:bodyPr/>
          <a:lstStyle/>
          <a:p>
            <a:pPr eaLnBrk="1" hangingPunct="1"/>
            <a:r>
              <a:rPr lang="en-US"/>
              <a:t>This slide is to be purely text.  You can present either 3 or 6 bullets with each bullet being an issue or an add-back stated as an issue.</a:t>
            </a:r>
          </a:p>
          <a:p>
            <a:pPr eaLnBrk="1" hangingPunct="1"/>
            <a:r>
              <a:rPr lang="en-US"/>
              <a:t>If you really don’t have any significant issues that are noteworthy than you can delete this slide.  You could let the viewer know there are trends or statewide issues that could impact your department.  In these cases be specific so the impact can be stated.</a:t>
            </a:r>
          </a:p>
          <a:p>
            <a:pPr eaLnBrk="1" hangingPunct="1"/>
            <a:r>
              <a:rPr lang="en-US"/>
              <a:t>Remember, keep the content simple and to the point.</a:t>
            </a:r>
          </a:p>
        </p:txBody>
      </p:sp>
    </p:spTree>
    <p:extLst>
      <p:ext uri="{BB962C8B-B14F-4D97-AF65-F5344CB8AC3E}">
        <p14:creationId xmlns:p14="http://schemas.microsoft.com/office/powerpoint/2010/main" val="1223353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6322"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26</a:t>
            </a:r>
          </a:p>
        </p:txBody>
      </p:sp>
      <p:sp>
        <p:nvSpPr>
          <p:cNvPr id="56323"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173218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38914"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5</a:t>
            </a:r>
          </a:p>
        </p:txBody>
      </p:sp>
      <p:sp>
        <p:nvSpPr>
          <p:cNvPr id="38915"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1230912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57346"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33</a:t>
            </a:r>
          </a:p>
        </p:txBody>
      </p:sp>
      <p:sp>
        <p:nvSpPr>
          <p:cNvPr id="57347"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2754950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39938"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7</a:t>
            </a:r>
          </a:p>
        </p:txBody>
      </p:sp>
      <p:sp>
        <p:nvSpPr>
          <p:cNvPr id="39939"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343273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0962"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8</a:t>
            </a:r>
          </a:p>
        </p:txBody>
      </p:sp>
      <p:sp>
        <p:nvSpPr>
          <p:cNvPr id="40963"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2776776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1986"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10</a:t>
            </a:r>
          </a:p>
        </p:txBody>
      </p:sp>
      <p:sp>
        <p:nvSpPr>
          <p:cNvPr id="41987"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84029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3010"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11</a:t>
            </a:r>
          </a:p>
        </p:txBody>
      </p:sp>
      <p:sp>
        <p:nvSpPr>
          <p:cNvPr id="43011"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99798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4034"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14</a:t>
            </a:r>
          </a:p>
        </p:txBody>
      </p:sp>
      <p:sp>
        <p:nvSpPr>
          <p:cNvPr id="44035"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289110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5058"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15</a:t>
            </a:r>
          </a:p>
        </p:txBody>
      </p:sp>
      <p:sp>
        <p:nvSpPr>
          <p:cNvPr id="45059"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1421820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pPr>
              <a:defRPr/>
            </a:pPr>
            <a:r>
              <a:rPr lang="en-US"/>
              <a:t>‹#›</a:t>
            </a:r>
          </a:p>
        </p:txBody>
      </p:sp>
      <p:sp>
        <p:nvSpPr>
          <p:cNvPr id="46082" name="Text Box 2"/>
          <p:cNvSpPr txBox="1">
            <a:spLocks noGrp="1" noChangeArrowheads="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7" tIns="49529" rIns="99057" bIns="49529" anchor="b"/>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r" eaLnBrk="1" hangingPunct="1"/>
            <a:r>
              <a:rPr lang="en-US" sz="1300">
                <a:latin typeface="Arial" charset="0"/>
              </a:rPr>
              <a:t>16</a:t>
            </a:r>
          </a:p>
        </p:txBody>
      </p:sp>
      <p:sp>
        <p:nvSpPr>
          <p:cNvPr id="46083" name="Rectangle 3"/>
          <p:cNvSpPr>
            <a:spLocks noGrp="1" noRot="1" noChangeAspect="1" noChangeArrowheads="1" noTextEdit="1"/>
          </p:cNvSpPr>
          <p:nvPr>
            <p:ph type="sldImg"/>
          </p:nvPr>
        </p:nvSpPr>
        <p:spPr>
          <a:ln/>
        </p:spPr>
      </p:sp>
      <p:sp>
        <p:nvSpPr>
          <p:cNvPr id="14341" name="Rectangle 4"/>
          <p:cNvSpPr>
            <a:spLocks noGrp="1" noChangeArrowheads="1"/>
          </p:cNvSpPr>
          <p:nvPr>
            <p:ph type="body" idx="1"/>
          </p:nvPr>
        </p:nvSpPr>
        <p:spPr/>
        <p:txBody>
          <a:bodyPr/>
          <a:lstStyle/>
          <a:p>
            <a:pPr eaLnBrk="1" hangingPunct="1"/>
            <a:endParaRPr lang="en-US"/>
          </a:p>
        </p:txBody>
      </p:sp>
    </p:spTree>
    <p:extLst>
      <p:ext uri="{BB962C8B-B14F-4D97-AF65-F5344CB8AC3E}">
        <p14:creationId xmlns:p14="http://schemas.microsoft.com/office/powerpoint/2010/main" val="221333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r>
              <a:rPr lang="en-US"/>
              <a:t>‹#›</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r>
              <a:rPr lang="en-US"/>
              <a:t>‹#›</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r>
              <a:rPr lang="en-US"/>
              <a:t>‹#›</a:t>
            </a:r>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eb.mit.edu/publicdisputes/practice/cbh_ch1.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nwlink.com/~donclark/leader/leadcon.html"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dancingcatstudio.com/lg_unframed_herding.JPG&amp;imgrefurl=http://www.dancingcatstudio.com/whimsicalcatart.htm&amp;h=1343&amp;w=1071&amp;sz=155&amp;tbnid=hdGi_Agmp4IJ:&amp;tbnh=149&amp;tbnw=119&amp;prev=/images?q%3Dherding%2Bcats%26hl%3Den%26lr%3D&amp;oi=imagesr&amp;start=3"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2057400" y="1219200"/>
            <a:ext cx="7086600" cy="1431925"/>
          </a:xfrm>
        </p:spPr>
        <p:txBody>
          <a:bodyPr anchor="b">
            <a:normAutofit fontScale="90000"/>
          </a:bodyPr>
          <a:lstStyle/>
          <a:p>
            <a:pPr eaLnBrk="1" hangingPunct="1">
              <a:defRPr/>
            </a:pPr>
            <a:r>
              <a:rPr lang="en-US" sz="4000" kern="0" dirty="0">
                <a:effectLst>
                  <a:outerShdw blurRad="38100" dist="38100" dir="2700000" algn="tl">
                    <a:srgbClr val="000000"/>
                  </a:outerShdw>
                </a:effectLst>
                <a:latin typeface="+mj-lt"/>
              </a:rPr>
              <a:t>Consensus and Local Budget Building</a:t>
            </a:r>
            <a:br>
              <a:rPr lang="en-US" sz="4000" kern="0">
                <a:effectLst>
                  <a:outerShdw blurRad="38100" dist="38100" dir="2700000" algn="tl">
                    <a:srgbClr val="000000"/>
                  </a:outerShdw>
                </a:effectLst>
                <a:latin typeface="+mj-lt"/>
              </a:rPr>
            </a:br>
            <a:r>
              <a:rPr lang="en-US" sz="4000" kern="0">
                <a:effectLst>
                  <a:outerShdw blurRad="38100" dist="38100" dir="2700000" algn="tl">
                    <a:srgbClr val="000000"/>
                  </a:outerShdw>
                </a:effectLst>
              </a:rPr>
              <a:t>Model</a:t>
            </a:r>
            <a:endParaRPr lang="en-US" sz="4000" kern="0" dirty="0">
              <a:effectLst>
                <a:outerShdw blurRad="38100" dist="38100" dir="2700000" algn="tl">
                  <a:srgbClr val="000000"/>
                </a:outerShdw>
              </a:effectLst>
              <a:latin typeface="+mj-lt"/>
            </a:endParaRPr>
          </a:p>
        </p:txBody>
      </p:sp>
      <p:sp>
        <p:nvSpPr>
          <p:cNvPr id="6148" name="Text Box 4"/>
          <p:cNvSpPr txBox="1">
            <a:spLocks noChangeArrowheads="1"/>
          </p:cNvSpPr>
          <p:nvPr/>
        </p:nvSpPr>
        <p:spPr bwMode="auto">
          <a:xfrm>
            <a:off x="4191000" y="4953000"/>
            <a:ext cx="457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1600" dirty="0">
                <a:latin typeface="Arial" charset="0"/>
              </a:rPr>
              <a:t>William R. Nelson, M.D., M.P.H.</a:t>
            </a:r>
          </a:p>
          <a:p>
            <a:pPr eaLnBrk="1" hangingPunct="1">
              <a:spcBef>
                <a:spcPct val="50000"/>
              </a:spcBef>
            </a:pPr>
            <a:r>
              <a:rPr lang="en-US" sz="1600" dirty="0">
                <a:latin typeface="Arial" charset="0"/>
              </a:rPr>
              <a:t>Past Health Director</a:t>
            </a:r>
          </a:p>
          <a:p>
            <a:pPr eaLnBrk="1" hangingPunct="1">
              <a:spcBef>
                <a:spcPct val="50000"/>
              </a:spcBef>
            </a:pPr>
            <a:r>
              <a:rPr lang="en-US" sz="1600" dirty="0">
                <a:latin typeface="Arial" charset="0"/>
              </a:rPr>
              <a:t>Chesterfield Health District</a:t>
            </a:r>
          </a:p>
        </p:txBody>
      </p:sp>
    </p:spTree>
    <p:extLst>
      <p:ext uri="{BB962C8B-B14F-4D97-AF65-F5344CB8AC3E}">
        <p14:creationId xmlns:p14="http://schemas.microsoft.com/office/powerpoint/2010/main" val="142446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What’s working against you</a:t>
            </a:r>
          </a:p>
        </p:txBody>
      </p:sp>
      <p:sp>
        <p:nvSpPr>
          <p:cNvPr id="6147" name="Rectangle 3"/>
          <p:cNvSpPr>
            <a:spLocks noGrp="1" noChangeArrowheads="1"/>
          </p:cNvSpPr>
          <p:nvPr>
            <p:ph type="body" idx="4294967295"/>
          </p:nvPr>
        </p:nvSpPr>
        <p:spPr>
          <a:xfrm>
            <a:off x="914400" y="2133600"/>
            <a:ext cx="8229600" cy="4530725"/>
          </a:xfrm>
        </p:spPr>
        <p:txBody>
          <a:bodyPr/>
          <a:lstStyle/>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The status quo;  “base budget” approach</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Competition for funding:  different at different levels;  fire, police, social services, roads</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Public Health isn’t always compelling</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Public Health issues complicated </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Public Health results may not be quick</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Many still see Public Health as a “benefit” for the disadvantaged/financially challenged</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Getting an audience is difficult</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Hard to find champions</a:t>
            </a:r>
          </a:p>
          <a:p>
            <a:pPr eaLnBrk="1" hangingPunct="1">
              <a:lnSpc>
                <a:spcPct val="80000"/>
              </a:lnSpc>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lnSpc>
                <a:spcPct val="80000"/>
              </a:lnSpc>
              <a:buFont typeface="Wingdings" pitchFamily="2" charset="2"/>
              <a:buChar char="n"/>
              <a:defRPr/>
            </a:pPr>
            <a:endParaRPr lang="en-US" sz="2800" ker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148210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What works for you</a:t>
            </a:r>
          </a:p>
        </p:txBody>
      </p:sp>
      <p:sp>
        <p:nvSpPr>
          <p:cNvPr id="7171" name="Rectangle 3"/>
          <p:cNvSpPr>
            <a:spLocks noGrp="1" noChangeArrowheads="1"/>
          </p:cNvSpPr>
          <p:nvPr>
            <p:ph type="body" idx="4294967295"/>
          </p:nvPr>
        </p:nvSpPr>
        <p:spPr>
          <a:xfrm>
            <a:off x="1600200" y="1981200"/>
            <a:ext cx="7543800" cy="4114800"/>
          </a:xfrm>
        </p:spPr>
        <p:txBody>
          <a:bodyPr>
            <a:normAutofit lnSpcReduction="10000"/>
          </a:bodyPr>
          <a:lstStyle/>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Leaders don’t want to be against “Health”</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Having data to support your case</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Working on issues that matter to those who fund, your government, or the people they listen to- regardless if they are your issues or not</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Gaining credibility- work hard for trust and don’t abuse it</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Finding common ground</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Constantly working for agreementIn short-  work towards agreement: CONSENSUS</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Flexibility: </a:t>
            </a:r>
          </a:p>
          <a:p>
            <a:pPr eaLnBrk="1" hangingPunct="1">
              <a:lnSpc>
                <a:spcPct val="90000"/>
              </a:lnSpc>
              <a:buFont typeface="Wingdings" pitchFamily="2" charset="2"/>
              <a:buChar char="n"/>
              <a:defRPr/>
            </a:pPr>
            <a:endParaRPr lang="en-US" sz="2400" ker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61003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Be Flexible</a:t>
            </a:r>
          </a:p>
        </p:txBody>
      </p:sp>
      <p:sp>
        <p:nvSpPr>
          <p:cNvPr id="79875" name="Rectangle 3"/>
          <p:cNvSpPr>
            <a:spLocks noGrp="1" noChangeArrowheads="1"/>
          </p:cNvSpPr>
          <p:nvPr>
            <p:ph type="body" idx="4294967295"/>
          </p:nvPr>
        </p:nvSpPr>
        <p:spPr>
          <a:xfrm>
            <a:off x="1600200" y="1981200"/>
            <a:ext cx="7543800" cy="4114800"/>
          </a:xfrm>
        </p:spPr>
        <p:txBody>
          <a:bodyPr/>
          <a:lstStyle/>
          <a:p>
            <a:pPr lvl="1" eaLnBrk="1" hangingPunct="1">
              <a:buFontTx/>
              <a:buNone/>
            </a:pPr>
            <a:r>
              <a:rPr lang="en-US" sz="1800">
                <a:solidFill>
                  <a:srgbClr val="FF3300"/>
                </a:solidFill>
                <a:effectLst>
                  <a:outerShdw blurRad="38100" dist="38100" dir="2700000" algn="tl">
                    <a:srgbClr val="000000"/>
                  </a:outerShdw>
                </a:effectLst>
              </a:rPr>
              <a:t>IMPORTANT!</a:t>
            </a:r>
            <a:r>
              <a:rPr lang="en-US">
                <a:effectLst>
                  <a:outerShdw blurRad="38100" dist="38100" dir="2700000" algn="tl">
                    <a:srgbClr val="FFFFFF"/>
                  </a:outerShdw>
                </a:effectLst>
              </a:rPr>
              <a:t> </a:t>
            </a:r>
          </a:p>
          <a:p>
            <a:pPr lvl="1" eaLnBrk="1" hangingPunct="1">
              <a:buClrTx/>
              <a:buFontTx/>
              <a:buNone/>
            </a:pPr>
            <a:r>
              <a:rPr lang="en-US" sz="3200">
                <a:effectLst>
                  <a:outerShdw blurRad="38100" dist="38100" dir="2700000" algn="tl">
                    <a:srgbClr val="FFFFFF"/>
                  </a:outerShdw>
                </a:effectLst>
              </a:rPr>
              <a:t>Capitalize on opportunity</a:t>
            </a:r>
            <a:r>
              <a:rPr lang="en-US">
                <a:effectLst>
                  <a:outerShdw blurRad="38100" dist="38100" dir="2700000" algn="tl">
                    <a:srgbClr val="FFFFFF"/>
                  </a:outerShdw>
                </a:effectLst>
              </a:rPr>
              <a:t> </a:t>
            </a:r>
          </a:p>
          <a:p>
            <a:pPr lvl="1" eaLnBrk="1" hangingPunct="1">
              <a:buFontTx/>
              <a:buNone/>
            </a:pPr>
            <a:endParaRPr lang="en-US" sz="1800">
              <a:solidFill>
                <a:srgbClr val="FF3300"/>
              </a:solidFill>
              <a:effectLst>
                <a:outerShdw blurRad="38100" dist="38100" dir="2700000" algn="tl">
                  <a:srgbClr val="000000"/>
                </a:outerShdw>
              </a:effectLst>
            </a:endParaRPr>
          </a:p>
          <a:p>
            <a:pPr lvl="1" eaLnBrk="1" hangingPunct="1">
              <a:buFontTx/>
              <a:buNone/>
            </a:pPr>
            <a:r>
              <a:rPr lang="en-US" sz="1800">
                <a:solidFill>
                  <a:srgbClr val="FF3300"/>
                </a:solidFill>
                <a:effectLst>
                  <a:outerShdw blurRad="38100" dist="38100" dir="2700000" algn="tl">
                    <a:srgbClr val="000000"/>
                  </a:outerShdw>
                </a:effectLst>
              </a:rPr>
              <a:t>IMPORTANT!</a:t>
            </a:r>
          </a:p>
          <a:p>
            <a:pPr lvl="1" eaLnBrk="1" hangingPunct="1">
              <a:buClrTx/>
            </a:pPr>
            <a:r>
              <a:rPr lang="en-US">
                <a:effectLst>
                  <a:outerShdw blurRad="38100" dist="38100" dir="2700000" algn="tl">
                    <a:srgbClr val="FFFFFF"/>
                  </a:outerShdw>
                </a:effectLst>
              </a:rPr>
              <a:t>Be prepared</a:t>
            </a:r>
          </a:p>
          <a:p>
            <a:pPr lvl="1" eaLnBrk="1" hangingPunct="1">
              <a:buClrTx/>
            </a:pPr>
            <a:r>
              <a:rPr lang="en-US">
                <a:effectLst>
                  <a:outerShdw blurRad="38100" dist="38100" dir="2700000" algn="tl">
                    <a:srgbClr val="FFFFFF"/>
                  </a:outerShdw>
                </a:effectLst>
              </a:rPr>
              <a:t>Always have a project idea or plan in mind to propose</a:t>
            </a:r>
          </a:p>
          <a:p>
            <a:pPr lvl="1" eaLnBrk="1" hangingPunct="1">
              <a:buClrTx/>
            </a:pPr>
            <a:r>
              <a:rPr lang="en-US">
                <a:effectLst>
                  <a:outerShdw blurRad="38100" dist="38100" dir="2700000" algn="tl">
                    <a:srgbClr val="FFFFFF"/>
                  </a:outerShdw>
                </a:effectLst>
              </a:rPr>
              <a:t>Don’t be afraid to re-direct</a:t>
            </a:r>
          </a:p>
          <a:p>
            <a:pPr eaLnBrk="1" hangingPunct="1"/>
            <a:endParaRPr lang="en-US">
              <a:effectLst>
                <a:outerShdw blurRad="38100" dist="38100" dir="2700000" algn="tl">
                  <a:srgbClr val="FFFFFF"/>
                </a:outerShdw>
              </a:effectLst>
            </a:endParaRPr>
          </a:p>
        </p:txBody>
      </p:sp>
    </p:spTree>
    <p:extLst>
      <p:ext uri="{BB962C8B-B14F-4D97-AF65-F5344CB8AC3E}">
        <p14:creationId xmlns:p14="http://schemas.microsoft.com/office/powerpoint/2010/main" val="89742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Who’s got the power ?</a:t>
            </a:r>
          </a:p>
        </p:txBody>
      </p:sp>
      <p:sp>
        <p:nvSpPr>
          <p:cNvPr id="64515" name="Rectangle 3"/>
          <p:cNvSpPr>
            <a:spLocks noGrp="1" noChangeArrowheads="1"/>
          </p:cNvSpPr>
          <p:nvPr>
            <p:ph type="body" idx="4294967295"/>
          </p:nvPr>
        </p:nvSpPr>
        <p:spPr>
          <a:xfrm>
            <a:off x="1600200" y="1981200"/>
            <a:ext cx="7543800" cy="4114800"/>
          </a:xfrm>
        </p:spPr>
        <p:txBody>
          <a:bodyPr/>
          <a:lstStyle/>
          <a:p>
            <a:pPr eaLnBrk="1" hangingPunct="1">
              <a:lnSpc>
                <a:spcPct val="90000"/>
              </a:lnSpc>
            </a:pPr>
            <a:r>
              <a:rPr lang="en-US">
                <a:effectLst>
                  <a:outerShdw blurRad="38100" dist="38100" dir="2700000" algn="tl">
                    <a:srgbClr val="FFFFFF"/>
                  </a:outerShdw>
                </a:effectLst>
              </a:rPr>
              <a:t>Executive drafts the budget</a:t>
            </a:r>
          </a:p>
          <a:p>
            <a:pPr lvl="1" eaLnBrk="1" hangingPunct="1">
              <a:lnSpc>
                <a:spcPct val="90000"/>
              </a:lnSpc>
              <a:buClrTx/>
            </a:pPr>
            <a:r>
              <a:rPr lang="en-US">
                <a:effectLst>
                  <a:outerShdw blurRad="38100" dist="38100" dir="2700000" algn="tl">
                    <a:srgbClr val="FFFFFF"/>
                  </a:outerShdw>
                </a:effectLst>
              </a:rPr>
              <a:t>President, Governor, Mayor are elected</a:t>
            </a:r>
          </a:p>
          <a:p>
            <a:pPr lvl="1" eaLnBrk="1" hangingPunct="1">
              <a:lnSpc>
                <a:spcPct val="90000"/>
              </a:lnSpc>
              <a:buClrTx/>
            </a:pPr>
            <a:r>
              <a:rPr lang="en-US">
                <a:effectLst>
                  <a:outerShdw blurRad="38100" dist="38100" dir="2700000" algn="tl">
                    <a:srgbClr val="FFFFFF"/>
                  </a:outerShdw>
                </a:effectLst>
              </a:rPr>
              <a:t>Boards and City Councils appoint managers/executives</a:t>
            </a:r>
          </a:p>
          <a:p>
            <a:pPr eaLnBrk="1" hangingPunct="1">
              <a:lnSpc>
                <a:spcPct val="90000"/>
              </a:lnSpc>
            </a:pPr>
            <a:r>
              <a:rPr lang="en-US">
                <a:effectLst>
                  <a:outerShdw blurRad="38100" dist="38100" dir="2700000" algn="tl">
                    <a:srgbClr val="FFFFFF"/>
                  </a:outerShdw>
                </a:effectLst>
              </a:rPr>
              <a:t>Congress, Virginia Assembly, City Council, County Boards </a:t>
            </a:r>
          </a:p>
          <a:p>
            <a:pPr lvl="1" eaLnBrk="1" hangingPunct="1">
              <a:lnSpc>
                <a:spcPct val="90000"/>
              </a:lnSpc>
              <a:buClrTx/>
            </a:pPr>
            <a:r>
              <a:rPr lang="en-US">
                <a:effectLst>
                  <a:outerShdw blurRad="38100" dist="38100" dir="2700000" algn="tl">
                    <a:srgbClr val="FFFFFF"/>
                  </a:outerShdw>
                </a:effectLst>
              </a:rPr>
              <a:t>Modify and approve</a:t>
            </a:r>
          </a:p>
          <a:p>
            <a:pPr lvl="1" eaLnBrk="1" hangingPunct="1">
              <a:lnSpc>
                <a:spcPct val="90000"/>
              </a:lnSpc>
              <a:buClrTx/>
            </a:pPr>
            <a:r>
              <a:rPr lang="en-US">
                <a:effectLst>
                  <a:outerShdw blurRad="38100" dist="38100" dir="2700000" algn="tl">
                    <a:srgbClr val="FFFFFF"/>
                  </a:outerShdw>
                </a:effectLst>
              </a:rPr>
              <a:t>A champion can take you a long way</a:t>
            </a:r>
          </a:p>
        </p:txBody>
      </p:sp>
    </p:spTree>
    <p:extLst>
      <p:ext uri="{BB962C8B-B14F-4D97-AF65-F5344CB8AC3E}">
        <p14:creationId xmlns:p14="http://schemas.microsoft.com/office/powerpoint/2010/main" val="408037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Developing Consensus</a:t>
            </a:r>
          </a:p>
        </p:txBody>
      </p:sp>
      <p:sp>
        <p:nvSpPr>
          <p:cNvPr id="4099" name="Rectangle 3"/>
          <p:cNvSpPr>
            <a:spLocks noGrp="1" noChangeArrowheads="1"/>
          </p:cNvSpPr>
          <p:nvPr>
            <p:ph type="body" idx="4294967295"/>
          </p:nvPr>
        </p:nvSpPr>
        <p:spPr>
          <a:xfrm>
            <a:off x="1600200" y="1981200"/>
            <a:ext cx="7543800" cy="4114800"/>
          </a:xfrm>
        </p:spPr>
        <p:txBody>
          <a:bodyPr>
            <a:normAutofit fontScale="92500"/>
          </a:bodyPr>
          <a:lstStyle/>
          <a:p>
            <a:pPr eaLnBrk="1" hangingPunct="1">
              <a:buFont typeface="Wingdings" pitchFamily="2" charset="2"/>
              <a:buChar char="n"/>
              <a:defRPr/>
            </a:pPr>
            <a:r>
              <a:rPr lang="en-US" sz="2800" kern="0">
                <a:effectLst>
                  <a:outerShdw blurRad="38100" dist="38100" dir="2700000" algn="tl">
                    <a:srgbClr val="000000"/>
                  </a:outerShdw>
                </a:effectLst>
                <a:latin typeface="+mn-lt"/>
              </a:rPr>
              <a:t>It’s an art and a science</a:t>
            </a:r>
          </a:p>
          <a:p>
            <a:pPr eaLnBrk="1" hangingPunct="1">
              <a:buFont typeface="Wingdings" pitchFamily="2" charset="2"/>
              <a:buChar char="n"/>
              <a:defRPr/>
            </a:pPr>
            <a:r>
              <a:rPr lang="en-US" sz="2800" kern="0">
                <a:effectLst>
                  <a:outerShdw blurRad="38100" dist="38100" dir="2700000" algn="tl">
                    <a:srgbClr val="000000"/>
                  </a:outerShdw>
                </a:effectLst>
                <a:latin typeface="+mn-lt"/>
              </a:rPr>
              <a:t>Consensus means overwhelming agreement</a:t>
            </a:r>
          </a:p>
          <a:p>
            <a:pPr eaLnBrk="1" hangingPunct="1">
              <a:buFont typeface="Wingdings" pitchFamily="2" charset="2"/>
              <a:buChar char="n"/>
              <a:defRPr/>
            </a:pPr>
            <a:r>
              <a:rPr lang="en-US" sz="2800" kern="0">
                <a:effectLst>
                  <a:outerShdw blurRad="38100" dist="38100" dir="2700000" algn="tl">
                    <a:srgbClr val="000000"/>
                  </a:outerShdw>
                </a:effectLst>
                <a:latin typeface="+mn-lt"/>
              </a:rPr>
              <a:t>Work towards “Creating and Adding Value”</a:t>
            </a:r>
          </a:p>
          <a:p>
            <a:pPr eaLnBrk="1" hangingPunct="1">
              <a:buFont typeface="Wingdings" pitchFamily="2" charset="2"/>
              <a:buChar char="n"/>
              <a:defRPr/>
            </a:pPr>
            <a:r>
              <a:rPr lang="en-US" sz="2800" kern="0">
                <a:effectLst>
                  <a:outerShdw blurRad="38100" dist="38100" dir="2700000" algn="tl">
                    <a:srgbClr val="000000"/>
                  </a:outerShdw>
                </a:effectLst>
                <a:latin typeface="+mn-lt"/>
              </a:rPr>
              <a:t>“Single Text” procedure a good way to start</a:t>
            </a:r>
          </a:p>
          <a:p>
            <a:pPr eaLnBrk="1" hangingPunct="1">
              <a:buFont typeface="Wingdings" pitchFamily="2" charset="2"/>
              <a:buChar char="n"/>
              <a:defRPr/>
            </a:pPr>
            <a:r>
              <a:rPr lang="en-US" sz="2800" kern="0">
                <a:effectLst>
                  <a:outerShdw blurRad="38100" dist="38100" dir="2700000" algn="tl">
                    <a:srgbClr val="000000"/>
                  </a:outerShdw>
                </a:effectLst>
                <a:latin typeface="+mn-lt"/>
              </a:rPr>
              <a:t>Reference on Consensus:</a:t>
            </a:r>
          </a:p>
          <a:p>
            <a:pPr eaLnBrk="1" hangingPunct="1">
              <a:buFont typeface="Wingdings" pitchFamily="2" charset="2"/>
              <a:buNone/>
              <a:defRPr/>
            </a:pPr>
            <a:r>
              <a:rPr lang="en-US" sz="2000" kern="0">
                <a:effectLst>
                  <a:outerShdw blurRad="38100" dist="38100" dir="2700000" algn="tl">
                    <a:srgbClr val="000000"/>
                  </a:outerShdw>
                </a:effectLst>
                <a:latin typeface="+mn-lt"/>
              </a:rPr>
              <a:t>	</a:t>
            </a:r>
            <a:r>
              <a:rPr lang="en-US" sz="2000" kern="0">
                <a:effectLst>
                  <a:outerShdw blurRad="38100" dist="38100" dir="2700000" algn="tl">
                    <a:srgbClr val="000000"/>
                  </a:outerShdw>
                </a:effectLst>
                <a:latin typeface="+mn-lt"/>
                <a:hlinkClick r:id="rId3"/>
              </a:rPr>
              <a:t>http://web.mit.edu/publicdisputes/practice/cbh_ch1.html</a:t>
            </a:r>
            <a:endParaRPr lang="en-US" sz="2000" kern="0">
              <a:effectLst>
                <a:outerShdw blurRad="38100" dist="38100" dir="2700000" algn="tl">
                  <a:srgbClr val="000000"/>
                </a:outerShdw>
              </a:effectLst>
              <a:latin typeface="+mn-lt"/>
            </a:endParaRPr>
          </a:p>
          <a:p>
            <a:pPr eaLnBrk="1" hangingPunct="1">
              <a:buFont typeface="Wingdings" pitchFamily="2" charset="2"/>
              <a:buNone/>
              <a:defRPr/>
            </a:pPr>
            <a:r>
              <a:rPr lang="en-US" sz="2000" kern="0">
                <a:effectLst>
                  <a:outerShdw blurRad="38100" dist="38100" dir="2700000" algn="tl">
                    <a:srgbClr val="000000"/>
                  </a:outerShdw>
                </a:effectLst>
                <a:latin typeface="+mn-lt"/>
              </a:rPr>
              <a:t>	http://web.mit.edu/publicdisputes/practice/cbh_ch1.html</a:t>
            </a:r>
            <a:endParaRPr lang="en-US" sz="1600" kern="0">
              <a:effectLst>
                <a:outerShdw blurRad="38100" dist="38100" dir="2700000" algn="tl">
                  <a:srgbClr val="000000"/>
                </a:outerShdw>
              </a:effectLst>
              <a:latin typeface="+mn-lt"/>
            </a:endParaRPr>
          </a:p>
          <a:p>
            <a:pPr eaLnBrk="1" hangingPunct="1">
              <a:buFont typeface="Wingdings" pitchFamily="2" charset="2"/>
              <a:buNone/>
              <a:defRPr/>
            </a:pPr>
            <a:endParaRPr lang="en-US" sz="1600" ker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169603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Consensus Building in the Budgetary World</a:t>
            </a:r>
          </a:p>
        </p:txBody>
      </p:sp>
      <p:sp>
        <p:nvSpPr>
          <p:cNvPr id="5123" name="Rectangle 3"/>
          <p:cNvSpPr>
            <a:spLocks noGrp="1" noChangeArrowheads="1"/>
          </p:cNvSpPr>
          <p:nvPr>
            <p:ph type="body" idx="4294967295"/>
          </p:nvPr>
        </p:nvSpPr>
        <p:spPr>
          <a:xfrm>
            <a:off x="1600200" y="1981200"/>
            <a:ext cx="7543800" cy="4114800"/>
          </a:xfrm>
        </p:spPr>
        <p:txBody>
          <a:bodyPr>
            <a:normAutofit fontScale="92500" lnSpcReduction="10000"/>
          </a:bodyPr>
          <a:lstStyle/>
          <a:p>
            <a:pPr eaLnBrk="1" hangingPunct="1">
              <a:lnSpc>
                <a:spcPct val="80000"/>
              </a:lnSpc>
            </a:pPr>
            <a:r>
              <a:rPr lang="en-US" sz="2000">
                <a:effectLst>
                  <a:outerShdw blurRad="38100" dist="38100" dir="2700000" algn="tl">
                    <a:srgbClr val="FFFFFF"/>
                  </a:outerShdw>
                </a:effectLst>
              </a:rPr>
              <a:t>Compelling issue</a:t>
            </a:r>
          </a:p>
          <a:p>
            <a:pPr lvl="1" eaLnBrk="1" hangingPunct="1">
              <a:lnSpc>
                <a:spcPct val="80000"/>
              </a:lnSpc>
              <a:buClrTx/>
            </a:pPr>
            <a:r>
              <a:rPr lang="en-US" sz="1800">
                <a:effectLst>
                  <a:outerShdw blurRad="38100" dist="38100" dir="2700000" algn="tl">
                    <a:srgbClr val="FFFFFF"/>
                  </a:outerShdw>
                </a:effectLst>
              </a:rPr>
              <a:t>Something the funding entity has a interest in</a:t>
            </a:r>
          </a:p>
          <a:p>
            <a:pPr lvl="1" eaLnBrk="1" hangingPunct="1">
              <a:lnSpc>
                <a:spcPct val="80000"/>
              </a:lnSpc>
              <a:buClrTx/>
            </a:pPr>
            <a:r>
              <a:rPr lang="en-US" sz="1800">
                <a:effectLst>
                  <a:outerShdw blurRad="38100" dist="38100" dir="2700000" algn="tl">
                    <a:srgbClr val="FFFFFF"/>
                  </a:outerShdw>
                </a:effectLst>
              </a:rPr>
              <a:t>Find the common ground:  “stakeholder”</a:t>
            </a:r>
          </a:p>
          <a:p>
            <a:pPr lvl="1" eaLnBrk="1" hangingPunct="1">
              <a:lnSpc>
                <a:spcPct val="80000"/>
              </a:lnSpc>
              <a:buClrTx/>
            </a:pPr>
            <a:r>
              <a:rPr lang="en-US" sz="1800">
                <a:effectLst>
                  <a:outerShdw blurRad="38100" dist="38100" dir="2700000" algn="tl">
                    <a:srgbClr val="FFFFFF"/>
                  </a:outerShdw>
                </a:effectLst>
              </a:rPr>
              <a:t>Make it relevant to those who control funds: how to do?</a:t>
            </a:r>
          </a:p>
          <a:p>
            <a:pPr lvl="1" eaLnBrk="1" hangingPunct="1">
              <a:lnSpc>
                <a:spcPct val="80000"/>
              </a:lnSpc>
              <a:buClrTx/>
            </a:pPr>
            <a:endParaRPr lang="en-US" sz="1800">
              <a:effectLst>
                <a:outerShdw blurRad="38100" dist="38100" dir="2700000" algn="tl">
                  <a:srgbClr val="FFFFFF"/>
                </a:outerShdw>
              </a:effectLst>
            </a:endParaRPr>
          </a:p>
          <a:p>
            <a:pPr eaLnBrk="1" hangingPunct="1">
              <a:lnSpc>
                <a:spcPct val="80000"/>
              </a:lnSpc>
            </a:pPr>
            <a:r>
              <a:rPr lang="en-US" sz="2000">
                <a:effectLst>
                  <a:outerShdw blurRad="38100" dist="38100" dir="2700000" algn="tl">
                    <a:srgbClr val="FFFFFF"/>
                  </a:outerShdw>
                </a:effectLst>
              </a:rPr>
              <a:t>Creating partnerships</a:t>
            </a:r>
          </a:p>
          <a:p>
            <a:pPr lvl="1" eaLnBrk="1" hangingPunct="1">
              <a:lnSpc>
                <a:spcPct val="80000"/>
              </a:lnSpc>
              <a:buClrTx/>
            </a:pPr>
            <a:r>
              <a:rPr lang="en-US" sz="1800">
                <a:effectLst>
                  <a:outerShdw blurRad="38100" dist="38100" dir="2700000" algn="tl">
                    <a:srgbClr val="FFFFFF"/>
                  </a:outerShdw>
                </a:effectLst>
              </a:rPr>
              <a:t>Every partner brings something to the table</a:t>
            </a:r>
          </a:p>
          <a:p>
            <a:pPr lvl="1" eaLnBrk="1" hangingPunct="1">
              <a:lnSpc>
                <a:spcPct val="80000"/>
              </a:lnSpc>
              <a:buClrTx/>
            </a:pPr>
            <a:r>
              <a:rPr lang="en-US" sz="1800">
                <a:effectLst>
                  <a:outerShdw blurRad="38100" dist="38100" dir="2700000" algn="tl">
                    <a:srgbClr val="FFFFFF"/>
                  </a:outerShdw>
                </a:effectLst>
              </a:rPr>
              <a:t>Every partner has a need to address</a:t>
            </a:r>
          </a:p>
          <a:p>
            <a:pPr lvl="1" eaLnBrk="1" hangingPunct="1">
              <a:lnSpc>
                <a:spcPct val="80000"/>
              </a:lnSpc>
              <a:buClrTx/>
            </a:pPr>
            <a:r>
              <a:rPr lang="en-US" sz="1800">
                <a:effectLst>
                  <a:outerShdw blurRad="38100" dist="38100" dir="2700000" algn="tl">
                    <a:srgbClr val="FFFFFF"/>
                  </a:outerShdw>
                </a:effectLst>
              </a:rPr>
              <a:t>Partnerships, and consensus, create ADDED VALUE</a:t>
            </a:r>
          </a:p>
          <a:p>
            <a:pPr lvl="1" eaLnBrk="1" hangingPunct="1">
              <a:lnSpc>
                <a:spcPct val="80000"/>
              </a:lnSpc>
              <a:buClrTx/>
            </a:pPr>
            <a:r>
              <a:rPr lang="en-US" sz="1800">
                <a:effectLst>
                  <a:outerShdw blurRad="38100" dist="38100" dir="2700000" algn="tl">
                    <a:srgbClr val="FFFFFF"/>
                  </a:outerShdw>
                </a:effectLst>
              </a:rPr>
              <a:t>Give a little to get a little, or a lot</a:t>
            </a:r>
          </a:p>
          <a:p>
            <a:pPr lvl="1" eaLnBrk="1" hangingPunct="1">
              <a:lnSpc>
                <a:spcPct val="80000"/>
              </a:lnSpc>
              <a:buClrTx/>
              <a:buFontTx/>
              <a:buNone/>
            </a:pPr>
            <a:r>
              <a:rPr lang="en-US" sz="1800">
                <a:effectLst>
                  <a:outerShdw blurRad="38100" dist="38100" dir="2700000" algn="tl">
                    <a:srgbClr val="FFFFFF"/>
                  </a:outerShdw>
                </a:effectLst>
              </a:rPr>
              <a:t> </a:t>
            </a:r>
          </a:p>
          <a:p>
            <a:pPr eaLnBrk="1" hangingPunct="1">
              <a:lnSpc>
                <a:spcPct val="80000"/>
              </a:lnSpc>
            </a:pPr>
            <a:r>
              <a:rPr lang="en-US" sz="2000">
                <a:effectLst>
                  <a:outerShdw blurRad="38100" dist="38100" dir="2700000" algn="tl">
                    <a:srgbClr val="FFFFFF"/>
                  </a:outerShdw>
                </a:effectLst>
              </a:rPr>
              <a:t>“Return on investment”</a:t>
            </a:r>
          </a:p>
          <a:p>
            <a:pPr eaLnBrk="1" hangingPunct="1">
              <a:lnSpc>
                <a:spcPct val="80000"/>
              </a:lnSpc>
              <a:buFont typeface="Wingdings"/>
              <a:buNone/>
            </a:pPr>
            <a:endParaRPr lang="en-US" sz="2000">
              <a:effectLst>
                <a:outerShdw blurRad="38100" dist="38100" dir="2700000" algn="tl">
                  <a:srgbClr val="FFFFFF"/>
                </a:outerShdw>
              </a:effectLst>
            </a:endParaRPr>
          </a:p>
          <a:p>
            <a:pPr eaLnBrk="1" hangingPunct="1">
              <a:lnSpc>
                <a:spcPct val="80000"/>
              </a:lnSpc>
            </a:pPr>
            <a:r>
              <a:rPr lang="en-US" sz="2000">
                <a:effectLst>
                  <a:outerShdw blurRad="38100" dist="38100" dir="2700000" algn="tl">
                    <a:srgbClr val="FFFFFF"/>
                  </a:outerShdw>
                </a:effectLst>
              </a:rPr>
              <a:t>Sometime sales work is needed</a:t>
            </a:r>
          </a:p>
          <a:p>
            <a:pPr lvl="1" eaLnBrk="1" hangingPunct="1">
              <a:lnSpc>
                <a:spcPct val="80000"/>
              </a:lnSpc>
              <a:buClrTx/>
            </a:pPr>
            <a:r>
              <a:rPr lang="en-US" sz="1800">
                <a:effectLst>
                  <a:outerShdw blurRad="38100" dist="38100" dir="2700000" algn="tl">
                    <a:srgbClr val="FFFFFF"/>
                  </a:outerShdw>
                </a:effectLst>
              </a:rPr>
              <a:t>Cold calls – cold trail</a:t>
            </a:r>
          </a:p>
          <a:p>
            <a:pPr lvl="1" eaLnBrk="1" hangingPunct="1">
              <a:lnSpc>
                <a:spcPct val="80000"/>
              </a:lnSpc>
              <a:buClrTx/>
            </a:pPr>
            <a:r>
              <a:rPr lang="en-US" sz="1800">
                <a:effectLst>
                  <a:outerShdw blurRad="38100" dist="38100" dir="2700000" algn="tl">
                    <a:srgbClr val="FFFFFF"/>
                  </a:outerShdw>
                </a:effectLst>
              </a:rPr>
              <a:t>Develop those relationships</a:t>
            </a:r>
          </a:p>
          <a:p>
            <a:pPr eaLnBrk="1" hangingPunct="1">
              <a:lnSpc>
                <a:spcPct val="80000"/>
              </a:lnSpc>
            </a:pPr>
            <a:endParaRPr lang="en-US" sz="2000">
              <a:effectLst>
                <a:outerShdw blurRad="38100" dist="38100" dir="2700000" algn="tl">
                  <a:srgbClr val="FFFFFF"/>
                </a:outerShdw>
              </a:effectLst>
            </a:endParaRPr>
          </a:p>
          <a:p>
            <a:pPr eaLnBrk="1" hangingPunct="1">
              <a:lnSpc>
                <a:spcPct val="80000"/>
              </a:lnSpc>
              <a:buFont typeface="Wingdings"/>
              <a:buNone/>
            </a:pPr>
            <a:endParaRPr lang="en-US" sz="2000">
              <a:effectLst>
                <a:outerShdw blurRad="38100" dist="38100" dir="2700000" algn="tl">
                  <a:srgbClr val="FFFFFF"/>
                </a:outerShdw>
              </a:effectLst>
            </a:endParaRPr>
          </a:p>
          <a:p>
            <a:pPr eaLnBrk="1" hangingPunct="1">
              <a:lnSpc>
                <a:spcPct val="80000"/>
              </a:lnSpc>
            </a:pPr>
            <a:endParaRPr lang="en-US" sz="2000">
              <a:effectLst>
                <a:outerShdw blurRad="38100" dist="38100" dir="2700000" algn="tl">
                  <a:srgbClr val="FFFFFF"/>
                </a:outerShdw>
              </a:effectLst>
            </a:endParaRPr>
          </a:p>
          <a:p>
            <a:pPr lvl="1" eaLnBrk="1" hangingPunct="1">
              <a:lnSpc>
                <a:spcPct val="80000"/>
              </a:lnSpc>
              <a:buClrTx/>
            </a:pPr>
            <a:endParaRPr lang="en-US" sz="1800">
              <a:effectLst>
                <a:outerShdw blurRad="38100" dist="38100" dir="2700000" algn="tl">
                  <a:srgbClr val="FFFFFF"/>
                </a:outerShdw>
              </a:effectLst>
            </a:endParaRPr>
          </a:p>
        </p:txBody>
      </p:sp>
    </p:spTree>
    <p:extLst>
      <p:ext uri="{BB962C8B-B14F-4D97-AF65-F5344CB8AC3E}">
        <p14:creationId xmlns:p14="http://schemas.microsoft.com/office/powerpoint/2010/main" val="3681615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Environmental Health Concerns</a:t>
            </a:r>
          </a:p>
        </p:txBody>
      </p:sp>
      <p:sp>
        <p:nvSpPr>
          <p:cNvPr id="10243"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kern="0">
                <a:effectLst>
                  <a:outerShdw blurRad="38100" dist="38100" dir="2700000" algn="tl">
                    <a:srgbClr val="000000"/>
                  </a:outerShdw>
                </a:effectLst>
                <a:latin typeface="+mn-lt"/>
              </a:rPr>
              <a:t>What all citizens have in common</a:t>
            </a:r>
          </a:p>
          <a:p>
            <a:pPr eaLnBrk="1" hangingPunct="1">
              <a:buFont typeface="Wingdings" pitchFamily="2" charset="2"/>
              <a:buChar char="n"/>
              <a:defRPr/>
            </a:pPr>
            <a:r>
              <a:rPr lang="en-US" kern="0">
                <a:effectLst>
                  <a:outerShdw blurRad="38100" dist="38100" dir="2700000" algn="tl">
                    <a:srgbClr val="000000"/>
                  </a:outerShdw>
                </a:effectLst>
                <a:latin typeface="+mn-lt"/>
              </a:rPr>
              <a:t>Goes beyond food service, drinking water and food service safety</a:t>
            </a:r>
          </a:p>
          <a:p>
            <a:pPr eaLnBrk="1" hangingPunct="1">
              <a:buFont typeface="Wingdings" pitchFamily="2" charset="2"/>
              <a:buChar char="n"/>
              <a:defRPr/>
            </a:pPr>
            <a:r>
              <a:rPr lang="en-US" kern="0">
                <a:effectLst>
                  <a:outerShdw blurRad="38100" dist="38100" dir="2700000" algn="tl">
                    <a:srgbClr val="000000"/>
                  </a:outerShdw>
                </a:effectLst>
                <a:latin typeface="+mn-lt"/>
              </a:rPr>
              <a:t>Occupies increasing amounts of staff time</a:t>
            </a:r>
          </a:p>
          <a:p>
            <a:pPr eaLnBrk="1" hangingPunct="1">
              <a:buFont typeface="Wingdings" pitchFamily="2" charset="2"/>
              <a:buChar char="n"/>
              <a:defRPr/>
            </a:pPr>
            <a:r>
              <a:rPr lang="en-US" kern="0">
                <a:effectLst>
                  <a:outerShdw blurRad="38100" dist="38100" dir="2700000" algn="tl">
                    <a:srgbClr val="000000"/>
                  </a:outerShdw>
                </a:effectLst>
                <a:latin typeface="+mn-lt"/>
              </a:rPr>
              <a:t>Indoor air quality concerns increasing</a:t>
            </a:r>
          </a:p>
        </p:txBody>
      </p:sp>
    </p:spTree>
    <p:extLst>
      <p:ext uri="{BB962C8B-B14F-4D97-AF65-F5344CB8AC3E}">
        <p14:creationId xmlns:p14="http://schemas.microsoft.com/office/powerpoint/2010/main" val="336709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14400" y="304800"/>
            <a:ext cx="8229600" cy="1431925"/>
          </a:xfrm>
        </p:spPr>
        <p:txBody>
          <a:bodyPr/>
          <a:lstStyle/>
          <a:p>
            <a:pPr eaLnBrk="1" hangingPunct="1">
              <a:defRPr/>
            </a:pPr>
            <a:r>
              <a:rPr lang="en-US" kern="0" dirty="0">
                <a:effectLst>
                  <a:outerShdw blurRad="38100" dist="38100" dir="2700000" algn="tl">
                    <a:srgbClr val="000000"/>
                  </a:outerShdw>
                </a:effectLst>
                <a:latin typeface="+mj-lt"/>
              </a:rPr>
              <a:t>Volume of Services- FY </a:t>
            </a:r>
            <a:r>
              <a:rPr lang="en-US" kern="0" dirty="0">
                <a:effectLst>
                  <a:outerShdw blurRad="38100" dist="38100" dir="2700000" algn="tl">
                    <a:srgbClr val="000000"/>
                  </a:outerShdw>
                </a:effectLst>
              </a:rPr>
              <a:t>XXXX</a:t>
            </a:r>
            <a:endParaRPr lang="en-US" kern="0" dirty="0">
              <a:effectLst>
                <a:outerShdw blurRad="38100" dist="38100" dir="2700000" algn="tl">
                  <a:srgbClr val="000000"/>
                </a:outerShdw>
              </a:effectLst>
              <a:latin typeface="+mj-lt"/>
            </a:endParaRPr>
          </a:p>
        </p:txBody>
      </p:sp>
      <p:sp>
        <p:nvSpPr>
          <p:cNvPr id="8195"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kern="0">
                <a:effectLst>
                  <a:outerShdw blurRad="38100" dist="38100" dir="2700000" algn="tl">
                    <a:srgbClr val="000000"/>
                  </a:outerShdw>
                </a:effectLst>
                <a:latin typeface="+mn-lt"/>
              </a:rPr>
              <a:t>28,335 office visits</a:t>
            </a:r>
          </a:p>
          <a:p>
            <a:pPr eaLnBrk="1" hangingPunct="1">
              <a:buFont typeface="Wingdings" pitchFamily="2" charset="2"/>
              <a:buChar char="n"/>
              <a:defRPr/>
            </a:pPr>
            <a:r>
              <a:rPr lang="en-US" kern="0">
                <a:effectLst>
                  <a:outerShdw blurRad="38100" dist="38100" dir="2700000" algn="tl">
                    <a:srgbClr val="000000"/>
                  </a:outerShdw>
                </a:effectLst>
                <a:latin typeface="+mn-lt"/>
              </a:rPr>
              <a:t>1,471 home visits</a:t>
            </a:r>
          </a:p>
          <a:p>
            <a:pPr eaLnBrk="1" hangingPunct="1">
              <a:buFont typeface="Wingdings" pitchFamily="2" charset="2"/>
              <a:buChar char="n"/>
              <a:defRPr/>
            </a:pPr>
            <a:r>
              <a:rPr lang="en-US" kern="0">
                <a:effectLst>
                  <a:outerShdw blurRad="38100" dist="38100" dir="2700000" algn="tl">
                    <a:srgbClr val="000000"/>
                  </a:outerShdw>
                </a:effectLst>
                <a:latin typeface="+mn-lt"/>
              </a:rPr>
              <a:t>251 communicable disease investigations</a:t>
            </a:r>
          </a:p>
          <a:p>
            <a:pPr eaLnBrk="1" hangingPunct="1">
              <a:buFont typeface="Wingdings" pitchFamily="2" charset="2"/>
              <a:buChar char="n"/>
              <a:defRPr/>
            </a:pPr>
            <a:r>
              <a:rPr lang="en-US" kern="0">
                <a:effectLst>
                  <a:outerShdw blurRad="38100" dist="38100" dir="2700000" algn="tl">
                    <a:srgbClr val="000000"/>
                  </a:outerShdw>
                </a:effectLst>
                <a:latin typeface="+mn-lt"/>
              </a:rPr>
              <a:t>24,342 immunizations</a:t>
            </a:r>
          </a:p>
          <a:p>
            <a:pPr eaLnBrk="1" hangingPunct="1">
              <a:buFont typeface="Wingdings" pitchFamily="2" charset="2"/>
              <a:buChar char="n"/>
              <a:defRPr/>
            </a:pPr>
            <a:r>
              <a:rPr lang="en-US" kern="0">
                <a:effectLst>
                  <a:outerShdw blurRad="38100" dist="38100" dir="2700000" algn="tl">
                    <a:srgbClr val="000000"/>
                  </a:outerShdw>
                </a:effectLst>
                <a:latin typeface="+mn-lt"/>
              </a:rPr>
              <a:t>878 animal bites</a:t>
            </a:r>
          </a:p>
          <a:p>
            <a:pPr eaLnBrk="1" hangingPunct="1">
              <a:buFont typeface="Wingdings" pitchFamily="2" charset="2"/>
              <a:buChar char="n"/>
              <a:defRPr/>
            </a:pPr>
            <a:r>
              <a:rPr lang="en-US" kern="0">
                <a:effectLst>
                  <a:outerShdw blurRad="38100" dist="38100" dir="2700000" algn="tl">
                    <a:srgbClr val="000000"/>
                  </a:outerShdw>
                </a:effectLst>
                <a:latin typeface="+mn-lt"/>
              </a:rPr>
              <a:t>1322 restaurant inspections</a:t>
            </a:r>
          </a:p>
          <a:p>
            <a:pPr eaLnBrk="1" hangingPunct="1">
              <a:buFont typeface="Wingdings" pitchFamily="2" charset="2"/>
              <a:buChar char="n"/>
              <a:defRPr/>
            </a:pPr>
            <a:r>
              <a:rPr lang="en-US" kern="0">
                <a:effectLst>
                  <a:outerShdw blurRad="38100" dist="38100" dir="2700000" algn="tl">
                    <a:srgbClr val="000000"/>
                  </a:outerShdw>
                </a:effectLst>
                <a:latin typeface="+mn-lt"/>
              </a:rPr>
              <a:t>1747 septic and well evaluations</a:t>
            </a:r>
          </a:p>
        </p:txBody>
      </p:sp>
    </p:spTree>
    <p:extLst>
      <p:ext uri="{BB962C8B-B14F-4D97-AF65-F5344CB8AC3E}">
        <p14:creationId xmlns:p14="http://schemas.microsoft.com/office/powerpoint/2010/main" val="3477728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a:xfrm>
            <a:off x="1600200" y="304800"/>
            <a:ext cx="7543800" cy="1431925"/>
          </a:xfrm>
        </p:spPr>
        <p:txBody>
          <a:bodyPr/>
          <a:lstStyle/>
          <a:p>
            <a:pPr eaLnBrk="1" hangingPunct="1">
              <a:defRPr/>
            </a:pPr>
            <a:r>
              <a:rPr lang="en-US" b="0" kern="0">
                <a:effectLst>
                  <a:outerShdw blurRad="38100" dist="38100" dir="2700000" algn="tl">
                    <a:srgbClr val="000000"/>
                  </a:outerShdw>
                </a:effectLst>
                <a:latin typeface="+mj-lt"/>
              </a:rPr>
              <a:t>Food Establishments</a:t>
            </a:r>
            <a:br>
              <a:rPr lang="en-US" b="0" kern="0">
                <a:effectLst>
                  <a:outerShdw blurRad="38100" dist="38100" dir="2700000" algn="tl">
                    <a:srgbClr val="000000"/>
                  </a:outerShdw>
                </a:effectLst>
                <a:latin typeface="+mj-lt"/>
              </a:rPr>
            </a:br>
            <a:r>
              <a:rPr lang="en-US" sz="4000" b="0" kern="0">
                <a:effectLst>
                  <a:outerShdw blurRad="38100" dist="38100" dir="2700000" algn="tl">
                    <a:srgbClr val="000000"/>
                  </a:outerShdw>
                </a:effectLst>
                <a:latin typeface="+mj-lt"/>
              </a:rPr>
              <a:t>Chesterfield County</a:t>
            </a:r>
            <a:endParaRPr lang="en-US" kern="0">
              <a:effectLst>
                <a:outerShdw blurRad="38100" dist="38100" dir="2700000" algn="tl">
                  <a:srgbClr val="000000"/>
                </a:outerShdw>
              </a:effectLst>
              <a:latin typeface="+mj-lt"/>
            </a:endParaRPr>
          </a:p>
        </p:txBody>
      </p:sp>
      <p:pic>
        <p:nvPicPr>
          <p:cNvPr id="75792" name="Picture 2"/>
          <p:cNvPicPr>
            <a:picLocks noGrp="1" noChangeAspect="1" noChangeArrowheads="1"/>
          </p:cNvPicPr>
          <p:nvPr>
            <p:ph type="chart" idx="4294967295"/>
          </p:nvPr>
        </p:nvPicPr>
        <p:blipFill>
          <a:blip r:embed="rId3">
            <a:extLst>
              <a:ext uri="{28A0092B-C50C-407E-A947-70E740481C1C}">
                <a14:useLocalDpi xmlns:a14="http://schemas.microsoft.com/office/drawing/2010/main" val="0"/>
              </a:ext>
            </a:extLst>
          </a:blip>
          <a:srcRect/>
          <a:stretch>
            <a:fillRect/>
          </a:stretch>
        </p:blipFill>
        <p:spPr>
          <a:xfrm>
            <a:off x="0" y="1752600"/>
            <a:ext cx="7723188"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5"/>
          <p:cNvSpPr txBox="1">
            <a:spLocks noChangeArrowheads="1"/>
          </p:cNvSpPr>
          <p:nvPr/>
        </p:nvSpPr>
        <p:spPr bwMode="auto">
          <a:xfrm>
            <a:off x="838200" y="5791200"/>
            <a:ext cx="708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lgn="ctr">
              <a:spcBef>
                <a:spcPct val="50000"/>
              </a:spcBef>
            </a:pPr>
            <a:r>
              <a:rPr lang="en-US" sz="2400">
                <a:latin typeface="Times New Roman"/>
              </a:rPr>
              <a:t>Each inspector now carries 149 establishments</a:t>
            </a:r>
          </a:p>
        </p:txBody>
      </p:sp>
      <p:sp>
        <p:nvSpPr>
          <p:cNvPr id="1030" name="Text Box 6"/>
          <p:cNvSpPr txBox="1">
            <a:spLocks noChangeArrowheads="1"/>
          </p:cNvSpPr>
          <p:nvPr/>
        </p:nvSpPr>
        <p:spPr bwMode="auto">
          <a:xfrm>
            <a:off x="6705600" y="1828800"/>
            <a:ext cx="198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2400">
                <a:latin typeface="Times New Roman"/>
              </a:rPr>
              <a:t>4 inspectors</a:t>
            </a:r>
          </a:p>
          <a:p>
            <a:pPr>
              <a:spcBef>
                <a:spcPct val="50000"/>
              </a:spcBef>
            </a:pPr>
            <a:r>
              <a:rPr lang="en-US" sz="2400">
                <a:latin typeface="Times New Roman"/>
              </a:rPr>
              <a:t>1 supervisor</a:t>
            </a:r>
          </a:p>
        </p:txBody>
      </p:sp>
      <p:sp>
        <p:nvSpPr>
          <p:cNvPr id="1031" name="Text Box 7"/>
          <p:cNvSpPr txBox="1">
            <a:spLocks noChangeArrowheads="1"/>
          </p:cNvSpPr>
          <p:nvPr/>
        </p:nvSpPr>
        <p:spPr bwMode="auto">
          <a:xfrm>
            <a:off x="6705600" y="3124200"/>
            <a:ext cx="1676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2000">
                <a:latin typeface="Times New Roman"/>
              </a:rPr>
              <a:t>Unit also handles animal bites and  general complaints</a:t>
            </a:r>
          </a:p>
        </p:txBody>
      </p:sp>
    </p:spTree>
    <p:extLst>
      <p:ext uri="{BB962C8B-B14F-4D97-AF65-F5344CB8AC3E}">
        <p14:creationId xmlns:p14="http://schemas.microsoft.com/office/powerpoint/2010/main" val="242366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Unmet Needs</a:t>
            </a:r>
          </a:p>
        </p:txBody>
      </p:sp>
      <p:sp>
        <p:nvSpPr>
          <p:cNvPr id="12291"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sz="2800" kern="0">
                <a:effectLst>
                  <a:outerShdw blurRad="38100" dist="38100" dir="2700000" algn="tl">
                    <a:srgbClr val="000000"/>
                  </a:outerShdw>
                </a:effectLst>
                <a:latin typeface="+mn-lt"/>
              </a:rPr>
              <a:t>Epidemiologist</a:t>
            </a:r>
          </a:p>
          <a:p>
            <a:pPr lvl="2" eaLnBrk="1" hangingPunct="1">
              <a:buFont typeface="Wingdings" pitchFamily="2" charset="2"/>
              <a:buChar char="n"/>
              <a:defRPr/>
            </a:pPr>
            <a:r>
              <a:rPr lang="en-US" kern="0">
                <a:effectLst>
                  <a:outerShdw blurRad="38100" dist="38100" dir="2700000" algn="tl">
                    <a:srgbClr val="000000"/>
                  </a:outerShdw>
                </a:effectLst>
                <a:latin typeface="+mn-lt"/>
              </a:rPr>
              <a:t>Address information and analysis needs</a:t>
            </a:r>
          </a:p>
          <a:p>
            <a:pPr lvl="2" eaLnBrk="1" hangingPunct="1">
              <a:buFont typeface="Wingdings" pitchFamily="2" charset="2"/>
              <a:buChar char="n"/>
              <a:defRPr/>
            </a:pPr>
            <a:r>
              <a:rPr lang="en-US" kern="0">
                <a:effectLst>
                  <a:outerShdw blurRad="38100" dist="38100" dir="2700000" algn="tl">
                    <a:srgbClr val="000000"/>
                  </a:outerShdw>
                </a:effectLst>
                <a:latin typeface="+mn-lt"/>
              </a:rPr>
              <a:t>$ 52,000	(includes $ 3,300 one time costs)</a:t>
            </a:r>
          </a:p>
          <a:p>
            <a:pPr lvl="2" eaLnBrk="1" hangingPunct="1">
              <a:buFont typeface="Wingdings" pitchFamily="2" charset="2"/>
              <a:buChar char="n"/>
              <a:defRPr/>
            </a:pPr>
            <a:endParaRPr lang="en-US" sz="2000" kern="0">
              <a:effectLst>
                <a:outerShdw blurRad="38100" dist="38100" dir="2700000" algn="tl">
                  <a:srgbClr val="000000"/>
                </a:outerShdw>
              </a:effectLst>
              <a:latin typeface="+mn-lt"/>
            </a:endParaRPr>
          </a:p>
          <a:p>
            <a:pPr eaLnBrk="1" hangingPunct="1">
              <a:buFont typeface="Wingdings" pitchFamily="2" charset="2"/>
              <a:buChar char="n"/>
              <a:defRPr/>
            </a:pPr>
            <a:r>
              <a:rPr lang="en-US" sz="2800" kern="0">
                <a:effectLst>
                  <a:outerShdw blurRad="38100" dist="38100" dir="2700000" algn="tl">
                    <a:srgbClr val="000000"/>
                  </a:outerShdw>
                </a:effectLst>
                <a:latin typeface="+mn-lt"/>
              </a:rPr>
              <a:t>Environmental Health Specialist</a:t>
            </a:r>
          </a:p>
          <a:p>
            <a:pPr lvl="2" eaLnBrk="1" hangingPunct="1">
              <a:buFont typeface="Wingdings" pitchFamily="2" charset="2"/>
              <a:buChar char="n"/>
              <a:defRPr/>
            </a:pPr>
            <a:r>
              <a:rPr lang="en-US" kern="0">
                <a:effectLst>
                  <a:outerShdw blurRad="38100" dist="38100" dir="2700000" algn="tl">
                    <a:srgbClr val="000000"/>
                  </a:outerShdw>
                </a:effectLst>
                <a:latin typeface="+mn-lt"/>
              </a:rPr>
              <a:t>Will improve inspector presence in food establishments</a:t>
            </a:r>
            <a:endParaRPr lang="en-US" sz="2000" kern="0">
              <a:effectLst>
                <a:outerShdw blurRad="38100" dist="38100" dir="2700000" algn="tl">
                  <a:srgbClr val="000000"/>
                </a:outerShdw>
              </a:effectLst>
              <a:latin typeface="+mn-lt"/>
            </a:endParaRPr>
          </a:p>
          <a:p>
            <a:pPr lvl="2" eaLnBrk="1" hangingPunct="1">
              <a:buFont typeface="Wingdings" pitchFamily="2" charset="2"/>
              <a:buChar char="n"/>
              <a:defRPr/>
            </a:pPr>
            <a:r>
              <a:rPr lang="en-US" kern="0">
                <a:effectLst>
                  <a:outerShdw blurRad="38100" dist="38100" dir="2700000" algn="tl">
                    <a:srgbClr val="000000"/>
                  </a:outerShdw>
                </a:effectLst>
                <a:latin typeface="+mn-lt"/>
              </a:rPr>
              <a:t>$ 55,400	(includes $15,600 one time costs)</a:t>
            </a:r>
          </a:p>
        </p:txBody>
      </p:sp>
    </p:spTree>
    <p:extLst>
      <p:ext uri="{BB962C8B-B14F-4D97-AF65-F5344CB8AC3E}">
        <p14:creationId xmlns:p14="http://schemas.microsoft.com/office/powerpoint/2010/main" val="330544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600200" y="304800"/>
            <a:ext cx="7543800" cy="1431925"/>
          </a:xfrm>
        </p:spPr>
        <p:txBody>
          <a:bodyPr/>
          <a:lstStyle/>
          <a:p>
            <a:pPr eaLnBrk="1" hangingPunct="1">
              <a:defRPr/>
            </a:pPr>
            <a:r>
              <a:rPr lang="en-US" sz="3600" kern="0">
                <a:effectLst>
                  <a:outerShdw blurRad="38100" dist="38100" dir="2700000" algn="tl">
                    <a:srgbClr val="000000"/>
                  </a:outerShdw>
                </a:effectLst>
                <a:latin typeface="+mj-lt"/>
              </a:rPr>
              <a:t>Solid Fiscal Management </a:t>
            </a:r>
            <a:br>
              <a:rPr lang="en-US" sz="36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The first basic ingredient</a:t>
            </a:r>
          </a:p>
        </p:txBody>
      </p:sp>
      <p:sp>
        <p:nvSpPr>
          <p:cNvPr id="80899"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kern="0">
                <a:effectLst>
                  <a:outerShdw blurRad="38100" dist="38100" dir="2700000" algn="tl">
                    <a:srgbClr val="000000"/>
                  </a:outerShdw>
                </a:effectLst>
                <a:latin typeface="+mn-lt"/>
              </a:rPr>
              <a:t>Know your organization’s budget</a:t>
            </a:r>
          </a:p>
          <a:p>
            <a:pPr eaLnBrk="1" hangingPunct="1">
              <a:buFont typeface="Wingdings" pitchFamily="2" charset="2"/>
              <a:buChar char="n"/>
              <a:defRPr/>
            </a:pPr>
            <a:r>
              <a:rPr lang="en-US" kern="0">
                <a:effectLst>
                  <a:outerShdw blurRad="38100" dist="38100" dir="2700000" algn="tl">
                    <a:srgbClr val="000000"/>
                  </a:outerShdw>
                </a:effectLst>
                <a:latin typeface="+mn-lt"/>
              </a:rPr>
              <a:t>Manage the resources prudently</a:t>
            </a:r>
          </a:p>
          <a:p>
            <a:pPr eaLnBrk="1" hangingPunct="1">
              <a:buFont typeface="Wingdings" pitchFamily="2" charset="2"/>
              <a:buChar char="n"/>
              <a:defRPr/>
            </a:pPr>
            <a:r>
              <a:rPr lang="en-US" kern="0">
                <a:effectLst>
                  <a:outerShdw blurRad="38100" dist="38100" dir="2700000" algn="tl">
                    <a:srgbClr val="000000"/>
                  </a:outerShdw>
                </a:effectLst>
                <a:latin typeface="+mn-lt"/>
              </a:rPr>
              <a:t>Track projections closely through the year</a:t>
            </a:r>
          </a:p>
          <a:p>
            <a:pPr eaLnBrk="1" hangingPunct="1">
              <a:buFont typeface="Wingdings" pitchFamily="2" charset="2"/>
              <a:buChar char="n"/>
              <a:defRPr/>
            </a:pPr>
            <a:r>
              <a:rPr lang="en-US" kern="0">
                <a:effectLst>
                  <a:outerShdw blurRad="38100" dist="38100" dir="2700000" algn="tl">
                    <a:srgbClr val="000000"/>
                  </a:outerShdw>
                </a:effectLst>
                <a:latin typeface="+mn-lt"/>
              </a:rPr>
              <a:t>If you are new on the job, make sure fiscal staff are on top of things</a:t>
            </a:r>
          </a:p>
        </p:txBody>
      </p:sp>
    </p:spTree>
    <p:extLst>
      <p:ext uri="{BB962C8B-B14F-4D97-AF65-F5344CB8AC3E}">
        <p14:creationId xmlns:p14="http://schemas.microsoft.com/office/powerpoint/2010/main" val="23678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600200" y="304800"/>
            <a:ext cx="7543800" cy="1431925"/>
          </a:xfrm>
        </p:spPr>
        <p:txBody>
          <a:bodyPr/>
          <a:lstStyle/>
          <a:p>
            <a:pPr eaLnBrk="1" hangingPunct="1">
              <a:defRPr/>
            </a:pPr>
            <a:r>
              <a:rPr lang="en-US" sz="2800" kern="0">
                <a:effectLst>
                  <a:outerShdw blurRad="38100" dist="38100" dir="2700000" algn="tl">
                    <a:srgbClr val="000000"/>
                  </a:outerShdw>
                </a:effectLst>
                <a:latin typeface="+mj-lt"/>
              </a:rPr>
              <a:t>Health Department </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QUALITY RESULTS</a:t>
            </a:r>
          </a:p>
        </p:txBody>
      </p:sp>
      <p:sp>
        <p:nvSpPr>
          <p:cNvPr id="16387" name="Rectangle 3"/>
          <p:cNvSpPr>
            <a:spLocks noGrp="1" noChangeArrowheads="1"/>
          </p:cNvSpPr>
          <p:nvPr>
            <p:ph type="body" sz="half" idx="4294967295"/>
          </p:nvPr>
        </p:nvSpPr>
        <p:spPr>
          <a:xfrm>
            <a:off x="0" y="1447800"/>
            <a:ext cx="3810000" cy="4114800"/>
          </a:xfrm>
        </p:spPr>
        <p:txBody>
          <a:bodyPr>
            <a:normAutofit fontScale="92500" lnSpcReduction="10000"/>
          </a:bodyPr>
          <a:lstStyle/>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Emergency re-engineered flu shot program to provide 12,624 community vaccinations</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Day Care consultant program enhanced level of health care in 37 centers, helping to protect 6,064 children</a:t>
            </a:r>
          </a:p>
          <a:p>
            <a:pPr eaLnBrk="1" hangingPunct="1">
              <a:lnSpc>
                <a:spcPct val="90000"/>
              </a:lnSpc>
              <a:buFont typeface="Wingdings" pitchFamily="2" charset="2"/>
              <a:buChar char="n"/>
              <a:defRPr/>
            </a:pPr>
            <a:r>
              <a:rPr lang="en-US" sz="2400" kern="0">
                <a:effectLst>
                  <a:outerShdw blurRad="38100" dist="38100" dir="2700000" algn="tl">
                    <a:srgbClr val="000000"/>
                  </a:outerShdw>
                </a:effectLst>
                <a:latin typeface="+mn-lt"/>
              </a:rPr>
              <a:t>Organizational climate assessment index up for third cycle in a row</a:t>
            </a:r>
          </a:p>
          <a:p>
            <a:pPr eaLnBrk="1" hangingPunct="1">
              <a:lnSpc>
                <a:spcPct val="90000"/>
              </a:lnSpc>
              <a:buFont typeface="Wingdings" pitchFamily="2" charset="2"/>
              <a:buNone/>
              <a:defRPr/>
            </a:pPr>
            <a:endParaRPr lang="en-US" sz="2400" kern="0">
              <a:effectLst>
                <a:outerShdw blurRad="38100" dist="38100" dir="2700000" algn="tl">
                  <a:srgbClr val="000000"/>
                </a:outerShdw>
              </a:effectLst>
              <a:latin typeface="+mn-lt"/>
            </a:endParaRPr>
          </a:p>
        </p:txBody>
      </p:sp>
      <p:sp>
        <p:nvSpPr>
          <p:cNvPr id="24580" name="Text Box 4"/>
          <p:cNvSpPr txBox="1">
            <a:spLocks noChangeArrowheads="1"/>
          </p:cNvSpPr>
          <p:nvPr/>
        </p:nvSpPr>
        <p:spPr bwMode="auto">
          <a:xfrm>
            <a:off x="4876800" y="1676400"/>
            <a:ext cx="38862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r>
              <a:rPr lang="en-US" sz="2000">
                <a:latin typeface="Times New Roman"/>
              </a:rPr>
              <a:t>Objective 3.1</a:t>
            </a:r>
          </a:p>
          <a:p>
            <a:pPr eaLnBrk="1" hangingPunct="1"/>
            <a:r>
              <a:rPr lang="en-US" sz="2000">
                <a:latin typeface="Times New Roman"/>
              </a:rPr>
              <a:t>Extraordinary Quality of Life- health and well-being</a:t>
            </a:r>
          </a:p>
          <a:p>
            <a:pPr eaLnBrk="1" hangingPunct="1">
              <a:spcBef>
                <a:spcPct val="50000"/>
              </a:spcBef>
            </a:pPr>
            <a:r>
              <a:rPr lang="en-US" sz="2000">
                <a:latin typeface="Times New Roman"/>
              </a:rPr>
              <a:t>Goal 2.1 and 2.3 Exceed expectations and seamless service</a:t>
            </a:r>
          </a:p>
        </p:txBody>
      </p:sp>
      <p:sp>
        <p:nvSpPr>
          <p:cNvPr id="24581" name="Text Box 5"/>
          <p:cNvSpPr txBox="1">
            <a:spLocks noChangeArrowheads="1"/>
          </p:cNvSpPr>
          <p:nvPr/>
        </p:nvSpPr>
        <p:spPr bwMode="auto">
          <a:xfrm>
            <a:off x="4876800" y="3733800"/>
            <a:ext cx="3429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000">
                <a:latin typeface="Times New Roman"/>
              </a:rPr>
              <a:t>Objective 3.1	 Extraordinary Quality of Life- health and well-being</a:t>
            </a:r>
          </a:p>
        </p:txBody>
      </p:sp>
      <p:sp>
        <p:nvSpPr>
          <p:cNvPr id="24582" name="Text Box 6"/>
          <p:cNvSpPr txBox="1">
            <a:spLocks noChangeArrowheads="1"/>
          </p:cNvSpPr>
          <p:nvPr/>
        </p:nvSpPr>
        <p:spPr bwMode="auto">
          <a:xfrm>
            <a:off x="4876800" y="5105400"/>
            <a:ext cx="3048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000">
                <a:latin typeface="Times New Roman"/>
              </a:rPr>
              <a:t>Objective 6.3        Employee satisfaction, pride, and well-being</a:t>
            </a:r>
          </a:p>
        </p:txBody>
      </p:sp>
      <p:sp>
        <p:nvSpPr>
          <p:cNvPr id="24583" name="AutoShape 7"/>
          <p:cNvSpPr>
            <a:spLocks noChangeArrowheads="1"/>
          </p:cNvSpPr>
          <p:nvPr/>
        </p:nvSpPr>
        <p:spPr bwMode="auto">
          <a:xfrm>
            <a:off x="4038600" y="2286000"/>
            <a:ext cx="533400" cy="228600"/>
          </a:xfrm>
          <a:prstGeom prst="rightArrow">
            <a:avLst>
              <a:gd name="adj1" fmla="val 50000"/>
              <a:gd name="adj2" fmla="val 58333"/>
            </a:avLst>
          </a:prstGeom>
          <a:solidFill>
            <a:srgbClr val="66CCFF"/>
          </a:solidFill>
          <a:ln w="9525">
            <a:solidFill>
              <a:srgbClr val="FFFFFF"/>
            </a:solidFill>
            <a:miter lim="800000"/>
            <a:headEnd/>
            <a:tailEnd/>
          </a:ln>
        </p:spPr>
        <p:txBody>
          <a:bodyPr wrap="none" anchor="ctr"/>
          <a:lstStyle/>
          <a:p>
            <a:endParaRPr lang="en-US"/>
          </a:p>
        </p:txBody>
      </p:sp>
      <p:sp>
        <p:nvSpPr>
          <p:cNvPr id="24584" name="AutoShape 8"/>
          <p:cNvSpPr>
            <a:spLocks noChangeArrowheads="1"/>
          </p:cNvSpPr>
          <p:nvPr/>
        </p:nvSpPr>
        <p:spPr bwMode="auto">
          <a:xfrm>
            <a:off x="4191000" y="4114800"/>
            <a:ext cx="533400" cy="228600"/>
          </a:xfrm>
          <a:prstGeom prst="rightArrow">
            <a:avLst>
              <a:gd name="adj1" fmla="val 50000"/>
              <a:gd name="adj2" fmla="val 58333"/>
            </a:avLst>
          </a:prstGeom>
          <a:solidFill>
            <a:srgbClr val="66CCFF"/>
          </a:solidFill>
          <a:ln w="9525">
            <a:solidFill>
              <a:srgbClr val="FFFFFF"/>
            </a:solidFill>
            <a:miter lim="800000"/>
            <a:headEnd/>
            <a:tailEnd/>
          </a:ln>
        </p:spPr>
        <p:txBody>
          <a:bodyPr wrap="none" anchor="ctr"/>
          <a:lstStyle/>
          <a:p>
            <a:endParaRPr lang="en-US"/>
          </a:p>
        </p:txBody>
      </p:sp>
      <p:sp>
        <p:nvSpPr>
          <p:cNvPr id="24585" name="AutoShape 9"/>
          <p:cNvSpPr>
            <a:spLocks noChangeArrowheads="1"/>
          </p:cNvSpPr>
          <p:nvPr/>
        </p:nvSpPr>
        <p:spPr bwMode="auto">
          <a:xfrm>
            <a:off x="4191000" y="5562600"/>
            <a:ext cx="533400" cy="228600"/>
          </a:xfrm>
          <a:prstGeom prst="rightArrow">
            <a:avLst>
              <a:gd name="adj1" fmla="val 50000"/>
              <a:gd name="adj2" fmla="val 58333"/>
            </a:avLst>
          </a:prstGeom>
          <a:solidFill>
            <a:srgbClr val="66CCFF"/>
          </a:solidFill>
          <a:ln w="9525">
            <a:solidFill>
              <a:srgbClr val="FFFFFF"/>
            </a:solidFill>
            <a:miter lim="800000"/>
            <a:headEnd/>
            <a:tailEnd/>
          </a:ln>
        </p:spPr>
        <p:txBody>
          <a:bodyPr wrap="none" anchor="ctr"/>
          <a:lstStyle/>
          <a:p>
            <a:endParaRPr lang="en-US"/>
          </a:p>
        </p:txBody>
      </p:sp>
    </p:spTree>
    <p:extLst>
      <p:ext uri="{BB962C8B-B14F-4D97-AF65-F5344CB8AC3E}">
        <p14:creationId xmlns:p14="http://schemas.microsoft.com/office/powerpoint/2010/main" val="2415036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600200" y="304800"/>
            <a:ext cx="7543800" cy="1431925"/>
          </a:xfrm>
        </p:spPr>
        <p:txBody>
          <a:bodyPr/>
          <a:lstStyle/>
          <a:p>
            <a:pPr eaLnBrk="1" hangingPunct="1">
              <a:defRPr/>
            </a:pPr>
            <a:r>
              <a:rPr lang="en-US" sz="2800" kern="0">
                <a:effectLst>
                  <a:outerShdw blurRad="38100" dist="38100" dir="2700000" algn="tl">
                    <a:srgbClr val="000000"/>
                  </a:outerShdw>
                </a:effectLst>
                <a:latin typeface="+mj-lt"/>
              </a:rPr>
              <a:t>Health Department</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Performance and Results</a:t>
            </a:r>
          </a:p>
        </p:txBody>
      </p:sp>
      <p:sp>
        <p:nvSpPr>
          <p:cNvPr id="18435" name="Rectangle 3"/>
          <p:cNvSpPr>
            <a:spLocks noGrp="1" noChangeArrowheads="1"/>
          </p:cNvSpPr>
          <p:nvPr>
            <p:ph type="body" idx="4294967295"/>
          </p:nvPr>
        </p:nvSpPr>
        <p:spPr>
          <a:xfrm>
            <a:off x="5372100" y="1981200"/>
            <a:ext cx="3771900" cy="4114800"/>
          </a:xfrm>
        </p:spPr>
        <p:txBody>
          <a:bodyPr/>
          <a:lstStyle/>
          <a:p>
            <a:pPr eaLnBrk="1" hangingPunct="1">
              <a:buFont typeface="Wingdings" pitchFamily="2" charset="2"/>
              <a:buChar char="n"/>
              <a:defRPr/>
            </a:pPr>
            <a:r>
              <a:rPr lang="en-US" sz="2800" kern="0">
                <a:effectLst>
                  <a:outerShdw blurRad="38100" dist="38100" dir="2700000" algn="tl">
                    <a:srgbClr val="000000"/>
                  </a:outerShdw>
                </a:effectLst>
                <a:latin typeface="+mn-lt"/>
              </a:rPr>
              <a:t>2,292 food establishment safety inspections</a:t>
            </a:r>
          </a:p>
          <a:p>
            <a:pPr eaLnBrk="1" hangingPunct="1">
              <a:buFont typeface="Wingdings" pitchFamily="2" charset="2"/>
              <a:buChar char="n"/>
              <a:defRPr/>
            </a:pPr>
            <a:r>
              <a:rPr lang="en-US" sz="2800" kern="0">
                <a:effectLst>
                  <a:outerShdw blurRad="38100" dist="38100" dir="2700000" algn="tl">
                    <a:srgbClr val="000000"/>
                  </a:outerShdw>
                </a:effectLst>
                <a:latin typeface="+mn-lt"/>
              </a:rPr>
              <a:t>789 Septic and Well applications processed</a:t>
            </a:r>
          </a:p>
          <a:p>
            <a:pPr eaLnBrk="1" hangingPunct="1">
              <a:buFont typeface="Wingdings" pitchFamily="2" charset="2"/>
              <a:buChar char="n"/>
              <a:defRPr/>
            </a:pPr>
            <a:r>
              <a:rPr lang="en-US" sz="2800" kern="0">
                <a:effectLst>
                  <a:outerShdw blurRad="38100" dist="38100" dir="2700000" algn="tl">
                    <a:srgbClr val="000000"/>
                  </a:outerShdw>
                </a:effectLst>
                <a:latin typeface="+mn-lt"/>
              </a:rPr>
              <a:t>838 animal quarantines to prevent rabies</a:t>
            </a:r>
          </a:p>
        </p:txBody>
      </p:sp>
      <p:sp>
        <p:nvSpPr>
          <p:cNvPr id="25605" name="Text Box 5"/>
          <p:cNvSpPr txBox="1">
            <a:spLocks noChangeArrowheads="1"/>
          </p:cNvSpPr>
          <p:nvPr/>
        </p:nvSpPr>
        <p:spPr bwMode="auto">
          <a:xfrm>
            <a:off x="1219200" y="2514600"/>
            <a:ext cx="27432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a:latin typeface="Times New Roman"/>
              </a:rPr>
              <a:t>All track to Objective 3.1</a:t>
            </a:r>
          </a:p>
          <a:p>
            <a:pPr eaLnBrk="1" hangingPunct="1">
              <a:spcBef>
                <a:spcPct val="50000"/>
              </a:spcBef>
            </a:pPr>
            <a:r>
              <a:rPr lang="en-US" sz="2400">
                <a:latin typeface="Times New Roman"/>
              </a:rPr>
              <a:t>“Monitor and foster the health and well-being of our citizens”</a:t>
            </a:r>
          </a:p>
        </p:txBody>
      </p:sp>
    </p:spTree>
    <p:extLst>
      <p:ext uri="{BB962C8B-B14F-4D97-AF65-F5344CB8AC3E}">
        <p14:creationId xmlns:p14="http://schemas.microsoft.com/office/powerpoint/2010/main" val="166892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idx="4294967295"/>
          </p:nvPr>
        </p:nvSpPr>
        <p:spPr>
          <a:xfrm>
            <a:off x="1600200" y="304800"/>
            <a:ext cx="7543800" cy="1431925"/>
          </a:xfrm>
        </p:spPr>
        <p:txBody>
          <a:bodyPr/>
          <a:lstStyle/>
          <a:p>
            <a:pPr eaLnBrk="1" hangingPunct="1">
              <a:defRPr/>
            </a:pPr>
            <a:r>
              <a:rPr lang="en-US" sz="2800" kern="0">
                <a:effectLst>
                  <a:outerShdw blurRad="38100" dist="38100" dir="2700000" algn="tl">
                    <a:srgbClr val="000000"/>
                  </a:outerShdw>
                </a:effectLst>
                <a:latin typeface="+mj-lt"/>
              </a:rPr>
              <a:t>Health Department</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Performance and Results</a:t>
            </a:r>
          </a:p>
        </p:txBody>
      </p:sp>
      <p:sp>
        <p:nvSpPr>
          <p:cNvPr id="20483" name="Rectangle 5"/>
          <p:cNvSpPr>
            <a:spLocks noGrp="1" noChangeArrowheads="1"/>
          </p:cNvSpPr>
          <p:nvPr>
            <p:ph type="body" sz="half" idx="4294967295"/>
          </p:nvPr>
        </p:nvSpPr>
        <p:spPr>
          <a:xfrm>
            <a:off x="5446713" y="1981200"/>
            <a:ext cx="3697287" cy="4114800"/>
          </a:xfrm>
        </p:spPr>
        <p:txBody>
          <a:bodyPr/>
          <a:lstStyle/>
          <a:p>
            <a:pPr eaLnBrk="1" hangingPunct="1">
              <a:buFont typeface="Wingdings" pitchFamily="2" charset="2"/>
              <a:buChar char="n"/>
              <a:defRPr/>
            </a:pPr>
            <a:r>
              <a:rPr lang="en-US" sz="2800" kern="0">
                <a:effectLst>
                  <a:outerShdw blurRad="38100" dist="38100" dir="2700000" algn="tl">
                    <a:srgbClr val="000000"/>
                  </a:outerShdw>
                </a:effectLst>
                <a:latin typeface="+mn-lt"/>
              </a:rPr>
              <a:t>29,265 patient visits</a:t>
            </a:r>
          </a:p>
          <a:p>
            <a:pPr eaLnBrk="1" hangingPunct="1">
              <a:buFont typeface="Wingdings" pitchFamily="2" charset="2"/>
              <a:buChar char="n"/>
              <a:defRPr/>
            </a:pPr>
            <a:r>
              <a:rPr lang="en-US" sz="2800" kern="0">
                <a:effectLst>
                  <a:outerShdw blurRad="38100" dist="38100" dir="2700000" algn="tl">
                    <a:srgbClr val="000000"/>
                  </a:outerShdw>
                </a:effectLst>
                <a:latin typeface="+mn-lt"/>
              </a:rPr>
              <a:t>521 reportable disease investigations</a:t>
            </a:r>
          </a:p>
          <a:p>
            <a:pPr eaLnBrk="1" hangingPunct="1">
              <a:buFont typeface="Wingdings" pitchFamily="2" charset="2"/>
              <a:buChar char="n"/>
              <a:defRPr/>
            </a:pPr>
            <a:r>
              <a:rPr lang="en-US" sz="2800" kern="0">
                <a:effectLst>
                  <a:outerShdw blurRad="38100" dist="38100" dir="2700000" algn="tl">
                    <a:srgbClr val="000000"/>
                  </a:outerShdw>
                </a:effectLst>
                <a:latin typeface="+mn-lt"/>
              </a:rPr>
              <a:t>18,208 immunizations given (excluding influenza)</a:t>
            </a:r>
          </a:p>
          <a:p>
            <a:pPr eaLnBrk="1" hangingPunct="1">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buFont typeface="Wingdings" pitchFamily="2" charset="2"/>
              <a:buChar char="n"/>
              <a:defRPr/>
            </a:pPr>
            <a:endParaRPr lang="en-US" sz="2800" kern="0">
              <a:effectLst>
                <a:outerShdw blurRad="38100" dist="38100" dir="2700000" algn="tl">
                  <a:srgbClr val="000000"/>
                </a:outerShdw>
              </a:effectLst>
              <a:latin typeface="+mn-lt"/>
            </a:endParaRPr>
          </a:p>
        </p:txBody>
      </p:sp>
      <p:pic>
        <p:nvPicPr>
          <p:cNvPr id="75792"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0" y="2327275"/>
            <a:ext cx="4470400" cy="2838450"/>
          </a:xfrm>
          <a:noFill/>
          <a:ln/>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99"/>
                  </a:outerShdw>
                </a:effectLst>
              </a14:hiddenEffects>
            </a:ext>
          </a:extLst>
        </p:spPr>
      </p:pic>
      <p:sp>
        <p:nvSpPr>
          <p:cNvPr id="2054" name="Text Box 6"/>
          <p:cNvSpPr txBox="1">
            <a:spLocks noChangeArrowheads="1"/>
          </p:cNvSpPr>
          <p:nvPr/>
        </p:nvSpPr>
        <p:spPr bwMode="auto">
          <a:xfrm>
            <a:off x="533400" y="5181600"/>
            <a:ext cx="403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a:latin typeface="Times New Roman"/>
              </a:rPr>
              <a:t>Infant Mortality Rate remains low</a:t>
            </a:r>
          </a:p>
        </p:txBody>
      </p:sp>
    </p:spTree>
    <p:extLst>
      <p:ext uri="{BB962C8B-B14F-4D97-AF65-F5344CB8AC3E}">
        <p14:creationId xmlns:p14="http://schemas.microsoft.com/office/powerpoint/2010/main" val="4004450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1600200" y="304800"/>
            <a:ext cx="7543800" cy="1431925"/>
          </a:xfrm>
        </p:spPr>
        <p:txBody>
          <a:bodyPr/>
          <a:lstStyle/>
          <a:p>
            <a:pPr eaLnBrk="1" hangingPunct="1">
              <a:defRPr/>
            </a:pPr>
            <a:r>
              <a:rPr lang="en-US" sz="2800" kern="0">
                <a:effectLst>
                  <a:outerShdw blurRad="38100" dist="38100" dir="2700000" algn="tl">
                    <a:srgbClr val="000000"/>
                  </a:outerShdw>
                </a:effectLst>
                <a:latin typeface="+mj-lt"/>
              </a:rPr>
              <a:t>Health Department</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Performance and Results</a:t>
            </a:r>
          </a:p>
        </p:txBody>
      </p:sp>
      <p:sp>
        <p:nvSpPr>
          <p:cNvPr id="22531" name="Rectangle 5"/>
          <p:cNvSpPr>
            <a:spLocks noGrp="1" noChangeArrowheads="1"/>
          </p:cNvSpPr>
          <p:nvPr>
            <p:ph type="body" sz="half" idx="4294967295"/>
          </p:nvPr>
        </p:nvSpPr>
        <p:spPr>
          <a:xfrm>
            <a:off x="0" y="1905000"/>
            <a:ext cx="2971800" cy="4114800"/>
          </a:xfrm>
        </p:spPr>
        <p:txBody>
          <a:bodyPr>
            <a:normAutofit lnSpcReduction="10000"/>
          </a:bodyPr>
          <a:lstStyle/>
          <a:p>
            <a:pPr eaLnBrk="1" hangingPunct="1">
              <a:buFont typeface="Wingdings" pitchFamily="2" charset="2"/>
              <a:buNone/>
              <a:defRPr/>
            </a:pPr>
            <a:r>
              <a:rPr lang="en-US" sz="2800" kern="0">
                <a:effectLst>
                  <a:outerShdw blurRad="38100" dist="38100" dir="2700000" algn="tl">
                    <a:srgbClr val="000000"/>
                  </a:outerShdw>
                </a:effectLst>
                <a:latin typeface="+mn-lt"/>
              </a:rPr>
              <a:t>Teenage pregnancy </a:t>
            </a:r>
          </a:p>
          <a:p>
            <a:pPr eaLnBrk="1" hangingPunct="1">
              <a:buFont typeface="Wingdings" pitchFamily="2" charset="2"/>
              <a:buNone/>
              <a:defRPr/>
            </a:pPr>
            <a:r>
              <a:rPr lang="en-US" sz="2800" kern="0">
                <a:effectLst>
                  <a:outerShdw blurRad="38100" dist="38100" dir="2700000" algn="tl">
                    <a:srgbClr val="000000"/>
                  </a:outerShdw>
                </a:effectLst>
                <a:latin typeface="+mn-lt"/>
              </a:rPr>
              <a:t>rate continues to decline</a:t>
            </a:r>
          </a:p>
          <a:p>
            <a:pPr eaLnBrk="1" hangingPunct="1">
              <a:buFont typeface="Wingdings" pitchFamily="2" charset="2"/>
              <a:buNone/>
              <a:defRPr/>
            </a:pPr>
            <a:endParaRPr lang="en-US" sz="2800" kern="0">
              <a:effectLst>
                <a:outerShdw blurRad="38100" dist="38100" dir="2700000" algn="tl">
                  <a:srgbClr val="000000"/>
                </a:outerShdw>
              </a:effectLst>
              <a:latin typeface="+mn-lt"/>
            </a:endParaRPr>
          </a:p>
          <a:p>
            <a:pPr eaLnBrk="1" hangingPunct="1">
              <a:buFont typeface="Wingdings" pitchFamily="2" charset="2"/>
              <a:buNone/>
              <a:defRPr/>
            </a:pPr>
            <a:r>
              <a:rPr lang="en-US" sz="2000" kern="0">
                <a:effectLst>
                  <a:outerShdw blurRad="38100" dist="38100" dir="2700000" algn="tl">
                    <a:srgbClr val="000000"/>
                  </a:outerShdw>
                </a:effectLst>
                <a:latin typeface="+mn-lt"/>
              </a:rPr>
              <a:t>Now at 16.9 pregnancies per 1000 teenage women</a:t>
            </a:r>
          </a:p>
          <a:p>
            <a:pPr eaLnBrk="1" hangingPunct="1">
              <a:buFont typeface="Wingdings" pitchFamily="2" charset="2"/>
              <a:buChar char="n"/>
              <a:defRPr/>
            </a:pPr>
            <a:endParaRPr lang="en-US" sz="2000" kern="0">
              <a:effectLst>
                <a:outerShdw blurRad="38100" dist="38100" dir="2700000" algn="tl">
                  <a:srgbClr val="000000"/>
                </a:outerShdw>
              </a:effectLst>
              <a:latin typeface="+mn-lt"/>
            </a:endParaRPr>
          </a:p>
          <a:p>
            <a:pPr eaLnBrk="1" hangingPunct="1">
              <a:buFont typeface="Wingdings" pitchFamily="2" charset="2"/>
              <a:buNone/>
              <a:defRPr/>
            </a:pPr>
            <a:r>
              <a:rPr lang="en-US" sz="1800" kern="0">
                <a:effectLst>
                  <a:outerShdw blurRad="38100" dist="38100" dir="2700000" algn="tl">
                    <a:srgbClr val="000000"/>
                  </a:outerShdw>
                </a:effectLst>
                <a:latin typeface="+mn-lt"/>
              </a:rPr>
              <a:t>(provisional data, 2003)</a:t>
            </a:r>
          </a:p>
        </p:txBody>
      </p:sp>
      <p:pic>
        <p:nvPicPr>
          <p:cNvPr id="75792"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040188" y="1981200"/>
            <a:ext cx="5103812" cy="3962400"/>
          </a:xfrm>
          <a:noFill/>
          <a:ln/>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99"/>
                  </a:outerShdw>
                </a:effectLst>
              </a14:hiddenEffects>
            </a:ext>
          </a:extLst>
        </p:spPr>
      </p:pic>
    </p:spTree>
    <p:extLst>
      <p:ext uri="{BB962C8B-B14F-4D97-AF65-F5344CB8AC3E}">
        <p14:creationId xmlns:p14="http://schemas.microsoft.com/office/powerpoint/2010/main" val="2162443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457200"/>
            <a:ext cx="7772400" cy="1143000"/>
          </a:xfrm>
        </p:spPr>
        <p:txBody>
          <a:bodyPr/>
          <a:lstStyle/>
          <a:p>
            <a:pPr eaLnBrk="1" hangingPunct="1">
              <a:defRPr/>
            </a:pPr>
            <a:r>
              <a:rPr lang="en-US" sz="2800" kern="0">
                <a:effectLst>
                  <a:outerShdw blurRad="38100" dist="38100" dir="2700000" algn="tl">
                    <a:srgbClr val="000000"/>
                  </a:outerShdw>
                </a:effectLst>
                <a:latin typeface="+mj-lt"/>
              </a:rPr>
              <a:t>Health Department</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Performance and Results</a:t>
            </a:r>
          </a:p>
        </p:txBody>
      </p:sp>
      <p:sp>
        <p:nvSpPr>
          <p:cNvPr id="24579" name="Rectangle 3"/>
          <p:cNvSpPr>
            <a:spLocks noGrp="1" noChangeArrowheads="1"/>
          </p:cNvSpPr>
          <p:nvPr>
            <p:ph type="body" sz="half" idx="4294967295"/>
          </p:nvPr>
        </p:nvSpPr>
        <p:spPr>
          <a:xfrm>
            <a:off x="0" y="1981200"/>
            <a:ext cx="3697288" cy="4114800"/>
          </a:xfrm>
        </p:spPr>
        <p:txBody>
          <a:bodyPr/>
          <a:lstStyle/>
          <a:p>
            <a:pPr eaLnBrk="1" hangingPunct="1">
              <a:buFont typeface="Wingdings" pitchFamily="2" charset="2"/>
              <a:buNone/>
              <a:defRPr/>
            </a:pPr>
            <a:endParaRPr lang="en-US" sz="2800" kern="0">
              <a:effectLst>
                <a:outerShdw blurRad="38100" dist="38100" dir="2700000" algn="tl">
                  <a:srgbClr val="000000"/>
                </a:outerShdw>
              </a:effectLst>
              <a:latin typeface="+mn-lt"/>
            </a:endParaRPr>
          </a:p>
          <a:p>
            <a:pPr eaLnBrk="1" hangingPunct="1">
              <a:buFont typeface="Wingdings" pitchFamily="2" charset="2"/>
              <a:buChar char="n"/>
              <a:defRPr/>
            </a:pPr>
            <a:endParaRPr lang="en-US" sz="2800" kern="0">
              <a:effectLst>
                <a:outerShdw blurRad="38100" dist="38100" dir="2700000" algn="tl">
                  <a:srgbClr val="000000"/>
                </a:outerShdw>
              </a:effectLst>
              <a:latin typeface="+mn-lt"/>
            </a:endParaRPr>
          </a:p>
        </p:txBody>
      </p:sp>
      <p:pic>
        <p:nvPicPr>
          <p:cNvPr id="26628" name="Picture 4" descr="image0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495800"/>
            <a:ext cx="2765425" cy="2073275"/>
          </a:xfrm>
          <a:prstGeom prst="rect">
            <a:avLst/>
          </a:prstGeom>
          <a:noFill/>
          <a:extLst>
            <a:ext uri="{909E8E84-426E-40DD-AFC4-6F175D3DCCD1}">
              <a14:hiddenFill xmlns:a14="http://schemas.microsoft.com/office/drawing/2010/main">
                <a:solidFill>
                  <a:srgbClr val="FFFFFF"/>
                </a:solidFill>
              </a14:hiddenFill>
            </a:ext>
          </a:extLst>
        </p:spPr>
      </p:pic>
      <p:sp>
        <p:nvSpPr>
          <p:cNvPr id="26629" name="Text Box 5"/>
          <p:cNvSpPr txBox="1">
            <a:spLocks noChangeArrowheads="1"/>
          </p:cNvSpPr>
          <p:nvPr/>
        </p:nvSpPr>
        <p:spPr bwMode="auto">
          <a:xfrm>
            <a:off x="381000" y="1524000"/>
            <a:ext cx="43434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a:latin typeface="Times New Roman"/>
              </a:rPr>
              <a:t>Ensured flu vaccination for 12,624 people during the flu vaccine crisis </a:t>
            </a:r>
          </a:p>
          <a:p>
            <a:pPr eaLnBrk="1" hangingPunct="1">
              <a:spcBef>
                <a:spcPct val="50000"/>
              </a:spcBef>
            </a:pPr>
            <a:r>
              <a:rPr lang="en-US" sz="2000">
                <a:latin typeface="Times New Roman"/>
              </a:rPr>
              <a:t>2,600 drive thru                    	</a:t>
            </a:r>
          </a:p>
          <a:p>
            <a:pPr eaLnBrk="1" hangingPunct="1">
              <a:spcBef>
                <a:spcPct val="50000"/>
              </a:spcBef>
            </a:pPr>
            <a:r>
              <a:rPr lang="en-US" sz="2000">
                <a:latin typeface="Times New Roman"/>
              </a:rPr>
              <a:t>2,514 by appointment  </a:t>
            </a:r>
          </a:p>
          <a:p>
            <a:pPr eaLnBrk="1" hangingPunct="1">
              <a:spcBef>
                <a:spcPct val="50000"/>
              </a:spcBef>
            </a:pPr>
            <a:r>
              <a:rPr lang="en-US" sz="2000">
                <a:latin typeface="Times New Roman"/>
              </a:rPr>
              <a:t>7,510 shots supplied to private 		providers</a:t>
            </a:r>
            <a:r>
              <a:rPr lang="en-US" sz="2400">
                <a:latin typeface="Times New Roman"/>
              </a:rPr>
              <a:t>     </a:t>
            </a:r>
          </a:p>
        </p:txBody>
      </p:sp>
      <p:sp>
        <p:nvSpPr>
          <p:cNvPr id="26630" name="AutoShape 6"/>
          <p:cNvSpPr>
            <a:spLocks noChangeArrowheads="1"/>
          </p:cNvSpPr>
          <p:nvPr/>
        </p:nvSpPr>
        <p:spPr bwMode="auto">
          <a:xfrm>
            <a:off x="4038600" y="2743200"/>
            <a:ext cx="914400" cy="533400"/>
          </a:xfrm>
          <a:prstGeom prst="rightArrow">
            <a:avLst>
              <a:gd name="adj1" fmla="val 50000"/>
              <a:gd name="adj2" fmla="val 42857"/>
            </a:avLst>
          </a:prstGeom>
          <a:solidFill>
            <a:srgbClr val="66CCFF"/>
          </a:solidFill>
          <a:ln w="9525">
            <a:solidFill>
              <a:srgbClr val="FFFFFF"/>
            </a:solidFill>
            <a:miter lim="800000"/>
            <a:headEnd/>
            <a:tailEnd/>
          </a:ln>
        </p:spPr>
        <p:txBody>
          <a:bodyPr wrap="none" anchor="ctr"/>
          <a:lstStyle/>
          <a:p>
            <a:endParaRPr lang="en-US"/>
          </a:p>
        </p:txBody>
      </p:sp>
      <p:sp>
        <p:nvSpPr>
          <p:cNvPr id="26631" name="Text Box 7"/>
          <p:cNvSpPr txBox="1">
            <a:spLocks noChangeArrowheads="1"/>
          </p:cNvSpPr>
          <p:nvPr/>
        </p:nvSpPr>
        <p:spPr bwMode="auto">
          <a:xfrm>
            <a:off x="4876800" y="4495800"/>
            <a:ext cx="335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a:latin typeface="Times New Roman"/>
              </a:rPr>
              <a:t>Started COACH</a:t>
            </a:r>
          </a:p>
          <a:p>
            <a:pPr eaLnBrk="1" hangingPunct="1">
              <a:spcBef>
                <a:spcPct val="50000"/>
              </a:spcBef>
            </a:pPr>
            <a:r>
              <a:rPr lang="en-US" sz="2400">
                <a:latin typeface="Times New Roman"/>
              </a:rPr>
              <a:t>A community coalition to address inactivity and overweight in Chesterfield children</a:t>
            </a:r>
          </a:p>
        </p:txBody>
      </p:sp>
      <p:sp>
        <p:nvSpPr>
          <p:cNvPr id="26632" name="AutoShape 8"/>
          <p:cNvSpPr>
            <a:spLocks noChangeArrowheads="1"/>
          </p:cNvSpPr>
          <p:nvPr/>
        </p:nvSpPr>
        <p:spPr bwMode="auto">
          <a:xfrm>
            <a:off x="3810000" y="5257800"/>
            <a:ext cx="914400" cy="609600"/>
          </a:xfrm>
          <a:prstGeom prst="leftArrow">
            <a:avLst>
              <a:gd name="adj1" fmla="val 50000"/>
              <a:gd name="adj2" fmla="val 37500"/>
            </a:avLst>
          </a:prstGeom>
          <a:solidFill>
            <a:srgbClr val="66CCFF"/>
          </a:solidFill>
          <a:ln w="9525">
            <a:solidFill>
              <a:srgbClr val="FFFFFF"/>
            </a:solidFill>
            <a:miter lim="800000"/>
            <a:headEnd/>
            <a:tailEnd/>
          </a:ln>
        </p:spPr>
        <p:txBody>
          <a:bodyPr wrap="none" anchor="ctr"/>
          <a:lstStyle/>
          <a:p>
            <a:endParaRPr lang="en-US"/>
          </a:p>
        </p:txBody>
      </p:sp>
      <p:sp>
        <p:nvSpPr>
          <p:cNvPr id="26633" name="Rectangle 9" descr="flu clinic 059"/>
          <p:cNvSpPr>
            <a:spLocks noGrp="1" noChangeAspect="1" noChangeArrowheads="1"/>
          </p:cNvSpPr>
          <p:nvPr isPhoto="1"/>
        </p:nvSpPr>
        <p:spPr bwMode="auto">
          <a:xfrm>
            <a:off x="5410200" y="1981200"/>
            <a:ext cx="2819400" cy="2114550"/>
          </a:xfrm>
          <a:prstGeom prst="rect">
            <a:avLst/>
          </a:prstGeom>
          <a:blipFill dpi="0" rotWithShape="1">
            <a:blip r:embed="rId4"/>
            <a:srcRect/>
            <a:stretch>
              <a:fillRect/>
            </a:stretch>
          </a:blipFill>
          <a:ln w="9525">
            <a:solidFill>
              <a:srgbClr val="FFFFFF"/>
            </a:solidFill>
            <a:miter lim="800000"/>
            <a:headEnd/>
            <a:tailEnd/>
          </a:ln>
        </p:spPr>
        <p:txBody>
          <a:bodyPr/>
          <a:lstStyle/>
          <a:p>
            <a:endParaRPr lang="en-US"/>
          </a:p>
        </p:txBody>
      </p:sp>
    </p:spTree>
    <p:extLst>
      <p:ext uri="{BB962C8B-B14F-4D97-AF65-F5344CB8AC3E}">
        <p14:creationId xmlns:p14="http://schemas.microsoft.com/office/powerpoint/2010/main" val="2638323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457200"/>
            <a:ext cx="7772400" cy="1143000"/>
          </a:xfrm>
        </p:spPr>
        <p:txBody>
          <a:bodyPr/>
          <a:lstStyle/>
          <a:p>
            <a:pPr eaLnBrk="1" hangingPunct="1">
              <a:defRPr/>
            </a:pPr>
            <a:r>
              <a:rPr lang="en-US" sz="2800" kern="0">
                <a:effectLst>
                  <a:outerShdw blurRad="38100" dist="38100" dir="2700000" algn="tl">
                    <a:srgbClr val="000000"/>
                  </a:outerShdw>
                </a:effectLst>
                <a:latin typeface="+mj-lt"/>
              </a:rPr>
              <a:t>Health Department </a:t>
            </a:r>
            <a:br>
              <a:rPr lang="en-US" sz="2800" kern="0">
                <a:effectLst>
                  <a:outerShdw blurRad="38100" dist="38100" dir="2700000" algn="tl">
                    <a:srgbClr val="000000"/>
                  </a:outerShdw>
                </a:effectLst>
                <a:latin typeface="+mj-lt"/>
              </a:rPr>
            </a:br>
            <a:r>
              <a:rPr lang="en-US" sz="2800" kern="0">
                <a:effectLst>
                  <a:outerShdw blurRad="38100" dist="38100" dir="2700000" algn="tl">
                    <a:srgbClr val="000000"/>
                  </a:outerShdw>
                </a:effectLst>
                <a:latin typeface="+mj-lt"/>
              </a:rPr>
              <a:t>Issues</a:t>
            </a:r>
          </a:p>
        </p:txBody>
      </p:sp>
      <p:sp>
        <p:nvSpPr>
          <p:cNvPr id="26627" name="Rectangle 3"/>
          <p:cNvSpPr>
            <a:spLocks noGrp="1" noChangeArrowheads="1"/>
          </p:cNvSpPr>
          <p:nvPr>
            <p:ph type="body" idx="4294967295"/>
          </p:nvPr>
        </p:nvSpPr>
        <p:spPr>
          <a:xfrm>
            <a:off x="0" y="1524000"/>
            <a:ext cx="7772400" cy="4114800"/>
          </a:xfrm>
        </p:spPr>
        <p:txBody>
          <a:bodyPr/>
          <a:lstStyle/>
          <a:p>
            <a:pPr eaLnBrk="1" hangingPunct="1">
              <a:lnSpc>
                <a:spcPct val="90000"/>
              </a:lnSpc>
              <a:buFont typeface="Wingdings" pitchFamily="2" charset="2"/>
              <a:buChar char="n"/>
              <a:defRPr/>
            </a:pPr>
            <a:r>
              <a:rPr lang="en-US" sz="2800" kern="0">
                <a:effectLst>
                  <a:outerShdw blurRad="38100" dist="38100" dir="2700000" algn="tl">
                    <a:srgbClr val="000000"/>
                  </a:outerShdw>
                </a:effectLst>
                <a:latin typeface="+mn-lt"/>
              </a:rPr>
              <a:t>600 wells/septic systems, 521 disease investigations,  25 outbreaks,  2292 food inspections every year:</a:t>
            </a:r>
          </a:p>
          <a:p>
            <a:pPr eaLnBrk="1" hangingPunct="1">
              <a:lnSpc>
                <a:spcPct val="90000"/>
              </a:lnSpc>
              <a:buFont typeface="Wingdings" pitchFamily="2" charset="2"/>
              <a:buNone/>
              <a:defRPr/>
            </a:pPr>
            <a:endParaRPr lang="en-US" sz="2800" kern="0">
              <a:effectLst>
                <a:outerShdw blurRad="38100" dist="38100" dir="2700000" algn="tl">
                  <a:srgbClr val="000000"/>
                </a:outerShdw>
              </a:effectLst>
              <a:latin typeface="+mn-lt"/>
            </a:endParaRPr>
          </a:p>
          <a:p>
            <a:pPr eaLnBrk="1" hangingPunct="1">
              <a:lnSpc>
                <a:spcPct val="90000"/>
              </a:lnSpc>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lnSpc>
                <a:spcPct val="90000"/>
              </a:lnSpc>
              <a:buFont typeface="Wingdings" pitchFamily="2" charset="2"/>
              <a:buNone/>
              <a:defRPr/>
            </a:pPr>
            <a:endParaRPr lang="en-US" sz="2800" kern="0">
              <a:effectLst>
                <a:outerShdw blurRad="38100" dist="38100" dir="2700000" algn="tl">
                  <a:srgbClr val="000000"/>
                </a:outerShdw>
              </a:effectLst>
              <a:latin typeface="+mn-lt"/>
            </a:endParaRPr>
          </a:p>
          <a:p>
            <a:pPr eaLnBrk="1" hangingPunct="1">
              <a:lnSpc>
                <a:spcPct val="90000"/>
              </a:lnSpc>
              <a:buFont typeface="Wingdings" pitchFamily="2" charset="2"/>
              <a:buChar char="n"/>
              <a:defRPr/>
            </a:pPr>
            <a:r>
              <a:rPr lang="en-US" sz="2800" kern="0">
                <a:effectLst>
                  <a:outerShdw blurRad="38100" dist="38100" dir="2700000" algn="tl">
                    <a:srgbClr val="000000"/>
                  </a:outerShdw>
                </a:effectLst>
                <a:latin typeface="+mn-lt"/>
              </a:rPr>
              <a:t>Increased burden of disease on the County as our population ages: heart disease, cancer, obesity, falls in the elderly.</a:t>
            </a:r>
          </a:p>
          <a:p>
            <a:pPr eaLnBrk="1" hangingPunct="1">
              <a:lnSpc>
                <a:spcPct val="90000"/>
              </a:lnSpc>
              <a:buFont typeface="Wingdings" pitchFamily="2" charset="2"/>
              <a:buChar char="n"/>
              <a:defRPr/>
            </a:pPr>
            <a:endParaRPr lang="en-US" sz="2800" kern="0">
              <a:effectLst>
                <a:outerShdw blurRad="38100" dist="38100" dir="2700000" algn="tl">
                  <a:srgbClr val="000000"/>
                </a:outerShdw>
              </a:effectLst>
              <a:latin typeface="+mn-lt"/>
            </a:endParaRPr>
          </a:p>
          <a:p>
            <a:pPr eaLnBrk="1" hangingPunct="1">
              <a:lnSpc>
                <a:spcPct val="90000"/>
              </a:lnSpc>
              <a:buFont typeface="Wingdings" pitchFamily="2" charset="2"/>
              <a:buNone/>
              <a:defRPr/>
            </a:pPr>
            <a:endParaRPr lang="en-US" sz="2800" kern="0">
              <a:effectLst>
                <a:outerShdw blurRad="38100" dist="38100" dir="2700000" algn="tl">
                  <a:srgbClr val="000000"/>
                </a:outerShdw>
              </a:effectLst>
              <a:latin typeface="+mn-lt"/>
            </a:endParaRPr>
          </a:p>
        </p:txBody>
      </p:sp>
      <p:sp>
        <p:nvSpPr>
          <p:cNvPr id="26628" name="AutoShape 4"/>
          <p:cNvSpPr>
            <a:spLocks noChangeArrowheads="1"/>
          </p:cNvSpPr>
          <p:nvPr/>
        </p:nvSpPr>
        <p:spPr bwMode="auto">
          <a:xfrm rot="10798041" flipH="1">
            <a:off x="1676400" y="2895600"/>
            <a:ext cx="938213" cy="866775"/>
          </a:xfrm>
          <a:custGeom>
            <a:avLst/>
            <a:gdLst>
              <a:gd name="T0" fmla="*/ 612662 w 21600"/>
              <a:gd name="T1" fmla="*/ 0 h 21600"/>
              <a:gd name="T2" fmla="*/ 612662 w 21600"/>
              <a:gd name="T3" fmla="*/ 487882 h 21600"/>
              <a:gd name="T4" fmla="*/ 97774 w 21600"/>
              <a:gd name="T5" fmla="*/ 866775 h 21600"/>
              <a:gd name="T6" fmla="*/ 938213 w 21600"/>
              <a:gd name="T7" fmla="*/ 243941 h 21600"/>
              <a:gd name="T8" fmla="*/ 17694720 60000 65536"/>
              <a:gd name="T9" fmla="*/ 5898240 60000 65536"/>
              <a:gd name="T10" fmla="*/ 5898240 60000 65536"/>
              <a:gd name="T11" fmla="*/ 0 60000 65536"/>
              <a:gd name="T12" fmla="*/ 12427 w 21600"/>
              <a:gd name="T13" fmla="*/ 3877 h 21600"/>
              <a:gd name="T14" fmla="*/ 18885 w 21600"/>
              <a:gd name="T15" fmla="*/ 8281 h 21600"/>
            </a:gdLst>
            <a:ahLst/>
            <a:cxnLst>
              <a:cxn ang="T8">
                <a:pos x="T0" y="T1"/>
              </a:cxn>
              <a:cxn ang="T9">
                <a:pos x="T2" y="T3"/>
              </a:cxn>
              <a:cxn ang="T10">
                <a:pos x="T4" y="T5"/>
              </a:cxn>
              <a:cxn ang="T11">
                <a:pos x="T6" y="T7"/>
              </a:cxn>
            </a:cxnLst>
            <a:rect l="T12" t="T13" r="T14" b="T15"/>
            <a:pathLst>
              <a:path w="21600" h="21600">
                <a:moveTo>
                  <a:pt x="21600" y="6079"/>
                </a:moveTo>
                <a:lnTo>
                  <a:pt x="14105" y="0"/>
                </a:lnTo>
                <a:lnTo>
                  <a:pt x="14105" y="3877"/>
                </a:lnTo>
                <a:lnTo>
                  <a:pt x="12427" y="3877"/>
                </a:lnTo>
                <a:cubicBezTo>
                  <a:pt x="5564" y="3877"/>
                  <a:pt x="0" y="7585"/>
                  <a:pt x="0" y="12158"/>
                </a:cubicBezTo>
                <a:lnTo>
                  <a:pt x="0" y="21600"/>
                </a:lnTo>
                <a:lnTo>
                  <a:pt x="4501" y="21600"/>
                </a:lnTo>
                <a:lnTo>
                  <a:pt x="4501" y="12158"/>
                </a:lnTo>
                <a:cubicBezTo>
                  <a:pt x="4501" y="10017"/>
                  <a:pt x="8050" y="8281"/>
                  <a:pt x="12427" y="8281"/>
                </a:cubicBezTo>
                <a:lnTo>
                  <a:pt x="14105" y="8281"/>
                </a:lnTo>
                <a:lnTo>
                  <a:pt x="14105" y="12158"/>
                </a:lnTo>
                <a:close/>
              </a:path>
            </a:pathLst>
          </a:custGeom>
          <a:solidFill>
            <a:srgbClr val="66CCFF"/>
          </a:solidFill>
          <a:ln w="9525">
            <a:solidFill>
              <a:srgbClr val="FFFFFF"/>
            </a:solidFill>
            <a:miter lim="800000"/>
            <a:headEnd/>
            <a:tailEnd/>
          </a:ln>
        </p:spPr>
        <p:txBody>
          <a:bodyPr/>
          <a:lstStyle/>
          <a:p>
            <a:endParaRPr lang="en-US"/>
          </a:p>
        </p:txBody>
      </p:sp>
      <p:sp>
        <p:nvSpPr>
          <p:cNvPr id="27653" name="Text Box 5"/>
          <p:cNvSpPr txBox="1">
            <a:spLocks noChangeArrowheads="1"/>
          </p:cNvSpPr>
          <p:nvPr/>
        </p:nvSpPr>
        <p:spPr bwMode="auto">
          <a:xfrm>
            <a:off x="2971800" y="2895600"/>
            <a:ext cx="4648200" cy="1196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i="1">
                <a:solidFill>
                  <a:schemeClr val="tx2"/>
                </a:solidFill>
                <a:latin typeface="Times New Roman"/>
              </a:rPr>
              <a:t>Need GIS development and staff time to manage and improve services</a:t>
            </a:r>
          </a:p>
        </p:txBody>
      </p:sp>
      <p:sp>
        <p:nvSpPr>
          <p:cNvPr id="26630" name="AutoShape 6"/>
          <p:cNvSpPr>
            <a:spLocks noChangeArrowheads="1"/>
          </p:cNvSpPr>
          <p:nvPr/>
        </p:nvSpPr>
        <p:spPr bwMode="auto">
          <a:xfrm rot="10798041" flipH="1">
            <a:off x="1676400" y="5486400"/>
            <a:ext cx="938213" cy="866775"/>
          </a:xfrm>
          <a:custGeom>
            <a:avLst/>
            <a:gdLst>
              <a:gd name="T0" fmla="*/ 612662 w 21600"/>
              <a:gd name="T1" fmla="*/ 0 h 21600"/>
              <a:gd name="T2" fmla="*/ 612662 w 21600"/>
              <a:gd name="T3" fmla="*/ 487882 h 21600"/>
              <a:gd name="T4" fmla="*/ 97774 w 21600"/>
              <a:gd name="T5" fmla="*/ 866775 h 21600"/>
              <a:gd name="T6" fmla="*/ 938213 w 21600"/>
              <a:gd name="T7" fmla="*/ 243941 h 21600"/>
              <a:gd name="T8" fmla="*/ 17694720 60000 65536"/>
              <a:gd name="T9" fmla="*/ 5898240 60000 65536"/>
              <a:gd name="T10" fmla="*/ 5898240 60000 65536"/>
              <a:gd name="T11" fmla="*/ 0 60000 65536"/>
              <a:gd name="T12" fmla="*/ 12427 w 21600"/>
              <a:gd name="T13" fmla="*/ 3877 h 21600"/>
              <a:gd name="T14" fmla="*/ 18885 w 21600"/>
              <a:gd name="T15" fmla="*/ 8281 h 21600"/>
            </a:gdLst>
            <a:ahLst/>
            <a:cxnLst>
              <a:cxn ang="T8">
                <a:pos x="T0" y="T1"/>
              </a:cxn>
              <a:cxn ang="T9">
                <a:pos x="T2" y="T3"/>
              </a:cxn>
              <a:cxn ang="T10">
                <a:pos x="T4" y="T5"/>
              </a:cxn>
              <a:cxn ang="T11">
                <a:pos x="T6" y="T7"/>
              </a:cxn>
            </a:cxnLst>
            <a:rect l="T12" t="T13" r="T14" b="T15"/>
            <a:pathLst>
              <a:path w="21600" h="21600">
                <a:moveTo>
                  <a:pt x="21600" y="6079"/>
                </a:moveTo>
                <a:lnTo>
                  <a:pt x="14105" y="0"/>
                </a:lnTo>
                <a:lnTo>
                  <a:pt x="14105" y="3877"/>
                </a:lnTo>
                <a:lnTo>
                  <a:pt x="12427" y="3877"/>
                </a:lnTo>
                <a:cubicBezTo>
                  <a:pt x="5564" y="3877"/>
                  <a:pt x="0" y="7585"/>
                  <a:pt x="0" y="12158"/>
                </a:cubicBezTo>
                <a:lnTo>
                  <a:pt x="0" y="21600"/>
                </a:lnTo>
                <a:lnTo>
                  <a:pt x="4501" y="21600"/>
                </a:lnTo>
                <a:lnTo>
                  <a:pt x="4501" y="12158"/>
                </a:lnTo>
                <a:cubicBezTo>
                  <a:pt x="4501" y="10017"/>
                  <a:pt x="8050" y="8281"/>
                  <a:pt x="12427" y="8281"/>
                </a:cubicBezTo>
                <a:lnTo>
                  <a:pt x="14105" y="8281"/>
                </a:lnTo>
                <a:lnTo>
                  <a:pt x="14105" y="12158"/>
                </a:lnTo>
                <a:close/>
              </a:path>
            </a:pathLst>
          </a:custGeom>
          <a:solidFill>
            <a:srgbClr val="66CCFF"/>
          </a:solidFill>
          <a:ln w="9525">
            <a:solidFill>
              <a:srgbClr val="FFFFFF"/>
            </a:solidFill>
            <a:miter lim="800000"/>
            <a:headEnd/>
            <a:tailEnd/>
          </a:ln>
        </p:spPr>
        <p:txBody>
          <a:bodyPr/>
          <a:lstStyle/>
          <a:p>
            <a:endParaRPr lang="en-US"/>
          </a:p>
        </p:txBody>
      </p:sp>
      <p:sp>
        <p:nvSpPr>
          <p:cNvPr id="27655" name="Text Box 7"/>
          <p:cNvSpPr txBox="1">
            <a:spLocks noChangeArrowheads="1"/>
          </p:cNvSpPr>
          <p:nvPr/>
        </p:nvSpPr>
        <p:spPr bwMode="auto">
          <a:xfrm>
            <a:off x="2895600" y="5410200"/>
            <a:ext cx="5257800" cy="1196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sz="2400" i="1">
                <a:solidFill>
                  <a:schemeClr val="tx2"/>
                </a:solidFill>
                <a:latin typeface="Times New Roman"/>
              </a:rPr>
              <a:t>Need Health Education function to provide preventive services to the community</a:t>
            </a:r>
          </a:p>
        </p:txBody>
      </p:sp>
    </p:spTree>
    <p:extLst>
      <p:ext uri="{BB962C8B-B14F-4D97-AF65-F5344CB8AC3E}">
        <p14:creationId xmlns:p14="http://schemas.microsoft.com/office/powerpoint/2010/main" val="4023813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What did get funded?</a:t>
            </a:r>
          </a:p>
        </p:txBody>
      </p:sp>
      <p:sp>
        <p:nvSpPr>
          <p:cNvPr id="29699" name="Rectangle 3"/>
          <p:cNvSpPr>
            <a:spLocks noGrp="1" noChangeArrowheads="1"/>
          </p:cNvSpPr>
          <p:nvPr>
            <p:ph type="body" idx="4294967295"/>
          </p:nvPr>
        </p:nvSpPr>
        <p:spPr>
          <a:xfrm>
            <a:off x="1600200" y="1981200"/>
            <a:ext cx="7543800" cy="4114800"/>
          </a:xfrm>
        </p:spPr>
        <p:txBody>
          <a:bodyPr/>
          <a:lstStyle/>
          <a:p>
            <a:pPr eaLnBrk="1" hangingPunct="1">
              <a:lnSpc>
                <a:spcPct val="90000"/>
              </a:lnSpc>
            </a:pPr>
            <a:r>
              <a:rPr lang="en-US">
                <a:effectLst>
                  <a:outerShdw blurRad="38100" dist="38100" dir="2700000" algn="tl">
                    <a:srgbClr val="FFFFFF"/>
                  </a:outerShdw>
                </a:effectLst>
              </a:rPr>
              <a:t>School health nurses</a:t>
            </a:r>
          </a:p>
          <a:p>
            <a:pPr eaLnBrk="1" hangingPunct="1">
              <a:lnSpc>
                <a:spcPct val="90000"/>
              </a:lnSpc>
            </a:pPr>
            <a:r>
              <a:rPr lang="en-US">
                <a:effectLst>
                  <a:outerShdw blurRad="38100" dist="38100" dir="2700000" algn="tl">
                    <a:srgbClr val="FFFFFF"/>
                  </a:outerShdw>
                </a:effectLst>
              </a:rPr>
              <a:t>Two environmental health specialists:</a:t>
            </a:r>
          </a:p>
          <a:p>
            <a:pPr lvl="1" eaLnBrk="1" hangingPunct="1">
              <a:lnSpc>
                <a:spcPct val="90000"/>
              </a:lnSpc>
              <a:buClrTx/>
            </a:pPr>
            <a:r>
              <a:rPr lang="en-US">
                <a:effectLst>
                  <a:outerShdw blurRad="38100" dist="38100" dir="2700000" algn="tl">
                    <a:srgbClr val="FFFFFF"/>
                  </a:outerShdw>
                </a:effectLst>
              </a:rPr>
              <a:t>One in food safety</a:t>
            </a:r>
          </a:p>
          <a:p>
            <a:pPr lvl="1" eaLnBrk="1" hangingPunct="1">
              <a:lnSpc>
                <a:spcPct val="90000"/>
              </a:lnSpc>
              <a:buClrTx/>
            </a:pPr>
            <a:r>
              <a:rPr lang="en-US">
                <a:effectLst>
                  <a:outerShdw blurRad="38100" dist="38100" dir="2700000" algn="tl">
                    <a:srgbClr val="FFFFFF"/>
                  </a:outerShdw>
                </a:effectLst>
              </a:rPr>
              <a:t>One in onsite sewage</a:t>
            </a:r>
          </a:p>
          <a:p>
            <a:pPr eaLnBrk="1" hangingPunct="1">
              <a:lnSpc>
                <a:spcPct val="90000"/>
              </a:lnSpc>
            </a:pPr>
            <a:r>
              <a:rPr lang="en-US">
                <a:effectLst>
                  <a:outerShdw blurRad="38100" dist="38100" dir="2700000" algn="tl">
                    <a:srgbClr val="FFFFFF"/>
                  </a:outerShdw>
                </a:effectLst>
              </a:rPr>
              <a:t>Public Health Nurse in communicable disease control</a:t>
            </a:r>
          </a:p>
          <a:p>
            <a:pPr eaLnBrk="1" hangingPunct="1">
              <a:lnSpc>
                <a:spcPct val="90000"/>
              </a:lnSpc>
            </a:pPr>
            <a:r>
              <a:rPr lang="en-US">
                <a:effectLst>
                  <a:outerShdw blurRad="38100" dist="38100" dir="2700000" algn="tl">
                    <a:srgbClr val="FFFFFF"/>
                  </a:outerShdw>
                </a:effectLst>
              </a:rPr>
              <a:t>Office support staff; bilingual</a:t>
            </a:r>
          </a:p>
          <a:p>
            <a:pPr eaLnBrk="1" hangingPunct="1">
              <a:lnSpc>
                <a:spcPct val="90000"/>
              </a:lnSpc>
            </a:pPr>
            <a:r>
              <a:rPr lang="en-US">
                <a:effectLst>
                  <a:outerShdw blurRad="38100" dist="38100" dir="2700000" algn="tl">
                    <a:srgbClr val="FFFFFF"/>
                  </a:outerShdw>
                </a:effectLst>
              </a:rPr>
              <a:t>Lots of infrastructure</a:t>
            </a:r>
          </a:p>
        </p:txBody>
      </p:sp>
    </p:spTree>
    <p:extLst>
      <p:ext uri="{BB962C8B-B14F-4D97-AF65-F5344CB8AC3E}">
        <p14:creationId xmlns:p14="http://schemas.microsoft.com/office/powerpoint/2010/main" val="3806487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Leadership</a:t>
            </a:r>
          </a:p>
        </p:txBody>
      </p:sp>
      <p:sp>
        <p:nvSpPr>
          <p:cNvPr id="83971"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None/>
              <a:defRPr/>
            </a:pPr>
            <a:r>
              <a:rPr lang="en-US" kern="0">
                <a:effectLst>
                  <a:outerShdw blurRad="38100" dist="38100" dir="2700000" algn="tl">
                    <a:srgbClr val="000000"/>
                  </a:outerShdw>
                </a:effectLst>
                <a:latin typeface="+mn-lt"/>
              </a:rPr>
              <a:t>The very essence of leadership is that you have to have a vision. It's got to be a vision you articulate clearly and forcefully on every occasion. - </a:t>
            </a:r>
            <a:r>
              <a:rPr lang="en-US" sz="2400" kern="0">
                <a:effectLst>
                  <a:outerShdw blurRad="38100" dist="38100" dir="2700000" algn="tl">
                    <a:srgbClr val="000000"/>
                  </a:outerShdw>
                </a:effectLst>
                <a:latin typeface="+mn-lt"/>
              </a:rPr>
              <a:t>Theodore Hesburgh, President of the University of Notre Dame</a:t>
            </a:r>
            <a:r>
              <a:rPr lang="en-US" kern="0">
                <a:effectLst>
                  <a:outerShdw blurRad="38100" dist="38100" dir="2700000" algn="tl">
                    <a:srgbClr val="000000"/>
                  </a:outerShdw>
                </a:effectLst>
                <a:latin typeface="+mn-lt"/>
              </a:rPr>
              <a:t> </a:t>
            </a:r>
          </a:p>
        </p:txBody>
      </p:sp>
    </p:spTree>
    <p:extLst>
      <p:ext uri="{BB962C8B-B14F-4D97-AF65-F5344CB8AC3E}">
        <p14:creationId xmlns:p14="http://schemas.microsoft.com/office/powerpoint/2010/main" val="106310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Leadership</a:t>
            </a:r>
          </a:p>
        </p:txBody>
      </p:sp>
      <p:sp>
        <p:nvSpPr>
          <p:cNvPr id="84995" name="Rectangle 3"/>
          <p:cNvSpPr>
            <a:spLocks noGrp="1" noChangeArrowheads="1"/>
          </p:cNvSpPr>
          <p:nvPr>
            <p:ph type="body" idx="4294967295"/>
          </p:nvPr>
        </p:nvSpPr>
        <p:spPr>
          <a:xfrm>
            <a:off x="1600200" y="1981200"/>
            <a:ext cx="7543800" cy="4114800"/>
          </a:xfrm>
        </p:spPr>
        <p:txBody>
          <a:bodyPr/>
          <a:lstStyle/>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Leaders are made, not born</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Trait theory</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Great Event Theory</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Transformational Leadership Theory</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Be, Know, Do</a:t>
            </a:r>
          </a:p>
          <a:p>
            <a:pPr eaLnBrk="1" hangingPunct="1">
              <a:lnSpc>
                <a:spcPct val="90000"/>
              </a:lnSpc>
              <a:buFont typeface="Wingdings" pitchFamily="2" charset="2"/>
              <a:buNone/>
              <a:defRPr/>
            </a:pPr>
            <a:endParaRPr lang="en-US" kern="0">
              <a:effectLst>
                <a:outerShdw blurRad="38100" dist="38100" dir="2700000" algn="tl">
                  <a:srgbClr val="000000"/>
                </a:outerShdw>
              </a:effectLst>
              <a:latin typeface="+mn-lt"/>
            </a:endParaRPr>
          </a:p>
          <a:p>
            <a:pPr eaLnBrk="1" hangingPunct="1">
              <a:lnSpc>
                <a:spcPct val="90000"/>
              </a:lnSpc>
              <a:buFont typeface="Wingdings" pitchFamily="2" charset="2"/>
              <a:buNone/>
              <a:defRPr/>
            </a:pPr>
            <a:r>
              <a:rPr lang="en-US" kern="0">
                <a:effectLst>
                  <a:outerShdw blurRad="38100" dist="38100" dir="2700000" algn="tl">
                    <a:srgbClr val="000000"/>
                  </a:outerShdw>
                </a:effectLst>
                <a:latin typeface="+mn-lt"/>
                <a:hlinkClick r:id="rId2"/>
              </a:rPr>
              <a:t>http://www.nwlink.com/~donclark/leader/leadcon.html</a:t>
            </a:r>
            <a:endParaRPr lang="en-US" kern="0">
              <a:effectLst>
                <a:outerShdw blurRad="38100" dist="38100" dir="2700000" algn="tl">
                  <a:srgbClr val="000000"/>
                </a:outerShdw>
              </a:effectLst>
              <a:latin typeface="+mn-lt"/>
            </a:endParaRPr>
          </a:p>
          <a:p>
            <a:pPr eaLnBrk="1" hangingPunct="1">
              <a:lnSpc>
                <a:spcPct val="90000"/>
              </a:lnSpc>
              <a:buFont typeface="Wingdings" pitchFamily="2" charset="2"/>
              <a:buChar char="n"/>
              <a:defRPr/>
            </a:pPr>
            <a:endParaRPr lang="en-US" kern="0">
              <a:effectLst>
                <a:outerShdw blurRad="38100" dist="38100" dir="2700000" algn="tl">
                  <a:srgbClr val="000000"/>
                </a:outerShdw>
              </a:effectLst>
              <a:latin typeface="+mn-lt"/>
            </a:endParaRPr>
          </a:p>
          <a:p>
            <a:pPr eaLnBrk="1" hangingPunct="1">
              <a:lnSpc>
                <a:spcPct val="90000"/>
              </a:lnSpc>
              <a:buFont typeface="Wingdings" pitchFamily="2" charset="2"/>
              <a:buNone/>
              <a:defRPr/>
            </a:pPr>
            <a:endParaRPr lang="en-US" ker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3332019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dancingcatstudio.com/whimsicalcatart.ht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3346450" cy="4191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838200" y="609600"/>
            <a:ext cx="708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spcBef>
                <a:spcPct val="50000"/>
              </a:spcBef>
            </a:pPr>
            <a:r>
              <a:rPr lang="en-US">
                <a:latin typeface="Arial" charset="0"/>
              </a:rPr>
              <a:t>Leadership-  like herding cats</a:t>
            </a:r>
          </a:p>
        </p:txBody>
      </p:sp>
      <p:sp>
        <p:nvSpPr>
          <p:cNvPr id="31748" name="Rectangle 4" descr="Herding cats"/>
          <p:cNvSpPr>
            <a:spLocks noChangeAspect="1" noChangeArrowheads="1"/>
          </p:cNvSpPr>
          <p:nvPr/>
        </p:nvSpPr>
        <p:spPr bwMode="auto">
          <a:xfrm>
            <a:off x="3381375" y="2528888"/>
            <a:ext cx="2381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49" name="Rectangle 5" descr="Herding cats"/>
          <p:cNvSpPr>
            <a:spLocks noChangeAspect="1" noChangeArrowheads="1"/>
          </p:cNvSpPr>
          <p:nvPr/>
        </p:nvSpPr>
        <p:spPr bwMode="auto">
          <a:xfrm>
            <a:off x="3381375" y="2528888"/>
            <a:ext cx="2381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 name="Rectangle 6" descr="Herding cats"/>
          <p:cNvSpPr>
            <a:spLocks noChangeAspect="1" noChangeArrowheads="1"/>
          </p:cNvSpPr>
          <p:nvPr/>
        </p:nvSpPr>
        <p:spPr bwMode="auto">
          <a:xfrm>
            <a:off x="3381375" y="2528888"/>
            <a:ext cx="2381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317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09800"/>
            <a:ext cx="4953000" cy="3744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82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Projecting expenditures/Revnues</a:t>
            </a:r>
          </a:p>
        </p:txBody>
      </p:sp>
      <p:sp>
        <p:nvSpPr>
          <p:cNvPr id="82947" name="Rectangle 3"/>
          <p:cNvSpPr>
            <a:spLocks noGrp="1" noChangeArrowheads="1"/>
          </p:cNvSpPr>
          <p:nvPr>
            <p:ph type="body" idx="4294967295"/>
          </p:nvPr>
        </p:nvSpPr>
        <p:spPr>
          <a:xfrm>
            <a:off x="1600200" y="1981200"/>
            <a:ext cx="7543800" cy="4114800"/>
          </a:xfrm>
        </p:spPr>
        <p:txBody>
          <a:bodyPr/>
          <a:lstStyle/>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No method  </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Automated reports built into software?</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Straight line projections</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One time expenses</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Adjustments for staff vacancies/payouts</a:t>
            </a:r>
          </a:p>
          <a:p>
            <a:pPr eaLnBrk="1" hangingPunct="1">
              <a:lnSpc>
                <a:spcPct val="90000"/>
              </a:lnSpc>
              <a:buFont typeface="Wingdings" pitchFamily="2" charset="2"/>
              <a:buChar char="n"/>
              <a:defRPr/>
            </a:pPr>
            <a:r>
              <a:rPr lang="en-US" kern="0">
                <a:effectLst>
                  <a:outerShdw blurRad="38100" dist="38100" dir="2700000" algn="tl">
                    <a:srgbClr val="000000"/>
                  </a:outerShdw>
                </a:effectLst>
                <a:latin typeface="+mn-lt"/>
              </a:rPr>
              <a:t>Monthly variances, predictable expenses</a:t>
            </a:r>
          </a:p>
        </p:txBody>
      </p:sp>
    </p:spTree>
    <p:extLst>
      <p:ext uri="{BB962C8B-B14F-4D97-AF65-F5344CB8AC3E}">
        <p14:creationId xmlns:p14="http://schemas.microsoft.com/office/powerpoint/2010/main" val="4269953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  </a:t>
            </a:r>
          </a:p>
        </p:txBody>
      </p:sp>
      <p:sp>
        <p:nvSpPr>
          <p:cNvPr id="91139"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None/>
              <a:defRPr/>
            </a:pPr>
            <a:r>
              <a:rPr lang="en-US" i="1" kern="0">
                <a:effectLst>
                  <a:outerShdw blurRad="38100" dist="38100" dir="2700000" algn="tl">
                    <a:srgbClr val="000000"/>
                  </a:outerShdw>
                </a:effectLst>
                <a:latin typeface="+mn-lt"/>
              </a:rPr>
              <a:t>Managers are people who do things right, while leaders are people who do the right thing. - </a:t>
            </a:r>
            <a:r>
              <a:rPr lang="en-US" sz="2800" i="1" kern="0">
                <a:effectLst>
                  <a:outerShdw blurRad="38100" dist="38100" dir="2700000" algn="tl">
                    <a:srgbClr val="000000"/>
                  </a:outerShdw>
                </a:effectLst>
                <a:latin typeface="+mn-lt"/>
              </a:rPr>
              <a:t>Warren Bennis, Ph.D. "On Becoming a Leader"</a:t>
            </a:r>
            <a:r>
              <a:rPr lang="en-US" kern="0">
                <a:effectLst>
                  <a:outerShdw blurRad="38100" dist="38100" dir="2700000" algn="tl">
                    <a:srgbClr val="000000"/>
                  </a:outerShdw>
                </a:effectLst>
                <a:latin typeface="+mn-lt"/>
              </a:rPr>
              <a:t> </a:t>
            </a:r>
          </a:p>
        </p:txBody>
      </p:sp>
    </p:spTree>
    <p:extLst>
      <p:ext uri="{BB962C8B-B14F-4D97-AF65-F5344CB8AC3E}">
        <p14:creationId xmlns:p14="http://schemas.microsoft.com/office/powerpoint/2010/main" val="2390315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Power- What’s in your tank?</a:t>
            </a:r>
          </a:p>
        </p:txBody>
      </p:sp>
      <p:pic>
        <p:nvPicPr>
          <p:cNvPr id="33796" name="Picture 4" descr="powerpo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250" y="1828800"/>
            <a:ext cx="3660775" cy="3886200"/>
          </a:xfrm>
          <a:prstGeom prst="rect">
            <a:avLst/>
          </a:prstGeom>
          <a:noFill/>
          <a:extLst>
            <a:ext uri="{909E8E84-426E-40DD-AFC4-6F175D3DCCD1}">
              <a14:hiddenFill xmlns:a14="http://schemas.microsoft.com/office/drawing/2010/main">
                <a:solidFill>
                  <a:srgbClr val="FFFFFF"/>
                </a:solidFill>
              </a14:hiddenFill>
            </a:ext>
          </a:extLst>
        </p:spPr>
      </p:pic>
      <p:sp>
        <p:nvSpPr>
          <p:cNvPr id="33797" name="Text Box 5"/>
          <p:cNvSpPr txBox="1">
            <a:spLocks noChangeArrowheads="1"/>
          </p:cNvSpPr>
          <p:nvPr/>
        </p:nvSpPr>
        <p:spPr bwMode="auto">
          <a:xfrm>
            <a:off x="6019800" y="5867400"/>
            <a:ext cx="260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eaLnBrk="1" hangingPunct="1"/>
            <a:r>
              <a:rPr lang="en-US">
                <a:latin typeface="Arial" charset="0"/>
              </a:rPr>
              <a:t>(French &amp; Raven, 1959 </a:t>
            </a:r>
          </a:p>
        </p:txBody>
      </p:sp>
    </p:spTree>
    <p:extLst>
      <p:ext uri="{BB962C8B-B14F-4D97-AF65-F5344CB8AC3E}">
        <p14:creationId xmlns:p14="http://schemas.microsoft.com/office/powerpoint/2010/main" val="78349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Public Health Leadership</a:t>
            </a:r>
          </a:p>
        </p:txBody>
      </p:sp>
      <p:sp>
        <p:nvSpPr>
          <p:cNvPr id="92163"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kern="0">
                <a:effectLst>
                  <a:outerShdw blurRad="38100" dist="38100" dir="2700000" algn="tl">
                    <a:srgbClr val="000000"/>
                  </a:outerShdw>
                </a:effectLst>
                <a:latin typeface="+mn-lt"/>
              </a:rPr>
              <a:t>A well run organization</a:t>
            </a:r>
          </a:p>
          <a:p>
            <a:pPr eaLnBrk="1" hangingPunct="1">
              <a:buFont typeface="Wingdings" pitchFamily="2" charset="2"/>
              <a:buChar char="n"/>
              <a:defRPr/>
            </a:pPr>
            <a:r>
              <a:rPr lang="en-US" kern="0">
                <a:effectLst>
                  <a:outerShdw blurRad="38100" dist="38100" dir="2700000" algn="tl">
                    <a:srgbClr val="000000"/>
                  </a:outerShdw>
                </a:effectLst>
                <a:latin typeface="+mn-lt"/>
              </a:rPr>
              <a:t>Creating an environment in which people can go great things</a:t>
            </a:r>
          </a:p>
          <a:p>
            <a:pPr eaLnBrk="1" hangingPunct="1">
              <a:buFont typeface="Wingdings" pitchFamily="2" charset="2"/>
              <a:buChar char="n"/>
              <a:defRPr/>
            </a:pPr>
            <a:r>
              <a:rPr lang="en-US" kern="0">
                <a:effectLst>
                  <a:outerShdw blurRad="38100" dist="38100" dir="2700000" algn="tl">
                    <a:srgbClr val="000000"/>
                  </a:outerShdw>
                </a:effectLst>
                <a:latin typeface="+mn-lt"/>
              </a:rPr>
              <a:t>Public Health institutions as an instrument of change</a:t>
            </a:r>
          </a:p>
          <a:p>
            <a:pPr eaLnBrk="1" hangingPunct="1">
              <a:buFont typeface="Wingdings" pitchFamily="2" charset="2"/>
              <a:buChar char="n"/>
              <a:defRPr/>
            </a:pPr>
            <a:r>
              <a:rPr lang="en-US" sz="3600" kern="0">
                <a:effectLst>
                  <a:outerShdw blurRad="38100" dist="38100" dir="2700000" algn="tl">
                    <a:srgbClr val="000000"/>
                  </a:outerShdw>
                </a:effectLst>
                <a:latin typeface="+mn-lt"/>
              </a:rPr>
              <a:t>A</a:t>
            </a:r>
            <a:r>
              <a:rPr lang="en-US" kern="0">
                <a:effectLst>
                  <a:outerShdw blurRad="38100" dist="38100" dir="2700000" algn="tl">
                    <a:srgbClr val="000000"/>
                  </a:outerShdw>
                </a:effectLst>
                <a:latin typeface="+mn-lt"/>
              </a:rPr>
              <a:t> leader or an instrument of change</a:t>
            </a:r>
          </a:p>
          <a:p>
            <a:pPr eaLnBrk="1" hangingPunct="1">
              <a:buFont typeface="Wingdings" pitchFamily="2" charset="2"/>
              <a:buChar char="n"/>
              <a:defRPr/>
            </a:pPr>
            <a:r>
              <a:rPr lang="en-US" kern="0">
                <a:effectLst>
                  <a:outerShdw blurRad="38100" dist="38100" dir="2700000" algn="tl">
                    <a:srgbClr val="000000"/>
                  </a:outerShdw>
                </a:effectLst>
                <a:latin typeface="+mn-lt"/>
              </a:rPr>
              <a:t>Opportunity to do the right thing</a:t>
            </a:r>
          </a:p>
          <a:p>
            <a:pPr eaLnBrk="1" hangingPunct="1">
              <a:buFont typeface="Wingdings" pitchFamily="2" charset="2"/>
              <a:buNone/>
              <a:defRPr/>
            </a:pPr>
            <a:endParaRPr lang="en-US" ker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105502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92163">
                                            <p:txEl>
                                              <p:pRg st="4" end="4"/>
                                            </p:txEl>
                                          </p:spTgt>
                                        </p:tgtEl>
                                        <p:attrNameLst>
                                          <p:attrName>style.visibility</p:attrName>
                                        </p:attrNameLst>
                                      </p:cBhvr>
                                      <p:to>
                                        <p:strVal val="visible"/>
                                      </p:to>
                                    </p:set>
                                    <p:anim calcmode="lin" valueType="num">
                                      <p:cBhvr additive="base">
                                        <p:cTn id="31"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6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Last Words of Advice</a:t>
            </a:r>
          </a:p>
        </p:txBody>
      </p:sp>
      <p:sp>
        <p:nvSpPr>
          <p:cNvPr id="30723" name="Rectangle 3"/>
          <p:cNvSpPr>
            <a:spLocks noGrp="1" noChangeArrowheads="1"/>
          </p:cNvSpPr>
          <p:nvPr>
            <p:ph type="body" idx="4294967295"/>
          </p:nvPr>
        </p:nvSpPr>
        <p:spPr>
          <a:xfrm>
            <a:off x="1600200" y="1981200"/>
            <a:ext cx="7543800" cy="4114800"/>
          </a:xfrm>
        </p:spPr>
        <p:txBody>
          <a:bodyPr>
            <a:normAutofit lnSpcReduction="10000"/>
          </a:bodyPr>
          <a:lstStyle/>
          <a:p>
            <a:pPr eaLnBrk="1" hangingPunct="1">
              <a:lnSpc>
                <a:spcPct val="90000"/>
              </a:lnSpc>
            </a:pPr>
            <a:r>
              <a:rPr lang="en-US" sz="2400">
                <a:effectLst>
                  <a:outerShdw blurRad="38100" dist="38100" dir="2700000" algn="tl">
                    <a:srgbClr val="FFFFFF"/>
                  </a:outerShdw>
                </a:effectLst>
              </a:rPr>
              <a:t>Build relationships whenever and where ever you can</a:t>
            </a:r>
          </a:p>
          <a:p>
            <a:pPr eaLnBrk="1" hangingPunct="1">
              <a:lnSpc>
                <a:spcPct val="90000"/>
              </a:lnSpc>
            </a:pPr>
            <a:r>
              <a:rPr lang="en-US" sz="2400">
                <a:effectLst>
                  <a:outerShdw blurRad="38100" dist="38100" dir="2700000" algn="tl">
                    <a:srgbClr val="FFFFFF"/>
                  </a:outerShdw>
                </a:effectLst>
              </a:rPr>
              <a:t>Work hard at gaining and keeping trust</a:t>
            </a:r>
          </a:p>
          <a:p>
            <a:pPr eaLnBrk="1" hangingPunct="1">
              <a:lnSpc>
                <a:spcPct val="90000"/>
              </a:lnSpc>
            </a:pPr>
            <a:r>
              <a:rPr lang="en-US" sz="2400">
                <a:effectLst>
                  <a:outerShdw blurRad="38100" dist="38100" dir="2700000" algn="tl">
                    <a:srgbClr val="FFFFFF"/>
                  </a:outerShdw>
                </a:effectLst>
              </a:rPr>
              <a:t>If you want something, find a stakeholder to champion it, then;</a:t>
            </a:r>
          </a:p>
          <a:p>
            <a:pPr lvl="1" eaLnBrk="1" hangingPunct="1">
              <a:lnSpc>
                <a:spcPct val="90000"/>
              </a:lnSpc>
              <a:buClrTx/>
            </a:pPr>
            <a:r>
              <a:rPr lang="en-US" sz="2000">
                <a:effectLst>
                  <a:outerShdw blurRad="38100" dist="38100" dir="2700000" algn="tl">
                    <a:srgbClr val="FFFFFF"/>
                  </a:outerShdw>
                </a:effectLst>
              </a:rPr>
              <a:t>Get as much consensus on an issue as you can</a:t>
            </a:r>
          </a:p>
          <a:p>
            <a:pPr lvl="1" eaLnBrk="1" hangingPunct="1">
              <a:lnSpc>
                <a:spcPct val="90000"/>
              </a:lnSpc>
              <a:buClrTx/>
            </a:pPr>
            <a:r>
              <a:rPr lang="en-US" sz="2000">
                <a:effectLst>
                  <a:outerShdw blurRad="38100" dist="38100" dir="2700000" algn="tl">
                    <a:srgbClr val="FFFFFF"/>
                  </a:outerShdw>
                </a:effectLst>
              </a:rPr>
              <a:t>Apply leverage through networking</a:t>
            </a:r>
          </a:p>
          <a:p>
            <a:pPr eaLnBrk="1" hangingPunct="1">
              <a:lnSpc>
                <a:spcPct val="90000"/>
              </a:lnSpc>
            </a:pPr>
            <a:r>
              <a:rPr lang="en-US" sz="2400">
                <a:effectLst>
                  <a:outerShdw blurRad="38100" dist="38100" dir="2700000" algn="tl">
                    <a:srgbClr val="FFFFFF"/>
                  </a:outerShdw>
                </a:effectLst>
              </a:rPr>
              <a:t>Plan ahead on the issues; forecast staffing</a:t>
            </a:r>
          </a:p>
          <a:p>
            <a:pPr eaLnBrk="1" hangingPunct="1">
              <a:lnSpc>
                <a:spcPct val="90000"/>
              </a:lnSpc>
            </a:pPr>
            <a:r>
              <a:rPr lang="en-US" sz="2400">
                <a:effectLst>
                  <a:outerShdw blurRad="38100" dist="38100" dir="2700000" algn="tl">
                    <a:srgbClr val="FFFFFF"/>
                  </a:outerShdw>
                </a:effectLst>
              </a:rPr>
              <a:t>Capitalize on opportunity: always have a plan in your hip pocket</a:t>
            </a:r>
          </a:p>
          <a:p>
            <a:pPr eaLnBrk="1" hangingPunct="1">
              <a:lnSpc>
                <a:spcPct val="90000"/>
              </a:lnSpc>
            </a:pPr>
            <a:r>
              <a:rPr lang="en-US" sz="2400">
                <a:effectLst>
                  <a:outerShdw blurRad="38100" dist="38100" dir="2700000" algn="tl">
                    <a:srgbClr val="FFFFFF"/>
                  </a:outerShdw>
                </a:effectLst>
              </a:rPr>
              <a:t>Take what you can get;  you can always reprogram later</a:t>
            </a:r>
          </a:p>
          <a:p>
            <a:pPr eaLnBrk="1" hangingPunct="1">
              <a:lnSpc>
                <a:spcPct val="90000"/>
              </a:lnSpc>
            </a:pPr>
            <a:endParaRPr lang="en-US" sz="2400">
              <a:effectLst>
                <a:outerShdw blurRad="38100" dist="38100" dir="2700000" algn="tl">
                  <a:srgbClr val="FFFFFF"/>
                </a:outerShdw>
              </a:effectLst>
            </a:endParaRPr>
          </a:p>
          <a:p>
            <a:pPr eaLnBrk="1" hangingPunct="1">
              <a:lnSpc>
                <a:spcPct val="90000"/>
              </a:lnSpc>
            </a:pPr>
            <a:endParaRPr lang="en-US" sz="2400">
              <a:effectLst>
                <a:outerShdw blurRad="38100" dist="38100" dir="2700000" algn="tl">
                  <a:srgbClr val="FFFFFF"/>
                </a:outerShdw>
              </a:effectLst>
            </a:endParaRPr>
          </a:p>
        </p:txBody>
      </p:sp>
    </p:spTree>
    <p:extLst>
      <p:ext uri="{BB962C8B-B14F-4D97-AF65-F5344CB8AC3E}">
        <p14:creationId xmlns:p14="http://schemas.microsoft.com/office/powerpoint/2010/main" val="201124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Tactics on the local level</a:t>
            </a:r>
          </a:p>
        </p:txBody>
      </p:sp>
      <p:sp>
        <p:nvSpPr>
          <p:cNvPr id="81923" name="Rectangle 3"/>
          <p:cNvSpPr>
            <a:spLocks noGrp="1" noChangeArrowheads="1"/>
          </p:cNvSpPr>
          <p:nvPr>
            <p:ph type="body" idx="4294967295"/>
          </p:nvPr>
        </p:nvSpPr>
        <p:spPr>
          <a:xfrm>
            <a:off x="1600200" y="1981200"/>
            <a:ext cx="7543800" cy="4114800"/>
          </a:xfrm>
        </p:spPr>
        <p:txBody>
          <a:bodyPr/>
          <a:lstStyle/>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Monthly budget meetings</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Can be solo, or by group</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Insist on a report of expenditures, revenues, and a year-end projection</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If you can’t get # 3, start worrying</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Ask questions about methodology</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If there isn’t a # 4, start worrying</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Ask to review the budget in detail</a:t>
            </a:r>
          </a:p>
          <a:p>
            <a:pPr eaLnBrk="1" hangingPunct="1">
              <a:lnSpc>
                <a:spcPct val="80000"/>
              </a:lnSpc>
              <a:buFont typeface="Wingdings" pitchFamily="2" charset="2"/>
              <a:buChar char="n"/>
              <a:defRPr/>
            </a:pPr>
            <a:r>
              <a:rPr lang="en-US" sz="2800" kern="0">
                <a:effectLst>
                  <a:outerShdw blurRad="38100" dist="38100" dir="2700000" algn="tl">
                    <a:srgbClr val="000000"/>
                  </a:outerShdw>
                </a:effectLst>
                <a:latin typeface="+mn-lt"/>
              </a:rPr>
              <a:t>Remember, EVERYTHING is coded</a:t>
            </a:r>
          </a:p>
        </p:txBody>
      </p:sp>
    </p:spTree>
    <p:extLst>
      <p:ext uri="{BB962C8B-B14F-4D97-AF65-F5344CB8AC3E}">
        <p14:creationId xmlns:p14="http://schemas.microsoft.com/office/powerpoint/2010/main" val="310809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600200" y="304800"/>
            <a:ext cx="7543800" cy="1431925"/>
          </a:xfrm>
        </p:spPr>
        <p:txBody>
          <a:bodyPr/>
          <a:lstStyle/>
          <a:p>
            <a:pPr eaLnBrk="1" hangingPunct="1">
              <a:defRPr/>
            </a:pPr>
            <a:r>
              <a:rPr lang="en-US" sz="2800" kern="0">
                <a:effectLst>
                  <a:outerShdw blurRad="38100" dist="38100" dir="2700000" algn="tl">
                    <a:srgbClr val="000000"/>
                  </a:outerShdw>
                </a:effectLst>
                <a:latin typeface="+mj-lt"/>
              </a:rPr>
              <a:t>Health Department Budgets Vary Widely</a:t>
            </a:r>
          </a:p>
        </p:txBody>
      </p:sp>
      <p:sp>
        <p:nvSpPr>
          <p:cNvPr id="31747" name="Rectangle 3"/>
          <p:cNvSpPr>
            <a:spLocks noGrp="1" noChangeArrowheads="1"/>
          </p:cNvSpPr>
          <p:nvPr>
            <p:ph type="body" idx="4294967295"/>
          </p:nvPr>
        </p:nvSpPr>
        <p:spPr>
          <a:xfrm>
            <a:off x="1600200" y="1981200"/>
            <a:ext cx="7543800" cy="4114800"/>
          </a:xfrm>
        </p:spPr>
        <p:txBody>
          <a:bodyPr/>
          <a:lstStyle/>
          <a:p>
            <a:pPr eaLnBrk="1" hangingPunct="1">
              <a:lnSpc>
                <a:spcPct val="90000"/>
              </a:lnSpc>
            </a:pPr>
            <a:r>
              <a:rPr lang="en-US" sz="2800">
                <a:effectLst>
                  <a:outerShdw blurRad="38100" dist="38100" dir="2700000" algn="tl">
                    <a:srgbClr val="FFFFFF"/>
                  </a:outerShdw>
                </a:effectLst>
              </a:rPr>
              <a:t>In Virginia, the LHD cooperative budget combines local funding with State funding</a:t>
            </a:r>
          </a:p>
          <a:p>
            <a:pPr eaLnBrk="1" hangingPunct="1">
              <a:lnSpc>
                <a:spcPct val="90000"/>
              </a:lnSpc>
            </a:pPr>
            <a:r>
              <a:rPr lang="en-US" sz="2800">
                <a:effectLst>
                  <a:outerShdw blurRad="38100" dist="38100" dir="2700000" algn="tl">
                    <a:srgbClr val="FFFFFF"/>
                  </a:outerShdw>
                </a:effectLst>
              </a:rPr>
              <a:t>Will be different in other States-</a:t>
            </a:r>
          </a:p>
          <a:p>
            <a:pPr lvl="1" eaLnBrk="1" hangingPunct="1">
              <a:lnSpc>
                <a:spcPct val="90000"/>
              </a:lnSpc>
              <a:buClrTx/>
            </a:pPr>
            <a:r>
              <a:rPr lang="en-US" sz="2400">
                <a:effectLst>
                  <a:outerShdw blurRad="38100" dist="38100" dir="2700000" algn="tl">
                    <a:srgbClr val="FFFFFF"/>
                  </a:outerShdw>
                </a:effectLst>
              </a:rPr>
              <a:t>Some 100% local funded</a:t>
            </a:r>
          </a:p>
          <a:p>
            <a:pPr lvl="1" eaLnBrk="1" hangingPunct="1">
              <a:lnSpc>
                <a:spcPct val="90000"/>
              </a:lnSpc>
              <a:buClrTx/>
            </a:pPr>
            <a:r>
              <a:rPr lang="en-US" sz="2400">
                <a:effectLst>
                  <a:outerShdw blurRad="38100" dist="38100" dir="2700000" algn="tl">
                    <a:srgbClr val="FFFFFF"/>
                  </a:outerShdw>
                </a:effectLst>
              </a:rPr>
              <a:t>Some largely State funded</a:t>
            </a:r>
          </a:p>
          <a:p>
            <a:pPr eaLnBrk="1" hangingPunct="1">
              <a:lnSpc>
                <a:spcPct val="90000"/>
              </a:lnSpc>
            </a:pPr>
            <a:r>
              <a:rPr lang="en-US" sz="2800">
                <a:effectLst>
                  <a:outerShdw blurRad="38100" dist="38100" dir="2700000" algn="tl">
                    <a:srgbClr val="FFFFFF"/>
                  </a:outerShdw>
                </a:effectLst>
              </a:rPr>
              <a:t>Finding funding is getting harder and harder</a:t>
            </a:r>
          </a:p>
          <a:p>
            <a:pPr eaLnBrk="1" hangingPunct="1">
              <a:lnSpc>
                <a:spcPct val="90000"/>
              </a:lnSpc>
            </a:pPr>
            <a:r>
              <a:rPr lang="en-US" sz="2800">
                <a:effectLst>
                  <a:outerShdw blurRad="38100" dist="38100" dir="2700000" algn="tl">
                    <a:srgbClr val="FFFFFF"/>
                  </a:outerShdw>
                </a:effectLst>
              </a:rPr>
              <a:t>Partnerships and joint efforts look like the best strategy- the tactic of combing forces</a:t>
            </a:r>
          </a:p>
        </p:txBody>
      </p:sp>
    </p:spTree>
    <p:extLst>
      <p:ext uri="{BB962C8B-B14F-4D97-AF65-F5344CB8AC3E}">
        <p14:creationId xmlns:p14="http://schemas.microsoft.com/office/powerpoint/2010/main" val="314863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The Budget Cycle</a:t>
            </a:r>
          </a:p>
        </p:txBody>
      </p:sp>
      <p:sp>
        <p:nvSpPr>
          <p:cNvPr id="11267" name="AutoShape 3"/>
          <p:cNvSpPr>
            <a:spLocks/>
          </p:cNvSpPr>
          <p:nvPr/>
        </p:nvSpPr>
        <p:spPr bwMode="auto">
          <a:xfrm>
            <a:off x="304800" y="1384300"/>
            <a:ext cx="7391400" cy="3987800"/>
          </a:xfrm>
          <a:custGeom>
            <a:avLst/>
            <a:gdLst>
              <a:gd name="T0" fmla="*/ 0 w 4656"/>
              <a:gd name="T1" fmla="*/ 1960 h 2512"/>
              <a:gd name="T2" fmla="*/ 480 w 4656"/>
              <a:gd name="T3" fmla="*/ 2008 h 2512"/>
              <a:gd name="T4" fmla="*/ 624 w 4656"/>
              <a:gd name="T5" fmla="*/ 2440 h 2512"/>
              <a:gd name="T6" fmla="*/ 912 w 4656"/>
              <a:gd name="T7" fmla="*/ 2440 h 2512"/>
              <a:gd name="T8" fmla="*/ 1056 w 4656"/>
              <a:gd name="T9" fmla="*/ 2008 h 2512"/>
              <a:gd name="T10" fmla="*/ 1104 w 4656"/>
              <a:gd name="T11" fmla="*/ 1432 h 2512"/>
              <a:gd name="T12" fmla="*/ 1440 w 4656"/>
              <a:gd name="T13" fmla="*/ 1432 h 2512"/>
              <a:gd name="T14" fmla="*/ 1536 w 4656"/>
              <a:gd name="T15" fmla="*/ 1816 h 2512"/>
              <a:gd name="T16" fmla="*/ 1680 w 4656"/>
              <a:gd name="T17" fmla="*/ 2200 h 2512"/>
              <a:gd name="T18" fmla="*/ 2112 w 4656"/>
              <a:gd name="T19" fmla="*/ 1864 h 2512"/>
              <a:gd name="T20" fmla="*/ 2208 w 4656"/>
              <a:gd name="T21" fmla="*/ 1048 h 2512"/>
              <a:gd name="T22" fmla="*/ 2400 w 4656"/>
              <a:gd name="T23" fmla="*/ 760 h 2512"/>
              <a:gd name="T24" fmla="*/ 2736 w 4656"/>
              <a:gd name="T25" fmla="*/ 1000 h 2512"/>
              <a:gd name="T26" fmla="*/ 2928 w 4656"/>
              <a:gd name="T27" fmla="*/ 1720 h 2512"/>
              <a:gd name="T28" fmla="*/ 3216 w 4656"/>
              <a:gd name="T29" fmla="*/ 2008 h 2512"/>
              <a:gd name="T30" fmla="*/ 3696 w 4656"/>
              <a:gd name="T31" fmla="*/ 1720 h 2512"/>
              <a:gd name="T32" fmla="*/ 3744 w 4656"/>
              <a:gd name="T33" fmla="*/ 1240 h 2512"/>
              <a:gd name="T34" fmla="*/ 3840 w 4656"/>
              <a:gd name="T35" fmla="*/ 184 h 2512"/>
              <a:gd name="T36" fmla="*/ 4416 w 4656"/>
              <a:gd name="T37" fmla="*/ 136 h 2512"/>
              <a:gd name="T38" fmla="*/ 4560 w 4656"/>
              <a:gd name="T39" fmla="*/ 616 h 2512"/>
              <a:gd name="T40" fmla="*/ 4656 w 4656"/>
              <a:gd name="T41" fmla="*/ 904 h 25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656"/>
              <a:gd name="T64" fmla="*/ 0 h 2512"/>
              <a:gd name="T65" fmla="*/ 4656 w 4656"/>
              <a:gd name="T66" fmla="*/ 2512 h 25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656" h="2512">
                <a:moveTo>
                  <a:pt x="0" y="1960"/>
                </a:moveTo>
                <a:cubicBezTo>
                  <a:pt x="188" y="1944"/>
                  <a:pt x="376" y="1928"/>
                  <a:pt x="480" y="2008"/>
                </a:cubicBezTo>
                <a:cubicBezTo>
                  <a:pt x="584" y="2088"/>
                  <a:pt x="552" y="2368"/>
                  <a:pt x="624" y="2440"/>
                </a:cubicBezTo>
                <a:cubicBezTo>
                  <a:pt x="696" y="2512"/>
                  <a:pt x="840" y="2512"/>
                  <a:pt x="912" y="2440"/>
                </a:cubicBezTo>
                <a:cubicBezTo>
                  <a:pt x="984" y="2368"/>
                  <a:pt x="1024" y="2176"/>
                  <a:pt x="1056" y="2008"/>
                </a:cubicBezTo>
                <a:cubicBezTo>
                  <a:pt x="1088" y="1840"/>
                  <a:pt x="1040" y="1528"/>
                  <a:pt x="1104" y="1432"/>
                </a:cubicBezTo>
                <a:cubicBezTo>
                  <a:pt x="1168" y="1336"/>
                  <a:pt x="1368" y="1368"/>
                  <a:pt x="1440" y="1432"/>
                </a:cubicBezTo>
                <a:cubicBezTo>
                  <a:pt x="1512" y="1496"/>
                  <a:pt x="1496" y="1688"/>
                  <a:pt x="1536" y="1816"/>
                </a:cubicBezTo>
                <a:cubicBezTo>
                  <a:pt x="1576" y="1944"/>
                  <a:pt x="1584" y="2192"/>
                  <a:pt x="1680" y="2200"/>
                </a:cubicBezTo>
                <a:cubicBezTo>
                  <a:pt x="1776" y="2208"/>
                  <a:pt x="2024" y="2056"/>
                  <a:pt x="2112" y="1864"/>
                </a:cubicBezTo>
                <a:cubicBezTo>
                  <a:pt x="2200" y="1672"/>
                  <a:pt x="2160" y="1232"/>
                  <a:pt x="2208" y="1048"/>
                </a:cubicBezTo>
                <a:cubicBezTo>
                  <a:pt x="2256" y="864"/>
                  <a:pt x="2312" y="768"/>
                  <a:pt x="2400" y="760"/>
                </a:cubicBezTo>
                <a:cubicBezTo>
                  <a:pt x="2488" y="752"/>
                  <a:pt x="2648" y="840"/>
                  <a:pt x="2736" y="1000"/>
                </a:cubicBezTo>
                <a:cubicBezTo>
                  <a:pt x="2824" y="1160"/>
                  <a:pt x="2848" y="1552"/>
                  <a:pt x="2928" y="1720"/>
                </a:cubicBezTo>
                <a:cubicBezTo>
                  <a:pt x="3008" y="1888"/>
                  <a:pt x="3088" y="2008"/>
                  <a:pt x="3216" y="2008"/>
                </a:cubicBezTo>
                <a:cubicBezTo>
                  <a:pt x="3344" y="2008"/>
                  <a:pt x="3608" y="1848"/>
                  <a:pt x="3696" y="1720"/>
                </a:cubicBezTo>
                <a:cubicBezTo>
                  <a:pt x="3784" y="1592"/>
                  <a:pt x="3720" y="1496"/>
                  <a:pt x="3744" y="1240"/>
                </a:cubicBezTo>
                <a:cubicBezTo>
                  <a:pt x="3768" y="984"/>
                  <a:pt x="3728" y="368"/>
                  <a:pt x="3840" y="184"/>
                </a:cubicBezTo>
                <a:cubicBezTo>
                  <a:pt x="3952" y="0"/>
                  <a:pt x="4296" y="64"/>
                  <a:pt x="4416" y="136"/>
                </a:cubicBezTo>
                <a:cubicBezTo>
                  <a:pt x="4536" y="208"/>
                  <a:pt x="4520" y="488"/>
                  <a:pt x="4560" y="616"/>
                </a:cubicBezTo>
                <a:cubicBezTo>
                  <a:pt x="4600" y="744"/>
                  <a:pt x="4640" y="856"/>
                  <a:pt x="4656" y="904"/>
                </a:cubicBezTo>
              </a:path>
            </a:pathLst>
          </a:custGeom>
          <a:noFill/>
          <a:ln w="571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68" name="Text Box 4"/>
          <p:cNvSpPr txBox="1">
            <a:spLocks noChangeArrowheads="1"/>
          </p:cNvSpPr>
          <p:nvPr/>
        </p:nvSpPr>
        <p:spPr bwMode="auto">
          <a:xfrm>
            <a:off x="381000" y="5410200"/>
            <a:ext cx="1752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1980- State has severe revenue shortage</a:t>
            </a:r>
          </a:p>
        </p:txBody>
      </p:sp>
      <p:sp>
        <p:nvSpPr>
          <p:cNvPr id="11269" name="Text Box 5"/>
          <p:cNvSpPr txBox="1">
            <a:spLocks noChangeArrowheads="1"/>
          </p:cNvSpPr>
          <p:nvPr/>
        </p:nvSpPr>
        <p:spPr bwMode="auto">
          <a:xfrm>
            <a:off x="2286000" y="5105400"/>
            <a:ext cx="1676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Governor Wilder reaches for efficiency</a:t>
            </a:r>
          </a:p>
        </p:txBody>
      </p:sp>
      <p:sp>
        <p:nvSpPr>
          <p:cNvPr id="11270" name="Text Box 6"/>
          <p:cNvSpPr txBox="1">
            <a:spLocks noChangeArrowheads="1"/>
          </p:cNvSpPr>
          <p:nvPr/>
        </p:nvSpPr>
        <p:spPr bwMode="auto">
          <a:xfrm>
            <a:off x="4800600" y="4724400"/>
            <a:ext cx="1828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1990’s The only good government is a small one</a:t>
            </a:r>
          </a:p>
          <a:p>
            <a:pPr>
              <a:spcBef>
                <a:spcPct val="50000"/>
              </a:spcBef>
            </a:pPr>
            <a:r>
              <a:rPr lang="en-US">
                <a:latin typeface="Verdana"/>
              </a:rPr>
              <a:t>Small recession</a:t>
            </a:r>
          </a:p>
        </p:txBody>
      </p:sp>
      <p:sp>
        <p:nvSpPr>
          <p:cNvPr id="11271" name="Text Box 7"/>
          <p:cNvSpPr txBox="1">
            <a:spLocks noChangeArrowheads="1"/>
          </p:cNvSpPr>
          <p:nvPr/>
        </p:nvSpPr>
        <p:spPr bwMode="auto">
          <a:xfrm>
            <a:off x="7010400" y="2895600"/>
            <a:ext cx="175260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br>
              <a:rPr lang="en-US">
                <a:latin typeface="Verdana"/>
              </a:rPr>
            </a:br>
            <a:r>
              <a:rPr lang="en-US">
                <a:latin typeface="Verdana"/>
              </a:rPr>
              <a:t>2007 projected shortfalls</a:t>
            </a:r>
          </a:p>
          <a:p>
            <a:pPr>
              <a:spcBef>
                <a:spcPct val="50000"/>
              </a:spcBef>
            </a:pPr>
            <a:r>
              <a:rPr lang="en-US">
                <a:latin typeface="Verdana"/>
              </a:rPr>
              <a:t>Subprime fiasco,building slumps, Tax revenues down</a:t>
            </a:r>
          </a:p>
        </p:txBody>
      </p:sp>
      <p:sp>
        <p:nvSpPr>
          <p:cNvPr id="11272" name="Text Box 8"/>
          <p:cNvSpPr txBox="1">
            <a:spLocks noChangeArrowheads="1"/>
          </p:cNvSpPr>
          <p:nvPr/>
        </p:nvSpPr>
        <p:spPr bwMode="auto">
          <a:xfrm>
            <a:off x="5715000" y="1295400"/>
            <a:ext cx="152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The economy comes back</a:t>
            </a:r>
          </a:p>
        </p:txBody>
      </p:sp>
      <p:sp>
        <p:nvSpPr>
          <p:cNvPr id="11273" name="AutoShape 9"/>
          <p:cNvSpPr>
            <a:spLocks/>
          </p:cNvSpPr>
          <p:nvPr/>
        </p:nvSpPr>
        <p:spPr bwMode="auto">
          <a:xfrm>
            <a:off x="7696200" y="2819400"/>
            <a:ext cx="1460500" cy="1346200"/>
          </a:xfrm>
          <a:custGeom>
            <a:avLst/>
            <a:gdLst>
              <a:gd name="T0" fmla="*/ 0 w 920"/>
              <a:gd name="T1" fmla="*/ 0 h 848"/>
              <a:gd name="T2" fmla="*/ 96 w 920"/>
              <a:gd name="T3" fmla="*/ 96 h 848"/>
              <a:gd name="T4" fmla="*/ 192 w 920"/>
              <a:gd name="T5" fmla="*/ 96 h 848"/>
              <a:gd name="T6" fmla="*/ 384 w 920"/>
              <a:gd name="T7" fmla="*/ 48 h 848"/>
              <a:gd name="T8" fmla="*/ 480 w 920"/>
              <a:gd name="T9" fmla="*/ 0 h 848"/>
              <a:gd name="T10" fmla="*/ 624 w 920"/>
              <a:gd name="T11" fmla="*/ 48 h 848"/>
              <a:gd name="T12" fmla="*/ 720 w 920"/>
              <a:gd name="T13" fmla="*/ 144 h 848"/>
              <a:gd name="T14" fmla="*/ 816 w 920"/>
              <a:gd name="T15" fmla="*/ 624 h 848"/>
              <a:gd name="T16" fmla="*/ 912 w 920"/>
              <a:gd name="T17" fmla="*/ 816 h 848"/>
              <a:gd name="T18" fmla="*/ 864 w 920"/>
              <a:gd name="T19" fmla="*/ 816 h 8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0"/>
              <a:gd name="T31" fmla="*/ 0 h 848"/>
              <a:gd name="T32" fmla="*/ 920 w 920"/>
              <a:gd name="T33" fmla="*/ 848 h 8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0" h="848">
                <a:moveTo>
                  <a:pt x="0" y="0"/>
                </a:moveTo>
                <a:cubicBezTo>
                  <a:pt x="32" y="40"/>
                  <a:pt x="64" y="80"/>
                  <a:pt x="96" y="96"/>
                </a:cubicBezTo>
                <a:cubicBezTo>
                  <a:pt x="128" y="112"/>
                  <a:pt x="144" y="104"/>
                  <a:pt x="192" y="96"/>
                </a:cubicBezTo>
                <a:cubicBezTo>
                  <a:pt x="240" y="88"/>
                  <a:pt x="336" y="64"/>
                  <a:pt x="384" y="48"/>
                </a:cubicBezTo>
                <a:cubicBezTo>
                  <a:pt x="432" y="32"/>
                  <a:pt x="440" y="0"/>
                  <a:pt x="480" y="0"/>
                </a:cubicBezTo>
                <a:cubicBezTo>
                  <a:pt x="520" y="0"/>
                  <a:pt x="584" y="24"/>
                  <a:pt x="624" y="48"/>
                </a:cubicBezTo>
                <a:cubicBezTo>
                  <a:pt x="664" y="72"/>
                  <a:pt x="688" y="48"/>
                  <a:pt x="720" y="144"/>
                </a:cubicBezTo>
                <a:cubicBezTo>
                  <a:pt x="752" y="240"/>
                  <a:pt x="784" y="512"/>
                  <a:pt x="816" y="624"/>
                </a:cubicBezTo>
                <a:cubicBezTo>
                  <a:pt x="848" y="736"/>
                  <a:pt x="904" y="784"/>
                  <a:pt x="912" y="816"/>
                </a:cubicBezTo>
                <a:cubicBezTo>
                  <a:pt x="920" y="848"/>
                  <a:pt x="892" y="832"/>
                  <a:pt x="864" y="816"/>
                </a:cubicBezTo>
              </a:path>
            </a:pathLst>
          </a:custGeom>
          <a:noFill/>
          <a:ln w="571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51137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143000" y="3886200"/>
            <a:ext cx="1371600" cy="685800"/>
          </a:xfrm>
          <a:prstGeom prst="rect">
            <a:avLst/>
          </a:prstGeom>
          <a:solidFill>
            <a:srgbClr val="66CCFF"/>
          </a:solidFill>
          <a:ln w="9525">
            <a:solidFill>
              <a:srgbClr val="FFFFFF"/>
            </a:solidFill>
            <a:miter lim="800000"/>
            <a:headEnd/>
            <a:tailEnd/>
          </a:ln>
        </p:spPr>
        <p:txBody>
          <a:bodyPr wrap="none" anchor="ctr"/>
          <a:lstStyle/>
          <a:p>
            <a:endParaRPr lang="en-US"/>
          </a:p>
        </p:txBody>
      </p:sp>
      <p:sp>
        <p:nvSpPr>
          <p:cNvPr id="38916" name="Rectangle 3"/>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Budgets not always in sync</a:t>
            </a:r>
          </a:p>
        </p:txBody>
      </p:sp>
      <p:sp>
        <p:nvSpPr>
          <p:cNvPr id="12292" name="Text Box 4"/>
          <p:cNvSpPr txBox="1">
            <a:spLocks noChangeArrowheads="1"/>
          </p:cNvSpPr>
          <p:nvPr/>
        </p:nvSpPr>
        <p:spPr bwMode="auto">
          <a:xfrm>
            <a:off x="152400" y="205740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State 55%</a:t>
            </a:r>
          </a:p>
        </p:txBody>
      </p:sp>
      <p:sp>
        <p:nvSpPr>
          <p:cNvPr id="12293" name="Text Box 5"/>
          <p:cNvSpPr txBox="1">
            <a:spLocks noChangeArrowheads="1"/>
          </p:cNvSpPr>
          <p:nvPr/>
        </p:nvSpPr>
        <p:spPr bwMode="auto">
          <a:xfrm>
            <a:off x="152400" y="3962400"/>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a:latin typeface="Verdana"/>
              </a:rPr>
              <a:t>Local 45%</a:t>
            </a:r>
          </a:p>
        </p:txBody>
      </p:sp>
      <p:sp>
        <p:nvSpPr>
          <p:cNvPr id="12294" name="Line 6"/>
          <p:cNvSpPr>
            <a:spLocks noChangeShapeType="1"/>
          </p:cNvSpPr>
          <p:nvPr/>
        </p:nvSpPr>
        <p:spPr bwMode="auto">
          <a:xfrm>
            <a:off x="2514600" y="3886200"/>
            <a:ext cx="0" cy="68580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7"/>
          <p:cNvSpPr>
            <a:spLocks noChangeShapeType="1"/>
          </p:cNvSpPr>
          <p:nvPr/>
        </p:nvSpPr>
        <p:spPr bwMode="auto">
          <a:xfrm flipH="1">
            <a:off x="2514600" y="2057400"/>
            <a:ext cx="0" cy="68580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Text Box 8"/>
          <p:cNvSpPr txBox="1">
            <a:spLocks noChangeArrowheads="1"/>
          </p:cNvSpPr>
          <p:nvPr/>
        </p:nvSpPr>
        <p:spPr bwMode="auto">
          <a:xfrm>
            <a:off x="1295400" y="3962400"/>
            <a:ext cx="1447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latin typeface="Verdana"/>
              </a:rPr>
              <a:t>Proposals discussed</a:t>
            </a:r>
          </a:p>
        </p:txBody>
      </p:sp>
      <p:sp>
        <p:nvSpPr>
          <p:cNvPr id="12297" name="Line 9"/>
          <p:cNvSpPr>
            <a:spLocks noChangeShapeType="1"/>
          </p:cNvSpPr>
          <p:nvPr/>
        </p:nvSpPr>
        <p:spPr bwMode="auto">
          <a:xfrm flipV="1">
            <a:off x="1066800" y="4724400"/>
            <a:ext cx="0" cy="4572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8" name="Text Box 10"/>
          <p:cNvSpPr txBox="1">
            <a:spLocks noChangeArrowheads="1"/>
          </p:cNvSpPr>
          <p:nvPr/>
        </p:nvSpPr>
        <p:spPr bwMode="auto">
          <a:xfrm>
            <a:off x="228600" y="53340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latin typeface="Verdana"/>
              </a:rPr>
              <a:t>September</a:t>
            </a:r>
          </a:p>
        </p:txBody>
      </p:sp>
      <p:sp>
        <p:nvSpPr>
          <p:cNvPr id="12299" name="Line 11"/>
          <p:cNvSpPr>
            <a:spLocks noChangeShapeType="1"/>
          </p:cNvSpPr>
          <p:nvPr/>
        </p:nvSpPr>
        <p:spPr bwMode="auto">
          <a:xfrm flipV="1">
            <a:off x="4114800" y="4648200"/>
            <a:ext cx="0" cy="4572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0" name="Rectangle 12"/>
          <p:cNvSpPr>
            <a:spLocks noChangeArrowheads="1"/>
          </p:cNvSpPr>
          <p:nvPr/>
        </p:nvSpPr>
        <p:spPr bwMode="auto">
          <a:xfrm>
            <a:off x="1143000" y="2057400"/>
            <a:ext cx="2286000" cy="685800"/>
          </a:xfrm>
          <a:prstGeom prst="rect">
            <a:avLst/>
          </a:prstGeom>
          <a:solidFill>
            <a:srgbClr val="66CCFF"/>
          </a:solidFill>
          <a:ln w="9525">
            <a:solidFill>
              <a:srgbClr val="FFFFFF"/>
            </a:solidFill>
            <a:miter lim="800000"/>
            <a:headEnd/>
            <a:tailEnd/>
          </a:ln>
        </p:spPr>
        <p:txBody>
          <a:bodyPr wrap="none" anchor="ctr"/>
          <a:lstStyle/>
          <a:p>
            <a:endParaRPr lang="en-US"/>
          </a:p>
        </p:txBody>
      </p:sp>
      <p:sp>
        <p:nvSpPr>
          <p:cNvPr id="12301" name="Rectangle 13"/>
          <p:cNvSpPr>
            <a:spLocks noChangeArrowheads="1"/>
          </p:cNvSpPr>
          <p:nvPr/>
        </p:nvSpPr>
        <p:spPr bwMode="auto">
          <a:xfrm>
            <a:off x="2514600" y="3886200"/>
            <a:ext cx="1066800" cy="685800"/>
          </a:xfrm>
          <a:prstGeom prst="rect">
            <a:avLst/>
          </a:prstGeom>
          <a:solidFill>
            <a:srgbClr val="FFFF00"/>
          </a:solidFill>
          <a:ln w="9525">
            <a:solidFill>
              <a:srgbClr val="FFFFFF"/>
            </a:solidFill>
            <a:miter lim="800000"/>
            <a:headEnd/>
            <a:tailEnd/>
          </a:ln>
        </p:spPr>
        <p:txBody>
          <a:bodyPr wrap="none" anchor="ctr"/>
          <a:lstStyle/>
          <a:p>
            <a:endParaRPr lang="en-US"/>
          </a:p>
        </p:txBody>
      </p:sp>
      <p:sp>
        <p:nvSpPr>
          <p:cNvPr id="12302" name="Text Box 14"/>
          <p:cNvSpPr txBox="1">
            <a:spLocks noChangeArrowheads="1"/>
          </p:cNvSpPr>
          <p:nvPr/>
        </p:nvSpPr>
        <p:spPr bwMode="auto">
          <a:xfrm>
            <a:off x="2438400" y="3886200"/>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solidFill>
                  <a:srgbClr val="000000"/>
                </a:solidFill>
                <a:latin typeface="Verdana"/>
              </a:rPr>
              <a:t>Negotiation for new funding</a:t>
            </a:r>
          </a:p>
        </p:txBody>
      </p:sp>
      <p:sp>
        <p:nvSpPr>
          <p:cNvPr id="12303" name="Text Box 15"/>
          <p:cNvSpPr txBox="1">
            <a:spLocks noChangeArrowheads="1"/>
          </p:cNvSpPr>
          <p:nvPr/>
        </p:nvSpPr>
        <p:spPr bwMode="auto">
          <a:xfrm>
            <a:off x="1143000" y="2133600"/>
            <a:ext cx="152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000">
                <a:latin typeface="Verdana"/>
              </a:rPr>
              <a:t>Requests assembled; Proposal submitted</a:t>
            </a:r>
          </a:p>
        </p:txBody>
      </p:sp>
      <p:sp>
        <p:nvSpPr>
          <p:cNvPr id="12304" name="Rectangle 16"/>
          <p:cNvSpPr>
            <a:spLocks noChangeArrowheads="1"/>
          </p:cNvSpPr>
          <p:nvPr/>
        </p:nvSpPr>
        <p:spPr bwMode="auto">
          <a:xfrm>
            <a:off x="3429000" y="2057400"/>
            <a:ext cx="838200" cy="685800"/>
          </a:xfrm>
          <a:prstGeom prst="rect">
            <a:avLst/>
          </a:prstGeom>
          <a:solidFill>
            <a:srgbClr val="FF99CC"/>
          </a:solidFill>
          <a:ln w="9525">
            <a:solidFill>
              <a:srgbClr val="FFFFFF"/>
            </a:solidFill>
            <a:miter lim="800000"/>
            <a:headEnd/>
            <a:tailEnd/>
          </a:ln>
        </p:spPr>
        <p:txBody>
          <a:bodyPr wrap="none" anchor="ctr"/>
          <a:lstStyle/>
          <a:p>
            <a:endParaRPr lang="en-US"/>
          </a:p>
        </p:txBody>
      </p:sp>
      <p:sp>
        <p:nvSpPr>
          <p:cNvPr id="12305" name="Rectangle 17"/>
          <p:cNvSpPr>
            <a:spLocks noChangeArrowheads="1"/>
          </p:cNvSpPr>
          <p:nvPr/>
        </p:nvSpPr>
        <p:spPr bwMode="auto">
          <a:xfrm>
            <a:off x="3581400" y="3886200"/>
            <a:ext cx="1371600" cy="685800"/>
          </a:xfrm>
          <a:prstGeom prst="rect">
            <a:avLst/>
          </a:prstGeom>
          <a:solidFill>
            <a:srgbClr val="FF99CC"/>
          </a:solidFill>
          <a:ln w="9525">
            <a:solidFill>
              <a:srgbClr val="FFFFFF"/>
            </a:solidFill>
            <a:miter lim="800000"/>
            <a:headEnd/>
            <a:tailEnd/>
          </a:ln>
        </p:spPr>
        <p:txBody>
          <a:bodyPr wrap="none" anchor="ctr"/>
          <a:lstStyle/>
          <a:p>
            <a:endParaRPr lang="en-US"/>
          </a:p>
        </p:txBody>
      </p:sp>
      <p:sp>
        <p:nvSpPr>
          <p:cNvPr id="12306" name="Text Box 18"/>
          <p:cNvSpPr txBox="1">
            <a:spLocks noChangeArrowheads="1"/>
          </p:cNvSpPr>
          <p:nvPr/>
        </p:nvSpPr>
        <p:spPr bwMode="auto">
          <a:xfrm>
            <a:off x="3581400" y="3886200"/>
            <a:ext cx="129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200">
                <a:solidFill>
                  <a:srgbClr val="000000"/>
                </a:solidFill>
                <a:latin typeface="Verdana"/>
              </a:rPr>
              <a:t>Base Targets finalized by administration</a:t>
            </a:r>
          </a:p>
        </p:txBody>
      </p:sp>
      <p:sp>
        <p:nvSpPr>
          <p:cNvPr id="12307" name="Text Box 19"/>
          <p:cNvSpPr txBox="1">
            <a:spLocks noChangeArrowheads="1"/>
          </p:cNvSpPr>
          <p:nvPr/>
        </p:nvSpPr>
        <p:spPr bwMode="auto">
          <a:xfrm>
            <a:off x="3505200" y="2209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200">
                <a:solidFill>
                  <a:srgbClr val="000000"/>
                </a:solidFill>
                <a:latin typeface="Verdana"/>
              </a:rPr>
              <a:t>Budgets set</a:t>
            </a:r>
          </a:p>
        </p:txBody>
      </p:sp>
      <p:sp>
        <p:nvSpPr>
          <p:cNvPr id="12308" name="Text Box 20"/>
          <p:cNvSpPr txBox="1">
            <a:spLocks noChangeArrowheads="1"/>
          </p:cNvSpPr>
          <p:nvPr/>
        </p:nvSpPr>
        <p:spPr bwMode="auto">
          <a:xfrm>
            <a:off x="3810000" y="5257800"/>
            <a:ext cx="1371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latin typeface="Verdana"/>
              </a:rPr>
              <a:t>January 1</a:t>
            </a:r>
          </a:p>
        </p:txBody>
      </p:sp>
      <p:sp>
        <p:nvSpPr>
          <p:cNvPr id="12309" name="Rectangle 21"/>
          <p:cNvSpPr>
            <a:spLocks noChangeArrowheads="1"/>
          </p:cNvSpPr>
          <p:nvPr/>
        </p:nvSpPr>
        <p:spPr bwMode="auto">
          <a:xfrm>
            <a:off x="4267200" y="2057400"/>
            <a:ext cx="1828800" cy="685800"/>
          </a:xfrm>
          <a:prstGeom prst="rect">
            <a:avLst/>
          </a:prstGeom>
          <a:solidFill>
            <a:srgbClr val="CCFFFF"/>
          </a:solidFill>
          <a:ln w="9525">
            <a:solidFill>
              <a:srgbClr val="FFFFFF"/>
            </a:solidFill>
            <a:miter lim="800000"/>
            <a:headEnd/>
            <a:tailEnd/>
          </a:ln>
        </p:spPr>
        <p:txBody>
          <a:bodyPr wrap="none" anchor="ctr"/>
          <a:lstStyle/>
          <a:p>
            <a:endParaRPr lang="en-US"/>
          </a:p>
        </p:txBody>
      </p:sp>
      <p:sp>
        <p:nvSpPr>
          <p:cNvPr id="12310" name="Text Box 22"/>
          <p:cNvSpPr txBox="1">
            <a:spLocks noChangeArrowheads="1"/>
          </p:cNvSpPr>
          <p:nvPr/>
        </p:nvSpPr>
        <p:spPr bwMode="auto">
          <a:xfrm>
            <a:off x="4495800" y="2133600"/>
            <a:ext cx="152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000">
                <a:solidFill>
                  <a:srgbClr val="000000"/>
                </a:solidFill>
                <a:latin typeface="Verdana"/>
              </a:rPr>
              <a:t>General Assembly amends and approves</a:t>
            </a:r>
          </a:p>
        </p:txBody>
      </p:sp>
      <p:sp>
        <p:nvSpPr>
          <p:cNvPr id="12311" name="Rectangle 23"/>
          <p:cNvSpPr>
            <a:spLocks noChangeArrowheads="1"/>
          </p:cNvSpPr>
          <p:nvPr/>
        </p:nvSpPr>
        <p:spPr bwMode="auto">
          <a:xfrm>
            <a:off x="4953000" y="3886200"/>
            <a:ext cx="1295400" cy="685800"/>
          </a:xfrm>
          <a:prstGeom prst="rect">
            <a:avLst/>
          </a:prstGeom>
          <a:solidFill>
            <a:srgbClr val="CCFFFF"/>
          </a:solidFill>
          <a:ln w="9525">
            <a:solidFill>
              <a:srgbClr val="FFFFFF"/>
            </a:solidFill>
            <a:miter lim="800000"/>
            <a:headEnd/>
            <a:tailEnd/>
          </a:ln>
        </p:spPr>
        <p:txBody>
          <a:bodyPr wrap="none" anchor="ctr"/>
          <a:lstStyle/>
          <a:p>
            <a:endParaRPr lang="en-US"/>
          </a:p>
        </p:txBody>
      </p:sp>
      <p:sp>
        <p:nvSpPr>
          <p:cNvPr id="12312" name="Text Box 24"/>
          <p:cNvSpPr txBox="1">
            <a:spLocks noChangeArrowheads="1"/>
          </p:cNvSpPr>
          <p:nvPr/>
        </p:nvSpPr>
        <p:spPr bwMode="auto">
          <a:xfrm>
            <a:off x="5029200" y="4038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000">
                <a:solidFill>
                  <a:srgbClr val="000000"/>
                </a:solidFill>
                <a:latin typeface="Verdana"/>
              </a:rPr>
              <a:t>new requests considered</a:t>
            </a:r>
          </a:p>
        </p:txBody>
      </p:sp>
      <p:sp>
        <p:nvSpPr>
          <p:cNvPr id="12313" name="Rectangle 25"/>
          <p:cNvSpPr>
            <a:spLocks noChangeArrowheads="1"/>
          </p:cNvSpPr>
          <p:nvPr/>
        </p:nvSpPr>
        <p:spPr bwMode="auto">
          <a:xfrm>
            <a:off x="6096000" y="2057400"/>
            <a:ext cx="2819400" cy="685800"/>
          </a:xfrm>
          <a:prstGeom prst="rect">
            <a:avLst/>
          </a:prstGeom>
          <a:solidFill>
            <a:srgbClr val="FFFFCC"/>
          </a:solidFill>
          <a:ln w="9525">
            <a:solidFill>
              <a:srgbClr val="FFFFFF"/>
            </a:solidFill>
            <a:miter lim="800000"/>
            <a:headEnd/>
            <a:tailEnd/>
          </a:ln>
        </p:spPr>
        <p:txBody>
          <a:bodyPr wrap="none" anchor="ctr"/>
          <a:lstStyle/>
          <a:p>
            <a:endParaRPr lang="en-US"/>
          </a:p>
        </p:txBody>
      </p:sp>
      <p:sp>
        <p:nvSpPr>
          <p:cNvPr id="12314" name="Line 26"/>
          <p:cNvSpPr>
            <a:spLocks noChangeShapeType="1"/>
          </p:cNvSpPr>
          <p:nvPr/>
        </p:nvSpPr>
        <p:spPr bwMode="auto">
          <a:xfrm flipV="1">
            <a:off x="6172200" y="4648200"/>
            <a:ext cx="0" cy="4572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5" name="Text Box 27"/>
          <p:cNvSpPr txBox="1">
            <a:spLocks noChangeArrowheads="1"/>
          </p:cNvSpPr>
          <p:nvPr/>
        </p:nvSpPr>
        <p:spPr bwMode="auto">
          <a:xfrm>
            <a:off x="5867400" y="5257800"/>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latin typeface="Verdana"/>
              </a:rPr>
              <a:t>March</a:t>
            </a:r>
          </a:p>
        </p:txBody>
      </p:sp>
      <p:sp>
        <p:nvSpPr>
          <p:cNvPr id="12316" name="Text Box 28"/>
          <p:cNvSpPr txBox="1">
            <a:spLocks noChangeArrowheads="1"/>
          </p:cNvSpPr>
          <p:nvPr/>
        </p:nvSpPr>
        <p:spPr bwMode="auto">
          <a:xfrm>
            <a:off x="6477000" y="2133600"/>
            <a:ext cx="1828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solidFill>
                  <a:srgbClr val="000000"/>
                </a:solidFill>
                <a:latin typeface="Verdana"/>
              </a:rPr>
              <a:t>Local allocation determined</a:t>
            </a:r>
          </a:p>
        </p:txBody>
      </p:sp>
      <p:sp>
        <p:nvSpPr>
          <p:cNvPr id="12317" name="Rectangle 29"/>
          <p:cNvSpPr>
            <a:spLocks noChangeArrowheads="1"/>
          </p:cNvSpPr>
          <p:nvPr/>
        </p:nvSpPr>
        <p:spPr bwMode="auto">
          <a:xfrm>
            <a:off x="6172200" y="3886200"/>
            <a:ext cx="457200" cy="685800"/>
          </a:xfrm>
          <a:prstGeom prst="rect">
            <a:avLst/>
          </a:prstGeom>
          <a:solidFill>
            <a:srgbClr val="FFFFCC"/>
          </a:solidFill>
          <a:ln w="9525">
            <a:solidFill>
              <a:srgbClr val="FFFFFF"/>
            </a:solidFill>
            <a:miter lim="800000"/>
            <a:headEnd/>
            <a:tailEnd/>
          </a:ln>
        </p:spPr>
        <p:txBody>
          <a:bodyPr wrap="none" anchor="ctr"/>
          <a:lstStyle/>
          <a:p>
            <a:pPr algn="ctr" eaLnBrk="0" fontAlgn="base" hangingPunct="0">
              <a:spcBef>
                <a:spcPct val="0"/>
              </a:spcBef>
              <a:spcAft>
                <a:spcPct val="0"/>
              </a:spcAft>
            </a:pPr>
            <a:r>
              <a:rPr lang="en-US" sz="800">
                <a:latin typeface="Verdana"/>
              </a:rPr>
              <a:t>Board </a:t>
            </a:r>
          </a:p>
          <a:p>
            <a:pPr algn="ctr" eaLnBrk="0" fontAlgn="base" hangingPunct="0">
              <a:spcBef>
                <a:spcPct val="0"/>
              </a:spcBef>
              <a:spcAft>
                <a:spcPct val="0"/>
              </a:spcAft>
            </a:pPr>
            <a:r>
              <a:rPr lang="en-US" sz="800">
                <a:latin typeface="Verdana"/>
              </a:rPr>
              <a:t>votes</a:t>
            </a:r>
          </a:p>
        </p:txBody>
      </p:sp>
      <p:sp>
        <p:nvSpPr>
          <p:cNvPr id="12318" name="Text Box 30"/>
          <p:cNvSpPr txBox="1">
            <a:spLocks noChangeArrowheads="1"/>
          </p:cNvSpPr>
          <p:nvPr/>
        </p:nvSpPr>
        <p:spPr bwMode="auto">
          <a:xfrm>
            <a:off x="4953000" y="2971800"/>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400">
                <a:latin typeface="Verdana"/>
              </a:rPr>
              <a:t>Local Budget set-- 45%</a:t>
            </a:r>
          </a:p>
        </p:txBody>
      </p:sp>
      <p:sp>
        <p:nvSpPr>
          <p:cNvPr id="12319" name="Line 31"/>
          <p:cNvSpPr>
            <a:spLocks noChangeShapeType="1"/>
          </p:cNvSpPr>
          <p:nvPr/>
        </p:nvSpPr>
        <p:spPr bwMode="auto">
          <a:xfrm flipV="1">
            <a:off x="7543800" y="4572000"/>
            <a:ext cx="0" cy="4572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20" name="Line 32"/>
          <p:cNvSpPr>
            <a:spLocks noChangeShapeType="1"/>
          </p:cNvSpPr>
          <p:nvPr/>
        </p:nvSpPr>
        <p:spPr bwMode="auto">
          <a:xfrm flipV="1">
            <a:off x="8991600" y="4648200"/>
            <a:ext cx="0" cy="4572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21" name="Text Box 33"/>
          <p:cNvSpPr txBox="1">
            <a:spLocks noChangeArrowheads="1"/>
          </p:cNvSpPr>
          <p:nvPr/>
        </p:nvSpPr>
        <p:spPr bwMode="auto">
          <a:xfrm>
            <a:off x="8458200" y="1524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200">
                <a:latin typeface="Verdana"/>
              </a:rPr>
              <a:t>55 % set</a:t>
            </a:r>
          </a:p>
        </p:txBody>
      </p:sp>
      <p:sp>
        <p:nvSpPr>
          <p:cNvPr id="12322" name="Text Box 34"/>
          <p:cNvSpPr txBox="1">
            <a:spLocks noChangeArrowheads="1"/>
          </p:cNvSpPr>
          <p:nvPr/>
        </p:nvSpPr>
        <p:spPr bwMode="auto">
          <a:xfrm>
            <a:off x="7086600" y="5232400"/>
            <a:ext cx="706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r>
              <a:rPr lang="en-US" sz="1400">
                <a:latin typeface="Verdana"/>
              </a:rPr>
              <a:t>July 1</a:t>
            </a:r>
          </a:p>
        </p:txBody>
      </p:sp>
      <p:sp>
        <p:nvSpPr>
          <p:cNvPr id="38960" name="AutoShape 35"/>
          <p:cNvSpPr>
            <a:spLocks noChangeArrowheads="1"/>
          </p:cNvSpPr>
          <p:nvPr/>
        </p:nvSpPr>
        <p:spPr bwMode="auto">
          <a:xfrm rot="5400000">
            <a:off x="6172200" y="3429000"/>
            <a:ext cx="304800" cy="304800"/>
          </a:xfrm>
          <a:custGeom>
            <a:avLst/>
            <a:gdLst>
              <a:gd name="T0" fmla="*/ 213445 w 21600"/>
              <a:gd name="T1" fmla="*/ 0 h 21600"/>
              <a:gd name="T2" fmla="*/ 213445 w 21600"/>
              <a:gd name="T3" fmla="*/ 171563 h 21600"/>
              <a:gd name="T4" fmla="*/ 45678 w 21600"/>
              <a:gd name="T5" fmla="*/ 304800 h 21600"/>
              <a:gd name="T6" fmla="*/ 304800 w 21600"/>
              <a:gd name="T7" fmla="*/ 85781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CCFF"/>
          </a:solidFill>
          <a:ln w="9525">
            <a:solidFill>
              <a:srgbClr val="FFFFFF"/>
            </a:solidFill>
            <a:miter lim="800000"/>
            <a:headEnd/>
            <a:tailEnd/>
          </a:ln>
        </p:spPr>
        <p:txBody>
          <a:bodyPr/>
          <a:lstStyle/>
          <a:p>
            <a:endParaRPr lang="en-US"/>
          </a:p>
        </p:txBody>
      </p:sp>
      <p:sp>
        <p:nvSpPr>
          <p:cNvPr id="12324" name="Text Box 36"/>
          <p:cNvSpPr txBox="1">
            <a:spLocks noChangeArrowheads="1"/>
          </p:cNvSpPr>
          <p:nvPr/>
        </p:nvSpPr>
        <p:spPr bwMode="auto">
          <a:xfrm>
            <a:off x="8153400" y="53340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fontAlgn="base" hangingPunct="0">
              <a:spcBef>
                <a:spcPct val="0"/>
              </a:spcBef>
              <a:spcAft>
                <a:spcPct val="0"/>
              </a:spcAft>
              <a:defRPr>
                <a:solidFill>
                  <a:schemeClr val="tx1"/>
                </a:solidFill>
                <a:latin typeface="Tahoma"/>
              </a:defRPr>
            </a:lvl1pPr>
            <a:lvl2pPr marL="742950" indent="-285750" eaLnBrk="0" fontAlgn="base" hangingPunct="0">
              <a:spcBef>
                <a:spcPct val="0"/>
              </a:spcBef>
              <a:spcAft>
                <a:spcPct val="0"/>
              </a:spcAft>
              <a:defRPr>
                <a:solidFill>
                  <a:schemeClr val="tx1"/>
                </a:solidFill>
                <a:latin typeface="Tahoma"/>
              </a:defRPr>
            </a:lvl2pPr>
            <a:lvl3pPr marL="1143000" indent="-228600" eaLnBrk="0" fontAlgn="base" hangingPunct="0">
              <a:spcBef>
                <a:spcPct val="0"/>
              </a:spcBef>
              <a:spcAft>
                <a:spcPct val="0"/>
              </a:spcAft>
              <a:defRPr>
                <a:solidFill>
                  <a:schemeClr val="tx1"/>
                </a:solidFill>
                <a:latin typeface="Tahoma"/>
              </a:defRPr>
            </a:lvl3pPr>
            <a:lvl4pPr marL="1600200" indent="-228600" eaLnBrk="0" fontAlgn="base" hangingPunct="0">
              <a:spcBef>
                <a:spcPct val="0"/>
              </a:spcBef>
              <a:spcAft>
                <a:spcPct val="0"/>
              </a:spcAft>
              <a:defRPr>
                <a:solidFill>
                  <a:schemeClr val="tx1"/>
                </a:solidFill>
                <a:latin typeface="Tahoma"/>
              </a:defRPr>
            </a:lvl4pPr>
            <a:lvl5pPr marL="2057400" indent="-228600" eaLnBrk="0" fontAlgn="base" hangingPunct="0">
              <a:spcBef>
                <a:spcPct val="0"/>
              </a:spcBef>
              <a:spcAft>
                <a:spcPct val="0"/>
              </a:spcAft>
              <a:defRPr>
                <a:solidFill>
                  <a:schemeClr val="tx1"/>
                </a:solidFill>
                <a:latin typeface="Tahoma"/>
              </a:defRPr>
            </a:lvl5pPr>
            <a:lvl6pPr marL="2514600" indent="-228600" eaLnBrk="0" fontAlgn="base" hangingPunct="0">
              <a:spcBef>
                <a:spcPct val="0"/>
              </a:spcBef>
              <a:spcAft>
                <a:spcPct val="0"/>
              </a:spcAft>
              <a:defRPr>
                <a:solidFill>
                  <a:schemeClr val="tx1"/>
                </a:solidFill>
                <a:latin typeface="Tahoma"/>
              </a:defRPr>
            </a:lvl6pPr>
            <a:lvl7pPr marL="2971800" indent="-228600" eaLnBrk="0" fontAlgn="base" hangingPunct="0">
              <a:spcBef>
                <a:spcPct val="0"/>
              </a:spcBef>
              <a:spcAft>
                <a:spcPct val="0"/>
              </a:spcAft>
              <a:defRPr>
                <a:solidFill>
                  <a:schemeClr val="tx1"/>
                </a:solidFill>
                <a:latin typeface="Tahoma"/>
              </a:defRPr>
            </a:lvl7pPr>
            <a:lvl8pPr marL="3429000" indent="-228600" eaLnBrk="0" fontAlgn="base" hangingPunct="0">
              <a:spcBef>
                <a:spcPct val="0"/>
              </a:spcBef>
              <a:spcAft>
                <a:spcPct val="0"/>
              </a:spcAft>
              <a:defRPr>
                <a:solidFill>
                  <a:schemeClr val="tx1"/>
                </a:solidFill>
                <a:latin typeface="Tahoma"/>
              </a:defRPr>
            </a:lvl8pPr>
            <a:lvl9pPr marL="3886200" indent="-228600" eaLnBrk="0" fontAlgn="base" hangingPunct="0">
              <a:spcBef>
                <a:spcPct val="0"/>
              </a:spcBef>
              <a:spcAft>
                <a:spcPct val="0"/>
              </a:spcAft>
              <a:defRPr>
                <a:solidFill>
                  <a:schemeClr val="tx1"/>
                </a:solidFill>
                <a:latin typeface="Tahoma"/>
              </a:defRPr>
            </a:lvl9pPr>
          </a:lstStyle>
          <a:p>
            <a:pPr>
              <a:spcBef>
                <a:spcPct val="50000"/>
              </a:spcBef>
            </a:pPr>
            <a:r>
              <a:rPr lang="en-US" sz="1200">
                <a:latin typeface="Verdana"/>
              </a:rPr>
              <a:t>September</a:t>
            </a:r>
          </a:p>
        </p:txBody>
      </p:sp>
    </p:spTree>
    <p:extLst>
      <p:ext uri="{BB962C8B-B14F-4D97-AF65-F5344CB8AC3E}">
        <p14:creationId xmlns:p14="http://schemas.microsoft.com/office/powerpoint/2010/main" val="3728403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Budgets aren’t in sync</a:t>
            </a:r>
          </a:p>
        </p:txBody>
      </p:sp>
      <p:sp>
        <p:nvSpPr>
          <p:cNvPr id="3075" name="Rectangle 3"/>
          <p:cNvSpPr>
            <a:spLocks noGrp="1" noChangeArrowheads="1"/>
          </p:cNvSpPr>
          <p:nvPr>
            <p:ph type="body" idx="4294967295"/>
          </p:nvPr>
        </p:nvSpPr>
        <p:spPr>
          <a:xfrm>
            <a:off x="1600200" y="1981200"/>
            <a:ext cx="7543800" cy="4114800"/>
          </a:xfrm>
        </p:spPr>
        <p:txBody>
          <a:bodyPr/>
          <a:lstStyle/>
          <a:p>
            <a:pPr eaLnBrk="1" hangingPunct="1">
              <a:buFont typeface="Wingdings" pitchFamily="2" charset="2"/>
              <a:buChar char="n"/>
              <a:defRPr/>
            </a:pPr>
            <a:r>
              <a:rPr lang="en-US" kern="0">
                <a:effectLst>
                  <a:outerShdw blurRad="38100" dist="38100" dir="2700000" algn="tl">
                    <a:srgbClr val="000000"/>
                  </a:outerShdw>
                </a:effectLst>
                <a:latin typeface="+mn-lt"/>
              </a:rPr>
              <a:t>Federal fiscal year different</a:t>
            </a:r>
          </a:p>
          <a:p>
            <a:pPr eaLnBrk="1" hangingPunct="1">
              <a:buFont typeface="Wingdings" pitchFamily="2" charset="2"/>
              <a:buChar char="n"/>
              <a:defRPr/>
            </a:pPr>
            <a:r>
              <a:rPr lang="en-US" kern="0">
                <a:effectLst>
                  <a:outerShdw blurRad="38100" dist="38100" dir="2700000" algn="tl">
                    <a:srgbClr val="000000"/>
                  </a:outerShdw>
                </a:effectLst>
                <a:latin typeface="+mn-lt"/>
              </a:rPr>
              <a:t>Some federal grants on their own cycle</a:t>
            </a:r>
          </a:p>
          <a:p>
            <a:pPr eaLnBrk="1" hangingPunct="1">
              <a:buFont typeface="Wingdings" pitchFamily="2" charset="2"/>
              <a:buChar char="n"/>
              <a:defRPr/>
            </a:pPr>
            <a:r>
              <a:rPr lang="en-US" kern="0">
                <a:effectLst>
                  <a:outerShdw blurRad="38100" dist="38100" dir="2700000" algn="tl">
                    <a:srgbClr val="000000"/>
                  </a:outerShdw>
                </a:effectLst>
                <a:latin typeface="+mn-lt"/>
              </a:rPr>
              <a:t>State, Locals start in September</a:t>
            </a:r>
          </a:p>
          <a:p>
            <a:pPr eaLnBrk="1" hangingPunct="1">
              <a:buFont typeface="Wingdings" pitchFamily="2" charset="2"/>
              <a:buChar char="n"/>
              <a:defRPr/>
            </a:pPr>
            <a:r>
              <a:rPr lang="en-US" kern="0">
                <a:effectLst>
                  <a:outerShdw blurRad="38100" dist="38100" dir="2700000" algn="tl">
                    <a:srgbClr val="000000"/>
                  </a:outerShdw>
                </a:effectLst>
                <a:latin typeface="+mn-lt"/>
              </a:rPr>
              <a:t>Local budgets “baked” by March/April</a:t>
            </a:r>
          </a:p>
          <a:p>
            <a:pPr eaLnBrk="1" hangingPunct="1">
              <a:buFont typeface="Wingdings" pitchFamily="2" charset="2"/>
              <a:buChar char="n"/>
              <a:defRPr/>
            </a:pPr>
            <a:r>
              <a:rPr lang="en-US" kern="0">
                <a:effectLst>
                  <a:outerShdw blurRad="38100" dist="38100" dir="2700000" algn="tl">
                    <a:srgbClr val="000000"/>
                  </a:outerShdw>
                </a:effectLst>
                <a:latin typeface="+mn-lt"/>
              </a:rPr>
              <a:t>State allocations not always available until following August- September</a:t>
            </a:r>
          </a:p>
        </p:txBody>
      </p:sp>
    </p:spTree>
    <p:extLst>
      <p:ext uri="{BB962C8B-B14F-4D97-AF65-F5344CB8AC3E}">
        <p14:creationId xmlns:p14="http://schemas.microsoft.com/office/powerpoint/2010/main" val="134180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1600200" y="304800"/>
            <a:ext cx="7543800" cy="1431925"/>
          </a:xfrm>
        </p:spPr>
        <p:txBody>
          <a:bodyPr/>
          <a:lstStyle/>
          <a:p>
            <a:pPr eaLnBrk="1" hangingPunct="1">
              <a:defRPr/>
            </a:pPr>
            <a:r>
              <a:rPr lang="en-US" kern="0">
                <a:effectLst>
                  <a:outerShdw blurRad="38100" dist="38100" dir="2700000" algn="tl">
                    <a:srgbClr val="000000"/>
                  </a:outerShdw>
                </a:effectLst>
                <a:latin typeface="+mj-lt"/>
              </a:rPr>
              <a:t>Needs aren’t in sync</a:t>
            </a:r>
          </a:p>
        </p:txBody>
      </p:sp>
      <p:sp>
        <p:nvSpPr>
          <p:cNvPr id="62467" name="Rectangle 3"/>
          <p:cNvSpPr>
            <a:spLocks noGrp="1" noChangeArrowheads="1"/>
          </p:cNvSpPr>
          <p:nvPr>
            <p:ph type="body" idx="4294967295"/>
          </p:nvPr>
        </p:nvSpPr>
        <p:spPr>
          <a:xfrm>
            <a:off x="1600200" y="1981200"/>
            <a:ext cx="7543800" cy="4114800"/>
          </a:xfrm>
        </p:spPr>
        <p:txBody>
          <a:bodyPr/>
          <a:lstStyle/>
          <a:p>
            <a:pPr eaLnBrk="1" hangingPunct="1"/>
            <a:r>
              <a:rPr lang="en-US">
                <a:effectLst>
                  <a:outerShdw blurRad="38100" dist="38100" dir="2700000" algn="tl">
                    <a:srgbClr val="FFFFFF"/>
                  </a:outerShdw>
                </a:effectLst>
              </a:rPr>
              <a:t>Federal, State, Local Leadership have different interests, different agendas</a:t>
            </a:r>
          </a:p>
          <a:p>
            <a:pPr lvl="1" eaLnBrk="1" hangingPunct="1">
              <a:buClrTx/>
            </a:pPr>
            <a:r>
              <a:rPr lang="en-US">
                <a:effectLst>
                  <a:outerShdw blurRad="38100" dist="38100" dir="2700000" algn="tl">
                    <a:srgbClr val="FFFFFF"/>
                  </a:outerShdw>
                </a:effectLst>
              </a:rPr>
              <a:t>Example:  Immigration reform</a:t>
            </a:r>
          </a:p>
          <a:p>
            <a:pPr lvl="1" eaLnBrk="1" hangingPunct="1">
              <a:buClrTx/>
            </a:pPr>
            <a:r>
              <a:rPr lang="en-US">
                <a:effectLst>
                  <a:outerShdw blurRad="38100" dist="38100" dir="2700000" algn="tl">
                    <a:srgbClr val="FFFFFF"/>
                  </a:outerShdw>
                </a:effectLst>
              </a:rPr>
              <a:t>Example:  Response to terrorism</a:t>
            </a:r>
          </a:p>
          <a:p>
            <a:pPr lvl="1" eaLnBrk="1" hangingPunct="1">
              <a:buClrTx/>
            </a:pPr>
            <a:r>
              <a:rPr lang="en-US">
                <a:effectLst>
                  <a:outerShdw blurRad="38100" dist="38100" dir="2700000" algn="tl">
                    <a:srgbClr val="FFFFFF"/>
                  </a:outerShdw>
                </a:effectLst>
              </a:rPr>
              <a:t>Example:  Providing health care</a:t>
            </a:r>
          </a:p>
          <a:p>
            <a:pPr lvl="1" eaLnBrk="1" hangingPunct="1">
              <a:buClrTx/>
            </a:pPr>
            <a:r>
              <a:rPr lang="en-US">
                <a:effectLst>
                  <a:outerShdw blurRad="38100" dist="38100" dir="2700000" algn="tl">
                    <a:srgbClr val="FFFFFF"/>
                  </a:outerShdw>
                </a:effectLst>
              </a:rPr>
              <a:t>Example:  Roads</a:t>
            </a:r>
          </a:p>
          <a:p>
            <a:pPr lvl="1" eaLnBrk="1" hangingPunct="1">
              <a:buClrTx/>
            </a:pPr>
            <a:r>
              <a:rPr lang="en-US">
                <a:effectLst>
                  <a:outerShdw blurRad="38100" dist="38100" dir="2700000" algn="tl">
                    <a:srgbClr val="FFFFFF"/>
                  </a:outerShdw>
                </a:effectLst>
              </a:rPr>
              <a:t>Example:  Onsite Sewage Disposal Systems</a:t>
            </a:r>
          </a:p>
        </p:txBody>
      </p:sp>
    </p:spTree>
    <p:extLst>
      <p:ext uri="{BB962C8B-B14F-4D97-AF65-F5344CB8AC3E}">
        <p14:creationId xmlns:p14="http://schemas.microsoft.com/office/powerpoint/2010/main" val="800465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294</TotalTime>
  <Words>2032</Words>
  <Application>Microsoft Office PowerPoint</Application>
  <PresentationFormat>On-screen Show (4:3)</PresentationFormat>
  <Paragraphs>309</Paragraphs>
  <Slides>33</Slides>
  <Notes>20</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Book Antiqua</vt:lpstr>
      <vt:lpstr>Lucida Sans</vt:lpstr>
      <vt:lpstr>Tahoma</vt:lpstr>
      <vt:lpstr>Times New Roman</vt:lpstr>
      <vt:lpstr>Verdana</vt:lpstr>
      <vt:lpstr>Wingdings</vt:lpstr>
      <vt:lpstr>Wingdings 2</vt:lpstr>
      <vt:lpstr>Wingdings 3</vt:lpstr>
      <vt:lpstr>Apex</vt:lpstr>
      <vt:lpstr>Consensus and Local Budget Building Model</vt:lpstr>
      <vt:lpstr>Solid Fiscal Management  The first basic ingredient</vt:lpstr>
      <vt:lpstr>Projecting expenditures/Revnues</vt:lpstr>
      <vt:lpstr>Tactics on the local level</vt:lpstr>
      <vt:lpstr>Health Department Budgets Vary Widely</vt:lpstr>
      <vt:lpstr>The Budget Cycle</vt:lpstr>
      <vt:lpstr>Budgets not always in sync</vt:lpstr>
      <vt:lpstr>Budgets aren’t in sync</vt:lpstr>
      <vt:lpstr>Needs aren’t in sync</vt:lpstr>
      <vt:lpstr>What’s working against you</vt:lpstr>
      <vt:lpstr>What works for you</vt:lpstr>
      <vt:lpstr>Be Flexible</vt:lpstr>
      <vt:lpstr>Who’s got the power ?</vt:lpstr>
      <vt:lpstr>Developing Consensus</vt:lpstr>
      <vt:lpstr>Consensus Building in the Budgetary World</vt:lpstr>
      <vt:lpstr>Environmental Health Concerns</vt:lpstr>
      <vt:lpstr>Volume of Services- FY XXXX</vt:lpstr>
      <vt:lpstr>Food Establishments Chesterfield County</vt:lpstr>
      <vt:lpstr>Unmet Needs</vt:lpstr>
      <vt:lpstr>Health Department  QUALITY RESULTS</vt:lpstr>
      <vt:lpstr>Health Department Performance and Results</vt:lpstr>
      <vt:lpstr>Health Department Performance and Results</vt:lpstr>
      <vt:lpstr>Health Department Performance and Results</vt:lpstr>
      <vt:lpstr>Health Department Performance and Results</vt:lpstr>
      <vt:lpstr>Health Department  Issues</vt:lpstr>
      <vt:lpstr>What did get funded?</vt:lpstr>
      <vt:lpstr>Leadership</vt:lpstr>
      <vt:lpstr>Leadership</vt:lpstr>
      <vt:lpstr>PowerPoint Presentation</vt:lpstr>
      <vt:lpstr>  </vt:lpstr>
      <vt:lpstr>Power- What’s in your tank?</vt:lpstr>
      <vt:lpstr>Public Health Leadership</vt:lpstr>
      <vt:lpstr>Last Words of Advice</vt:lpstr>
    </vt:vector>
  </TitlesOfParts>
  <Company>VIRGINIA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wnelson</dc:creator>
  <cp:lastModifiedBy>Christopher Buttery</cp:lastModifiedBy>
  <cp:revision>27</cp:revision>
  <dcterms:created xsi:type="dcterms:W3CDTF">2005-09-06T01:28:00Z</dcterms:created>
  <dcterms:modified xsi:type="dcterms:W3CDTF">2016-12-20T16:23:10Z</dcterms:modified>
</cp:coreProperties>
</file>