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99"/>
  </p:notesMasterIdLst>
  <p:sldIdLst>
    <p:sldId id="256" r:id="rId2"/>
    <p:sldId id="334" r:id="rId3"/>
    <p:sldId id="335" r:id="rId4"/>
    <p:sldId id="336" r:id="rId5"/>
    <p:sldId id="337" r:id="rId6"/>
    <p:sldId id="338" r:id="rId7"/>
    <p:sldId id="382" r:id="rId8"/>
    <p:sldId id="384" r:id="rId9"/>
    <p:sldId id="383" r:id="rId10"/>
    <p:sldId id="341" r:id="rId11"/>
    <p:sldId id="385" r:id="rId12"/>
    <p:sldId id="413" r:id="rId13"/>
    <p:sldId id="359" r:id="rId14"/>
    <p:sldId id="343" r:id="rId15"/>
    <p:sldId id="386" r:id="rId16"/>
    <p:sldId id="387" r:id="rId17"/>
    <p:sldId id="388" r:id="rId18"/>
    <p:sldId id="389" r:id="rId19"/>
    <p:sldId id="390" r:id="rId20"/>
    <p:sldId id="347" r:id="rId21"/>
    <p:sldId id="344" r:id="rId22"/>
    <p:sldId id="348" r:id="rId23"/>
    <p:sldId id="346" r:id="rId24"/>
    <p:sldId id="345" r:id="rId25"/>
    <p:sldId id="362" r:id="rId26"/>
    <p:sldId id="391" r:id="rId27"/>
    <p:sldId id="349" r:id="rId28"/>
    <p:sldId id="392" r:id="rId29"/>
    <p:sldId id="350" r:id="rId30"/>
    <p:sldId id="351" r:id="rId31"/>
    <p:sldId id="353" r:id="rId32"/>
    <p:sldId id="354" r:id="rId33"/>
    <p:sldId id="352" r:id="rId34"/>
    <p:sldId id="355" r:id="rId35"/>
    <p:sldId id="393" r:id="rId36"/>
    <p:sldId id="321" r:id="rId37"/>
    <p:sldId id="402" r:id="rId38"/>
    <p:sldId id="415" r:id="rId39"/>
    <p:sldId id="416" r:id="rId40"/>
    <p:sldId id="417" r:id="rId41"/>
    <p:sldId id="418" r:id="rId42"/>
    <p:sldId id="419" r:id="rId43"/>
    <p:sldId id="420" r:id="rId44"/>
    <p:sldId id="421" r:id="rId45"/>
    <p:sldId id="404" r:id="rId46"/>
    <p:sldId id="422" r:id="rId47"/>
    <p:sldId id="423" r:id="rId48"/>
    <p:sldId id="424" r:id="rId49"/>
    <p:sldId id="357" r:id="rId50"/>
    <p:sldId id="394" r:id="rId51"/>
    <p:sldId id="363" r:id="rId52"/>
    <p:sldId id="276" r:id="rId53"/>
    <p:sldId id="405" r:id="rId54"/>
    <p:sldId id="287" r:id="rId55"/>
    <p:sldId id="288" r:id="rId56"/>
    <p:sldId id="406" r:id="rId57"/>
    <p:sldId id="286" r:id="rId58"/>
    <p:sldId id="289" r:id="rId59"/>
    <p:sldId id="277" r:id="rId60"/>
    <p:sldId id="395" r:id="rId61"/>
    <p:sldId id="425" r:id="rId62"/>
    <p:sldId id="426" r:id="rId63"/>
    <p:sldId id="427" r:id="rId64"/>
    <p:sldId id="428" r:id="rId65"/>
    <p:sldId id="429" r:id="rId66"/>
    <p:sldId id="430" r:id="rId67"/>
    <p:sldId id="431" r:id="rId68"/>
    <p:sldId id="432" r:id="rId69"/>
    <p:sldId id="433" r:id="rId70"/>
    <p:sldId id="434" r:id="rId71"/>
    <p:sldId id="435" r:id="rId72"/>
    <p:sldId id="364" r:id="rId73"/>
    <p:sldId id="365" r:id="rId74"/>
    <p:sldId id="414" r:id="rId75"/>
    <p:sldId id="368" r:id="rId76"/>
    <p:sldId id="412" r:id="rId77"/>
    <p:sldId id="369" r:id="rId78"/>
    <p:sldId id="370" r:id="rId79"/>
    <p:sldId id="324" r:id="rId80"/>
    <p:sldId id="371" r:id="rId81"/>
    <p:sldId id="372" r:id="rId82"/>
    <p:sldId id="373" r:id="rId83"/>
    <p:sldId id="374" r:id="rId84"/>
    <p:sldId id="381" r:id="rId85"/>
    <p:sldId id="411" r:id="rId86"/>
    <p:sldId id="375" r:id="rId87"/>
    <p:sldId id="376" r:id="rId88"/>
    <p:sldId id="377" r:id="rId89"/>
    <p:sldId id="378" r:id="rId90"/>
    <p:sldId id="379" r:id="rId91"/>
    <p:sldId id="380" r:id="rId92"/>
    <p:sldId id="397" r:id="rId93"/>
    <p:sldId id="283" r:id="rId94"/>
    <p:sldId id="309" r:id="rId95"/>
    <p:sldId id="298" r:id="rId96"/>
    <p:sldId id="312" r:id="rId97"/>
    <p:sldId id="285" r:id="rId9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28"/>
    <a:srgbClr val="E70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10" autoAdjust="0"/>
  </p:normalViewPr>
  <p:slideViewPr>
    <p:cSldViewPr>
      <p:cViewPr varScale="1">
        <p:scale>
          <a:sx n="72" d="100"/>
          <a:sy n="72" d="100"/>
        </p:scale>
        <p:origin x="62" y="18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738"/>
    </p:cViewPr>
  </p:sorterViewPr>
  <p:notesViewPr>
    <p:cSldViewPr>
      <p:cViewPr varScale="1">
        <p:scale>
          <a:sx n="68" d="100"/>
          <a:sy n="68" d="100"/>
        </p:scale>
        <p:origin x="-219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xcn72028\Documents\My_XLS_files\Lyme%20and%20Tickborne%20-%20Human%20Case%20Data\Virginia%20Tick-borne%20diseases%201990%20to%20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Sheet1!$J$5</c:f>
              <c:strCache>
                <c:ptCount val="1"/>
                <c:pt idx="0">
                  <c:v>   Lyme Disease</c:v>
                </c:pt>
              </c:strCache>
            </c:strRef>
          </c:tx>
          <c:invertIfNegative val="0"/>
          <c:cat>
            <c:numRef>
              <c:f>Sheet1!$K$4:$AI$4</c:f>
              <c:numCache>
                <c:formatCode>General</c:formatCode>
                <c:ptCount val="25"/>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numCache>
            </c:numRef>
          </c:cat>
          <c:val>
            <c:numRef>
              <c:f>Sheet1!$K$5:$AI$5</c:f>
              <c:numCache>
                <c:formatCode>General</c:formatCode>
                <c:ptCount val="25"/>
                <c:pt idx="0">
                  <c:v>2.04</c:v>
                </c:pt>
                <c:pt idx="1">
                  <c:v>2.44</c:v>
                </c:pt>
                <c:pt idx="2">
                  <c:v>1.9900000000000002</c:v>
                </c:pt>
                <c:pt idx="3">
                  <c:v>1.53</c:v>
                </c:pt>
                <c:pt idx="4">
                  <c:v>2.04</c:v>
                </c:pt>
                <c:pt idx="5">
                  <c:v>0.8400000000000003</c:v>
                </c:pt>
                <c:pt idx="6">
                  <c:v>0.87000000000000033</c:v>
                </c:pt>
                <c:pt idx="7">
                  <c:v>1</c:v>
                </c:pt>
                <c:pt idx="8">
                  <c:v>1.08</c:v>
                </c:pt>
                <c:pt idx="9">
                  <c:v>1.7900000000000005</c:v>
                </c:pt>
                <c:pt idx="10">
                  <c:v>2.1</c:v>
                </c:pt>
                <c:pt idx="11">
                  <c:v>2.17</c:v>
                </c:pt>
                <c:pt idx="12">
                  <c:v>3.55</c:v>
                </c:pt>
                <c:pt idx="13">
                  <c:v>2.73</c:v>
                </c:pt>
                <c:pt idx="14">
                  <c:v>2.9</c:v>
                </c:pt>
                <c:pt idx="15">
                  <c:v>3.67</c:v>
                </c:pt>
                <c:pt idx="16">
                  <c:v>4.72</c:v>
                </c:pt>
                <c:pt idx="17">
                  <c:v>12.5</c:v>
                </c:pt>
                <c:pt idx="18">
                  <c:v>12.1</c:v>
                </c:pt>
                <c:pt idx="19">
                  <c:v>11.67</c:v>
                </c:pt>
                <c:pt idx="20">
                  <c:v>15.8</c:v>
                </c:pt>
                <c:pt idx="21">
                  <c:v>12.79</c:v>
                </c:pt>
                <c:pt idx="22" formatCode="0.00">
                  <c:v>13.70945151819207</c:v>
                </c:pt>
                <c:pt idx="23">
                  <c:v>15.97</c:v>
                </c:pt>
                <c:pt idx="24">
                  <c:v>16.439999999999991</c:v>
                </c:pt>
              </c:numCache>
            </c:numRef>
          </c:val>
          <c:extLst>
            <c:ext xmlns:c16="http://schemas.microsoft.com/office/drawing/2014/chart" uri="{C3380CC4-5D6E-409C-BE32-E72D297353CC}">
              <c16:uniqueId val="{00000000-2FE9-4273-BBEF-89ACA775BF7B}"/>
            </c:ext>
          </c:extLst>
        </c:ser>
        <c:dLbls>
          <c:showLegendKey val="0"/>
          <c:showVal val="0"/>
          <c:showCatName val="0"/>
          <c:showSerName val="0"/>
          <c:showPercent val="0"/>
          <c:showBubbleSize val="0"/>
        </c:dLbls>
        <c:gapWidth val="150"/>
        <c:axId val="87857024"/>
        <c:axId val="90521600"/>
      </c:barChart>
      <c:catAx>
        <c:axId val="87857024"/>
        <c:scaling>
          <c:orientation val="minMax"/>
        </c:scaling>
        <c:delete val="0"/>
        <c:axPos val="b"/>
        <c:title>
          <c:tx>
            <c:rich>
              <a:bodyPr/>
              <a:lstStyle/>
              <a:p>
                <a:pPr>
                  <a:defRPr sz="2000">
                    <a:latin typeface="Calibri" pitchFamily="34" charset="0"/>
                  </a:defRPr>
                </a:pPr>
                <a:r>
                  <a:rPr lang="en-US" sz="2000">
                    <a:latin typeface="Calibri" pitchFamily="34" charset="0"/>
                  </a:rPr>
                  <a:t>Year</a:t>
                </a:r>
              </a:p>
            </c:rich>
          </c:tx>
          <c:layout>
            <c:manualLayout>
              <c:xMode val="edge"/>
              <c:yMode val="edge"/>
              <c:x val="0.47519685274360302"/>
              <c:y val="0.88136415060186468"/>
            </c:manualLayout>
          </c:layout>
          <c:overlay val="0"/>
        </c:title>
        <c:numFmt formatCode="General" sourceLinked="1"/>
        <c:majorTickMark val="out"/>
        <c:minorTickMark val="none"/>
        <c:tickLblPos val="nextTo"/>
        <c:txPr>
          <a:bodyPr rot="-2880000"/>
          <a:lstStyle/>
          <a:p>
            <a:pPr>
              <a:defRPr sz="1400" b="1"/>
            </a:pPr>
            <a:endParaRPr lang="en-US"/>
          </a:p>
        </c:txPr>
        <c:crossAx val="90521600"/>
        <c:crossesAt val="0"/>
        <c:auto val="1"/>
        <c:lblAlgn val="ctr"/>
        <c:lblOffset val="1"/>
        <c:noMultiLvlLbl val="0"/>
      </c:catAx>
      <c:valAx>
        <c:axId val="90521600"/>
        <c:scaling>
          <c:orientation val="minMax"/>
          <c:max val="17"/>
          <c:min val="0"/>
        </c:scaling>
        <c:delete val="0"/>
        <c:axPos val="l"/>
        <c:majorGridlines/>
        <c:title>
          <c:tx>
            <c:rich>
              <a:bodyPr rot="-5400000" vert="horz"/>
              <a:lstStyle/>
              <a:p>
                <a:pPr>
                  <a:defRPr sz="2400"/>
                </a:pPr>
                <a:r>
                  <a:rPr lang="en-US" sz="2000" dirty="0">
                    <a:latin typeface="Calibri" pitchFamily="34" charset="0"/>
                  </a:rPr>
                  <a:t>Cases per 100,000 Population </a:t>
                </a:r>
              </a:p>
            </c:rich>
          </c:tx>
          <c:layout>
            <c:manualLayout>
              <c:xMode val="edge"/>
              <c:yMode val="edge"/>
              <c:x val="1.4853437304564841E-2"/>
              <c:y val="6.0351615530817311E-2"/>
            </c:manualLayout>
          </c:layout>
          <c:overlay val="0"/>
        </c:title>
        <c:numFmt formatCode="General" sourceLinked="1"/>
        <c:majorTickMark val="out"/>
        <c:minorTickMark val="none"/>
        <c:tickLblPos val="nextTo"/>
        <c:txPr>
          <a:bodyPr/>
          <a:lstStyle/>
          <a:p>
            <a:pPr>
              <a:defRPr sz="1400" b="1"/>
            </a:pPr>
            <a:endParaRPr lang="en-US"/>
          </a:p>
        </c:txPr>
        <c:crossAx val="87857024"/>
        <c:crosses val="autoZero"/>
        <c:crossBetween val="between"/>
      </c:valAx>
      <c:spPr>
        <a:ln>
          <a:solidFill>
            <a:schemeClr val="accent1"/>
          </a:solid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2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2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5E6BC646-6F12-42E4-BD8D-0C0A56DCFDF7}" type="slidenum">
              <a:rPr lang="en-US"/>
              <a:pPr>
                <a:defRPr/>
              </a:pPr>
              <a:t>‹#›</a:t>
            </a:fld>
            <a:endParaRPr lang="en-US"/>
          </a:p>
        </p:txBody>
      </p:sp>
    </p:spTree>
    <p:extLst>
      <p:ext uri="{BB962C8B-B14F-4D97-AF65-F5344CB8AC3E}">
        <p14:creationId xmlns:p14="http://schemas.microsoft.com/office/powerpoint/2010/main" val="4169434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dc.gov/healthypets/publications/index.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cdc.gov/features/SalmonellaPoultry/" TargetMode="External"/><Relationship Id="rId4" Type="http://schemas.openxmlformats.org/officeDocument/2006/relationships/hyperlink" Target="http://www.cdc.gov/salmonella/live-poultry-05-14/advice-consumers.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Virginia, it is not unusual for the health department to report several Salmonella outbreaks per year</a:t>
            </a:r>
            <a:r>
              <a:rPr lang="en-US" baseline="0" dirty="0"/>
              <a:t> and also participate in CDC led multistate outbreaks of </a:t>
            </a:r>
            <a:r>
              <a:rPr lang="en-US" i="1" baseline="0" dirty="0"/>
              <a:t>Salmonella</a:t>
            </a:r>
            <a:r>
              <a:rPr lang="en-US" baseline="0" dirty="0"/>
              <a:t>.  </a:t>
            </a:r>
            <a:r>
              <a:rPr lang="en-US" dirty="0"/>
              <a:t>Foods associated with illness in outbreaks Virginia has investigated have included</a:t>
            </a:r>
            <a:r>
              <a:rPr lang="en-US" baseline="0" dirty="0"/>
              <a:t> eggs, poultry, cheese and spinach. More information about Salmonella outbreaks in Virginia can be found at http://www.vdh.virginia.gov/Epidemiology/Surveillance/index.htm</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CDC often</a:t>
            </a:r>
            <a:r>
              <a:rPr lang="en-US" baseline="0" dirty="0"/>
              <a:t> investigates multiple multistate Salmonella outbreaks in people every year.  Through the years, illness from </a:t>
            </a:r>
            <a:r>
              <a:rPr lang="en-US" i="1" baseline="0" dirty="0"/>
              <a:t>Salmonella</a:t>
            </a:r>
            <a:r>
              <a:rPr lang="en-US" baseline="0" dirty="0"/>
              <a:t> has been linked to a number of different foods including eggs, chicken, beef, cantaloupe, peanut butter and tomatoes.  Contact with certain live animals has also been linked to illness and these include chicks, ducklings and small pet turtles.  Information about recent </a:t>
            </a:r>
            <a:r>
              <a:rPr lang="en-US" i="1" baseline="0" dirty="0"/>
              <a:t>Salmonella</a:t>
            </a:r>
            <a:r>
              <a:rPr lang="en-US" baseline="0" dirty="0"/>
              <a:t> outbreaks the CDC has investigated can be found at http://www.cdc.gov/salmonella/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trike="noStrike" kern="1200" dirty="0">
                <a:solidFill>
                  <a:schemeClr val="tx1"/>
                </a:solidFill>
                <a:latin typeface="Arial" charset="0"/>
                <a:ea typeface="+mn-ea"/>
                <a:cs typeface="+mn-cs"/>
              </a:rPr>
              <a:t>An example of a multistate</a:t>
            </a:r>
            <a:r>
              <a:rPr lang="en-US" sz="1200" u="none" strike="noStrike" kern="1200" baseline="0" dirty="0">
                <a:solidFill>
                  <a:schemeClr val="tx1"/>
                </a:solidFill>
                <a:latin typeface="Arial" charset="0"/>
                <a:ea typeface="+mn-ea"/>
                <a:cs typeface="+mn-cs"/>
              </a:rPr>
              <a:t> investigation of a Salmonella outbreak associated with food, specifically bean sprouts, is featured here.  More information about this outbreak and selected outbreak highlights can be found in the text and the link below.   </a:t>
            </a:r>
            <a:endParaRPr lang="en-US" sz="1200" u="none" strike="noStrike" kern="1200" dirty="0">
              <a:solidFill>
                <a:schemeClr val="tx1"/>
              </a:solidFill>
              <a:latin typeface="Arial" charset="0"/>
              <a:ea typeface="+mn-ea"/>
              <a:cs typeface="+mn-cs"/>
            </a:endParaRPr>
          </a:p>
          <a:p>
            <a:endParaRPr lang="en-US" dirty="0"/>
          </a:p>
          <a:p>
            <a:endParaRPr lang="en-US" dirty="0"/>
          </a:p>
          <a:p>
            <a:r>
              <a:rPr lang="en-US" dirty="0"/>
              <a:t>http://www.cdc.gov/salmonella/enteritidis-11-14/index.html,</a:t>
            </a:r>
            <a:r>
              <a:rPr lang="en-US" baseline="0" dirty="0"/>
              <a:t> posted January 2015</a:t>
            </a:r>
          </a:p>
          <a:p>
            <a:endParaRPr lang="en-US" baseline="0" dirty="0"/>
          </a:p>
          <a:p>
            <a:r>
              <a:rPr lang="en-US" sz="1200" u="none" strike="noStrike" kern="1200" dirty="0">
                <a:solidFill>
                  <a:schemeClr val="tx1"/>
                </a:solidFill>
                <a:latin typeface="Arial" charset="0"/>
                <a:ea typeface="+mn-ea"/>
                <a:cs typeface="+mn-cs"/>
              </a:rPr>
              <a:t>Outbreak highlights:  A total of 115 persons in 12 states were reported with the outbreak strain of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a:t>
            </a:r>
            <a:r>
              <a:rPr lang="en-US" sz="1200" u="none" strike="noStrike" kern="1200" dirty="0" err="1">
                <a:solidFill>
                  <a:schemeClr val="tx1"/>
                </a:solidFill>
                <a:latin typeface="Arial" charset="0"/>
                <a:ea typeface="+mn-ea"/>
                <a:cs typeface="+mn-cs"/>
              </a:rPr>
              <a:t>Enteriditis</a:t>
            </a:r>
            <a:r>
              <a:rPr lang="en-US" sz="1200" u="none" strike="noStrike" kern="1200" dirty="0">
                <a:solidFill>
                  <a:schemeClr val="tx1"/>
                </a:solidFill>
                <a:latin typeface="Arial" charset="0"/>
                <a:ea typeface="+mn-ea"/>
                <a:cs typeface="+mn-cs"/>
              </a:rPr>
              <a:t>. Twenty five percent of those reported</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were hospitalized. No deaths were reported.</a:t>
            </a:r>
            <a:r>
              <a:rPr lang="en-US" sz="1200" u="none" strike="noStrike" kern="1200" baseline="0" dirty="0">
                <a:solidFill>
                  <a:schemeClr val="tx1"/>
                </a:solidFill>
                <a:latin typeface="Arial" charset="0"/>
                <a:ea typeface="+mn-ea"/>
                <a:cs typeface="+mn-cs"/>
              </a:rPr>
              <a:t> </a:t>
            </a:r>
            <a:r>
              <a:rPr lang="en-US" dirty="0"/>
              <a:t>Collaborative investigation efforts of state, local, and federal public health and regulatory agencies indicated that bean sprouts produced by Wonton Foods, Inc. were the likely source of this outbreak. </a:t>
            </a:r>
            <a:endParaRPr lang="en-US" sz="1200" u="none" strike="noStrike"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u="none" strike="noStrike" kern="1200" dirty="0">
                <a:solidFill>
                  <a:schemeClr val="tx1"/>
                </a:solidFill>
                <a:latin typeface="Arial" charset="0"/>
                <a:ea typeface="+mn-ea"/>
                <a:cs typeface="+mn-cs"/>
              </a:rPr>
              <a:t>An example of a multistate</a:t>
            </a:r>
            <a:r>
              <a:rPr lang="en-US" sz="1200" u="none" strike="noStrike" kern="1200" baseline="0" dirty="0">
                <a:solidFill>
                  <a:schemeClr val="tx1"/>
                </a:solidFill>
                <a:latin typeface="Arial" charset="0"/>
                <a:ea typeface="+mn-ea"/>
                <a:cs typeface="+mn-cs"/>
              </a:rPr>
              <a:t> investigation of a Salmonella outbreak associated with live animals is featured here.  More information about this outbreak and selected outbreak highlights can be found in the text and the link below.   </a:t>
            </a:r>
            <a:endParaRPr lang="en-US" sz="1200" u="none" strike="noStrike" kern="1200" dirty="0">
              <a:solidFill>
                <a:schemeClr val="tx1"/>
              </a:solidFill>
              <a:latin typeface="Arial" charset="0"/>
              <a:ea typeface="+mn-ea"/>
              <a:cs typeface="+mn-cs"/>
            </a:endParaRP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Posted at http://www.cdc.gov/salmonella/live-poultry-05-14/index.html</a:t>
            </a: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Outbreak highlights:  </a:t>
            </a:r>
          </a:p>
          <a:p>
            <a:r>
              <a:rPr lang="en-US" sz="1200" u="none" strike="noStrike" kern="1200" dirty="0">
                <a:solidFill>
                  <a:schemeClr val="tx1"/>
                </a:solidFill>
                <a:latin typeface="Arial" charset="0"/>
                <a:ea typeface="+mn-ea"/>
                <a:cs typeface="+mn-cs"/>
              </a:rPr>
              <a:t>As of October, 2014, a total of 363 persons infected with the outbreak strains of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a:t>
            </a:r>
            <a:r>
              <a:rPr lang="en-US" sz="1200" u="none" strike="noStrike" kern="1200" dirty="0" err="1">
                <a:solidFill>
                  <a:schemeClr val="tx1"/>
                </a:solidFill>
                <a:latin typeface="Arial" charset="0"/>
                <a:ea typeface="+mn-ea"/>
                <a:cs typeface="+mn-cs"/>
              </a:rPr>
              <a:t>Infantis</a:t>
            </a:r>
            <a:r>
              <a:rPr lang="en-US" sz="1200" u="none" strike="noStrike" kern="1200" dirty="0">
                <a:solidFill>
                  <a:schemeClr val="tx1"/>
                </a:solidFill>
                <a:latin typeface="Arial" charset="0"/>
                <a:ea typeface="+mn-ea"/>
                <a:cs typeface="+mn-cs"/>
              </a:rPr>
              <a:t>,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Newport, or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a:t>
            </a:r>
            <a:r>
              <a:rPr lang="en-US" sz="1200" u="none" strike="noStrike" kern="1200" dirty="0" err="1">
                <a:solidFill>
                  <a:schemeClr val="tx1"/>
                </a:solidFill>
                <a:latin typeface="Arial" charset="0"/>
                <a:ea typeface="+mn-ea"/>
                <a:cs typeface="+mn-cs"/>
              </a:rPr>
              <a:t>Hadar</a:t>
            </a:r>
            <a:r>
              <a:rPr lang="en-US" sz="1200" u="none" strike="noStrike" kern="1200" dirty="0">
                <a:solidFill>
                  <a:schemeClr val="tx1"/>
                </a:solidFill>
                <a:latin typeface="Arial" charset="0"/>
                <a:ea typeface="+mn-ea"/>
                <a:cs typeface="+mn-cs"/>
              </a:rPr>
              <a:t> were reported from 43 states and Puerto Rico. </a:t>
            </a: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33%</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of ill persons have been hospitalized, and no deaths have been reported.</a:t>
            </a: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Epidemiologic, laboratory, and </a:t>
            </a:r>
            <a:r>
              <a:rPr lang="en-US" sz="1200" u="none" strike="noStrike" kern="1200" dirty="0" err="1">
                <a:solidFill>
                  <a:schemeClr val="tx1"/>
                </a:solidFill>
                <a:latin typeface="Arial" charset="0"/>
                <a:ea typeface="+mn-ea"/>
                <a:cs typeface="+mn-cs"/>
              </a:rPr>
              <a:t>traceback</a:t>
            </a:r>
            <a:r>
              <a:rPr lang="en-US" sz="1200" u="none" strike="noStrike" kern="1200" dirty="0">
                <a:solidFill>
                  <a:schemeClr val="tx1"/>
                </a:solidFill>
                <a:latin typeface="Arial" charset="0"/>
                <a:ea typeface="+mn-ea"/>
                <a:cs typeface="+mn-cs"/>
              </a:rPr>
              <a:t> findings linked this outbreak of human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infections to contact with chicks, ducklings, and other live poultry from Mt. Healthy Hatcheries in Ohio. </a:t>
            </a: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73% of ill people reported contact with live poultry in the week before their illness began.</a:t>
            </a: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Findings of multiple </a:t>
            </a:r>
            <a:r>
              <a:rPr lang="en-US" sz="1200" u="none" strike="noStrike" kern="1200" dirty="0" err="1">
                <a:solidFill>
                  <a:schemeClr val="tx1"/>
                </a:solidFill>
                <a:latin typeface="Arial" charset="0"/>
                <a:ea typeface="+mn-ea"/>
                <a:cs typeface="+mn-cs"/>
              </a:rPr>
              <a:t>traceback</a:t>
            </a:r>
            <a:r>
              <a:rPr lang="en-US" sz="1200" u="none" strike="noStrike" kern="1200" dirty="0">
                <a:solidFill>
                  <a:schemeClr val="tx1"/>
                </a:solidFill>
                <a:latin typeface="Arial" charset="0"/>
                <a:ea typeface="+mn-ea"/>
                <a:cs typeface="+mn-cs"/>
              </a:rPr>
              <a:t> investigations of live baby poultry from homes of ill persons have identified Mt. Healthy Hatcheries in Ohio as the source of chicks and ducklings.</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This is the same mail-order hatchery that has been associated with multiple outbreaks of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infections linked to live poultry in past years, including in</a:t>
            </a:r>
            <a:r>
              <a:rPr lang="en-US" sz="1200" u="none" strike="noStrike" kern="1200" baseline="0" dirty="0">
                <a:solidFill>
                  <a:schemeClr val="tx1"/>
                </a:solidFill>
                <a:latin typeface="Arial" charset="0"/>
                <a:ea typeface="+mn-ea"/>
                <a:cs typeface="+mn-cs"/>
              </a:rPr>
              <a:t> 2012 and 2013</a:t>
            </a:r>
            <a:r>
              <a:rPr lang="en-US" sz="1200" u="none" strike="noStrike" kern="1200" dirty="0">
                <a:solidFill>
                  <a:schemeClr val="tx1"/>
                </a:solidFill>
                <a:latin typeface="Arial" charset="0"/>
                <a:ea typeface="+mn-ea"/>
                <a:cs typeface="+mn-cs"/>
              </a:rPr>
              <a:t>.</a:t>
            </a: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Mail-order hatcheries, agricultural feed stores, and others that sell or display chicks, ducklings, and other live poultry should </a:t>
            </a:r>
            <a:r>
              <a:rPr lang="en-US" sz="1200" i="1" u="none" strike="noStrike" kern="1200" dirty="0">
                <a:solidFill>
                  <a:schemeClr val="tx1"/>
                </a:solidFill>
                <a:latin typeface="Arial" charset="0"/>
                <a:ea typeface="+mn-ea"/>
                <a:cs typeface="+mn-cs"/>
                <a:hlinkClick r:id="rId3" action="ppaction://hlinkfile"/>
              </a:rPr>
              <a:t>provide health-related information</a:t>
            </a:r>
            <a:r>
              <a:rPr lang="en-US" sz="1200" u="none" strike="noStrike" kern="1200" dirty="0">
                <a:solidFill>
                  <a:schemeClr val="tx1"/>
                </a:solidFill>
                <a:latin typeface="Arial" charset="0"/>
                <a:ea typeface="+mn-ea"/>
                <a:cs typeface="+mn-cs"/>
              </a:rPr>
              <a:t> to owners and potential purchasers of these birds prior to the point of purchase. This should include information about the risk of acquiring a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infection from contact with live poultry. </a:t>
            </a:r>
          </a:p>
          <a:p>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Read the </a:t>
            </a:r>
            <a:r>
              <a:rPr lang="en-US" sz="1200" i="1" u="none" strike="noStrike" kern="1200" dirty="0">
                <a:solidFill>
                  <a:schemeClr val="tx1"/>
                </a:solidFill>
                <a:latin typeface="Arial" charset="0"/>
                <a:ea typeface="+mn-ea"/>
                <a:cs typeface="+mn-cs"/>
                <a:hlinkClick r:id="rId4" action="ppaction://hlinkfile"/>
              </a:rPr>
              <a:t>advice to mail-order hatcheries and feed stores</a:t>
            </a:r>
            <a:r>
              <a:rPr lang="en-US" sz="1200" u="none" strike="noStrike" kern="1200" dirty="0">
                <a:solidFill>
                  <a:schemeClr val="tx1"/>
                </a:solidFill>
                <a:latin typeface="Arial" charset="0"/>
                <a:ea typeface="+mn-ea"/>
                <a:cs typeface="+mn-cs"/>
              </a:rPr>
              <a:t> and others that sell or display live poultry. </a:t>
            </a:r>
          </a:p>
          <a:p>
            <a:r>
              <a:rPr lang="en-US" sz="1200" u="none" strike="noStrike" kern="1200" dirty="0">
                <a:solidFill>
                  <a:schemeClr val="tx1"/>
                </a:solidFill>
                <a:latin typeface="Arial" charset="0"/>
                <a:ea typeface="+mn-ea"/>
                <a:cs typeface="+mn-cs"/>
              </a:rPr>
              <a:t>Always wash your hands thoroughly with soap and water right after touching live poultry or anything in the area where they live and roam. </a:t>
            </a:r>
          </a:p>
          <a:p>
            <a:pPr lvl="1"/>
            <a:r>
              <a:rPr lang="en-US" sz="1200" u="none" strike="noStrike" kern="1200" dirty="0">
                <a:solidFill>
                  <a:schemeClr val="tx1"/>
                </a:solidFill>
                <a:latin typeface="Arial" charset="0"/>
                <a:ea typeface="+mn-ea"/>
                <a:cs typeface="+mn-cs"/>
              </a:rPr>
              <a:t>Do not let live poultry inside the house. </a:t>
            </a:r>
          </a:p>
          <a:p>
            <a:pPr lvl="1"/>
            <a:r>
              <a:rPr lang="en-US" sz="1200" u="none" strike="noStrike" kern="1200" dirty="0">
                <a:solidFill>
                  <a:schemeClr val="tx1"/>
                </a:solidFill>
                <a:latin typeface="Arial" charset="0"/>
                <a:ea typeface="+mn-ea"/>
                <a:cs typeface="+mn-cs"/>
              </a:rPr>
              <a:t>Additional recommendations are </a:t>
            </a:r>
            <a:r>
              <a:rPr lang="en-US" sz="1200" i="1" u="none" strike="noStrike" kern="1200" dirty="0">
                <a:solidFill>
                  <a:schemeClr val="tx1"/>
                </a:solidFill>
                <a:latin typeface="Arial" charset="0"/>
                <a:ea typeface="+mn-ea"/>
                <a:cs typeface="+mn-cs"/>
                <a:hlinkClick r:id="rId5" action="ppaction://hlinkfile"/>
              </a:rPr>
              <a:t>available</a:t>
            </a:r>
            <a:r>
              <a:rPr lang="en-US" sz="1200" u="none" strike="noStrike" kern="1200" dirty="0">
                <a:solidFill>
                  <a:schemeClr val="tx1"/>
                </a:solidFill>
                <a:latin typeface="Arial" charset="0"/>
                <a:ea typeface="+mn-ea"/>
                <a:cs typeface="+mn-cs"/>
              </a:rPr>
              <a:t>. </a:t>
            </a:r>
          </a:p>
          <a:p>
            <a:pPr lvl="1"/>
            <a:r>
              <a:rPr lang="en-US" sz="1200" u="none" strike="noStrike" kern="1200" dirty="0">
                <a:solidFill>
                  <a:schemeClr val="tx1"/>
                </a:solidFill>
                <a:latin typeface="Arial" charset="0"/>
                <a:ea typeface="+mn-ea"/>
                <a:cs typeface="+mn-cs"/>
              </a:rPr>
              <a:t>These recommendations are important and apply to all live poultry, regardless of the age of the birds or where they were purchased.</a:t>
            </a:r>
          </a:p>
          <a:p>
            <a:endParaRPr lang="en-US" u="none"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BE8B3-76D7-48D8-BD51-198BFC711A99}" type="slidenum">
              <a:rPr lang="en-US"/>
              <a:pPr/>
              <a:t>14</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sz="1200" u="none" strike="noStrike" kern="1200" dirty="0">
                <a:solidFill>
                  <a:schemeClr val="tx1"/>
                </a:solidFill>
                <a:latin typeface="Arial" charset="0"/>
                <a:ea typeface="+mn-ea"/>
                <a:cs typeface="+mn-cs"/>
              </a:rPr>
              <a:t>CDC posting at http://www.cdc.gov/salmonella/small-turtles-03-12/index.html as of October 2013. </a:t>
            </a:r>
          </a:p>
          <a:p>
            <a:pPr lvl="1" algn="l">
              <a:buFont typeface="Arial" pitchFamily="34" charset="0"/>
              <a:buNone/>
            </a:pPr>
            <a:r>
              <a:rPr lang="en-US" sz="1200" u="none" strike="noStrike" kern="1200" dirty="0">
                <a:solidFill>
                  <a:schemeClr val="tx1"/>
                </a:solidFill>
                <a:latin typeface="Arial" charset="0"/>
                <a:ea typeface="+mn-ea"/>
                <a:cs typeface="+mn-cs"/>
              </a:rPr>
              <a:t>A total of 473 persons infected with outbreak strains of </a:t>
            </a:r>
            <a:r>
              <a:rPr lang="en-US" sz="1200" i="0" u="none" strike="noStrike" kern="1200" dirty="0">
                <a:solidFill>
                  <a:schemeClr val="tx1"/>
                </a:solidFill>
                <a:latin typeface="Arial" charset="0"/>
                <a:ea typeface="+mn-ea"/>
                <a:cs typeface="+mn-cs"/>
              </a:rPr>
              <a:t>Salmonella</a:t>
            </a:r>
            <a:r>
              <a:rPr lang="en-US" sz="1200" i="0" u="none" strike="noStrike" kern="1200" baseline="0" dirty="0">
                <a:solidFill>
                  <a:schemeClr val="tx1"/>
                </a:solidFill>
                <a:latin typeface="Arial" charset="0"/>
                <a:ea typeface="+mn-ea"/>
                <a:cs typeface="+mn-cs"/>
              </a:rPr>
              <a:t> that eventually identified eight different multistate outbreaks</a:t>
            </a:r>
            <a:r>
              <a:rPr lang="en-US" sz="1200" u="none" strike="noStrike" kern="1200" dirty="0">
                <a:solidFill>
                  <a:schemeClr val="tx1"/>
                </a:solidFill>
                <a:latin typeface="Arial" charset="0"/>
                <a:ea typeface="+mn-ea"/>
                <a:cs typeface="+mn-cs"/>
              </a:rPr>
              <a:t>. Epidemiologic, environmental, and </a:t>
            </a:r>
            <a:r>
              <a:rPr lang="en-US" sz="1200" u="none" strike="noStrike" kern="1200" dirty="0" err="1">
                <a:solidFill>
                  <a:schemeClr val="tx1"/>
                </a:solidFill>
                <a:latin typeface="Arial" charset="0"/>
                <a:ea typeface="+mn-ea"/>
                <a:cs typeface="+mn-cs"/>
              </a:rPr>
              <a:t>traceback</a:t>
            </a:r>
            <a:r>
              <a:rPr lang="en-US" sz="1200" u="none" strike="noStrike" kern="1200" dirty="0">
                <a:solidFill>
                  <a:schemeClr val="tx1"/>
                </a:solidFill>
                <a:latin typeface="Arial" charset="0"/>
                <a:ea typeface="+mn-ea"/>
                <a:cs typeface="+mn-cs"/>
              </a:rPr>
              <a:t> investigations indicated exposure to turtles or their environments (e.g., water from a turtle habitat) was the cause of these eight outbreaks. 70% of ill persons were children 10 years of age or younger, and 31% of ill persons were children 1 year of age or younger. 69% of ill persons with available information reported exposure to turtles before their illness.</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88% of ill persons with turtle exposure specifically reported exposure to small turtles (shell length less than 4 inches).</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Small turtles are a well-known source of human </a:t>
            </a:r>
            <a:r>
              <a:rPr lang="en-US" sz="1200" i="1" u="none" strike="noStrike" kern="1200" dirty="0">
                <a:solidFill>
                  <a:schemeClr val="tx1"/>
                </a:solidFill>
                <a:latin typeface="Arial" charset="0"/>
                <a:ea typeface="+mn-ea"/>
                <a:cs typeface="+mn-cs"/>
              </a:rPr>
              <a:t>Salmonella</a:t>
            </a:r>
            <a:r>
              <a:rPr lang="en-US" sz="1200" u="none" strike="noStrike" kern="1200" dirty="0">
                <a:solidFill>
                  <a:schemeClr val="tx1"/>
                </a:solidFill>
                <a:latin typeface="Arial" charset="0"/>
                <a:ea typeface="+mn-ea"/>
                <a:cs typeface="+mn-cs"/>
              </a:rPr>
              <a:t> infections, especially among young children. Because of this risk, the Food and Drug Administration has banned the sale and distribution of these turtles as pets since 1975. Turtles with a shell length of less than 4 inches in size should not be purchased as pets or given as gifts.</a:t>
            </a:r>
          </a:p>
          <a:p>
            <a:pPr>
              <a:lnSpc>
                <a:spcPct val="80000"/>
              </a:lnSpc>
            </a:pPr>
            <a:endParaRPr lang="en-US"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 animals, </a:t>
            </a:r>
            <a:r>
              <a:rPr lang="en-US" b="0" i="1" dirty="0"/>
              <a:t>Salmonella</a:t>
            </a:r>
            <a:r>
              <a:rPr lang="en-US" b="0" dirty="0"/>
              <a:t> has been described both as normal gut flora</a:t>
            </a:r>
            <a:r>
              <a:rPr lang="en-US" b="0" baseline="0" dirty="0"/>
              <a:t>, but has also been described as causing clinical illness. </a:t>
            </a:r>
            <a:r>
              <a:rPr lang="en-US" b="0" dirty="0">
                <a:latin typeface="Times New Roman" pitchFamily="18" charset="0"/>
                <a:cs typeface="Times New Roman" pitchFamily="18" charset="0"/>
              </a:rPr>
              <a:t>Cattle, sheep, pigs and horses may have mild or severe disease and clinical signs including diarrhea, fever, abdominal pain</a:t>
            </a:r>
            <a:r>
              <a:rPr lang="en-US" b="0" baseline="0" dirty="0">
                <a:latin typeface="Times New Roman" pitchFamily="18" charset="0"/>
                <a:cs typeface="Times New Roman" pitchFamily="18" charset="0"/>
              </a:rPr>
              <a:t> and </a:t>
            </a:r>
            <a:r>
              <a:rPr lang="en-US" b="0" dirty="0">
                <a:latin typeface="Times New Roman" pitchFamily="18" charset="0"/>
                <a:cs typeface="Times New Roman" pitchFamily="18" charset="0"/>
              </a:rPr>
              <a:t>abortion.  Disease in dogs and cats is</a:t>
            </a:r>
            <a:r>
              <a:rPr lang="en-US" b="0" baseline="0" dirty="0">
                <a:latin typeface="Times New Roman" pitchFamily="18" charset="0"/>
                <a:cs typeface="Times New Roman" pitchFamily="18" charset="0"/>
              </a:rPr>
              <a:t> often subclinical, but can manifest itself in diarrhea, fever and septicemia.  Pet reptiles, chicks and ducklings are not often ill with </a:t>
            </a:r>
            <a:r>
              <a:rPr lang="en-US" b="0" i="1" baseline="0" dirty="0">
                <a:latin typeface="Times New Roman" pitchFamily="18" charset="0"/>
                <a:cs typeface="Times New Roman" pitchFamily="18" charset="0"/>
              </a:rPr>
              <a:t>Salmonella</a:t>
            </a:r>
            <a:r>
              <a:rPr lang="en-US" b="0" baseline="0" dirty="0">
                <a:latin typeface="Times New Roman" pitchFamily="18" charset="0"/>
                <a:cs typeface="Times New Roman" pitchFamily="18" charset="0"/>
              </a:rPr>
              <a:t> and should be considered carriers of </a:t>
            </a:r>
            <a:r>
              <a:rPr lang="en-US" b="0" i="1" baseline="0" dirty="0">
                <a:latin typeface="Times New Roman" pitchFamily="18" charset="0"/>
                <a:cs typeface="Times New Roman" pitchFamily="18" charset="0"/>
              </a:rPr>
              <a:t>Salmonella</a:t>
            </a:r>
            <a:r>
              <a:rPr lang="en-US" b="0" baseline="0" dirty="0">
                <a:latin typeface="Times New Roman" pitchFamily="18" charset="0"/>
                <a:cs typeface="Times New Roman" pitchFamily="18" charset="0"/>
              </a:rPr>
              <a:t>. The environments in which these animals are kept should be considered possible sources of </a:t>
            </a:r>
            <a:r>
              <a:rPr lang="en-US" b="0" i="1" baseline="0" dirty="0">
                <a:latin typeface="Times New Roman" pitchFamily="18" charset="0"/>
                <a:cs typeface="Times New Roman" pitchFamily="18" charset="0"/>
              </a:rPr>
              <a:t>Salmonella</a:t>
            </a:r>
            <a:r>
              <a:rPr lang="en-US" b="0" baseline="0" dirty="0">
                <a:latin typeface="Times New Roman" pitchFamily="18" charset="0"/>
                <a:cs typeface="Times New Roman" pitchFamily="18" charset="0"/>
              </a:rPr>
              <a:t> infections. </a:t>
            </a:r>
            <a:endParaRPr lang="en-US" b="0" dirty="0">
              <a:latin typeface="Times New Roman" pitchFamily="18" charset="0"/>
              <a:cs typeface="Times New Roman" pitchFamily="18" charset="0"/>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45FD99-8D48-4FA9-AC5A-829232190CCA}" type="slidenum">
              <a:rPr lang="en-US"/>
              <a:pPr/>
              <a:t>16</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dirty="0"/>
              <a:t>Ways a person can avoid becoming ill with</a:t>
            </a:r>
            <a:r>
              <a:rPr lang="en-US" altLang="en-US" baseline="0" dirty="0"/>
              <a:t> </a:t>
            </a:r>
            <a:r>
              <a:rPr lang="en-US" altLang="en-US" i="1" baseline="0" dirty="0"/>
              <a:t>Salmonella</a:t>
            </a:r>
            <a:r>
              <a:rPr lang="en-US" altLang="en-US" baseline="0" dirty="0"/>
              <a:t> are by using good practices associated with handling and cooking food. Best practices include:  </a:t>
            </a:r>
          </a:p>
          <a:p>
            <a:r>
              <a:rPr lang="en-US" altLang="en-US" sz="1200" b="0" i="0" kern="1200" baseline="0" dirty="0">
                <a:solidFill>
                  <a:schemeClr val="tx1"/>
                </a:solidFill>
                <a:latin typeface="+mn-lt"/>
                <a:ea typeface="+mn-ea"/>
                <a:cs typeface="+mn-cs"/>
              </a:rPr>
              <a:t>w</a:t>
            </a:r>
            <a:r>
              <a:rPr lang="en-US" sz="1200" b="0" i="0" kern="1200" dirty="0">
                <a:solidFill>
                  <a:schemeClr val="tx1"/>
                </a:solidFill>
                <a:latin typeface="+mn-lt"/>
                <a:ea typeface="+mn-ea"/>
                <a:cs typeface="+mn-cs"/>
              </a:rPr>
              <a:t>ashing your hands, cutting boards, utensils, and countertops routinely through cooking.  The</a:t>
            </a:r>
            <a:r>
              <a:rPr lang="en-US" sz="1200" b="0" i="0" kern="1200" baseline="0" dirty="0">
                <a:solidFill>
                  <a:schemeClr val="tx1"/>
                </a:solidFill>
                <a:latin typeface="+mn-lt"/>
                <a:ea typeface="+mn-ea"/>
                <a:cs typeface="+mn-cs"/>
              </a:rPr>
              <a:t> importance of good </a:t>
            </a:r>
            <a:r>
              <a:rPr lang="en-US" sz="1200" b="0" i="0" kern="1200" baseline="0" dirty="0" err="1">
                <a:solidFill>
                  <a:schemeClr val="tx1"/>
                </a:solidFill>
                <a:latin typeface="+mn-lt"/>
                <a:ea typeface="+mn-ea"/>
                <a:cs typeface="+mn-cs"/>
              </a:rPr>
              <a:t>handwashing</a:t>
            </a:r>
            <a:r>
              <a:rPr lang="en-US" sz="1200" b="0" i="0" kern="1200" baseline="0" dirty="0">
                <a:solidFill>
                  <a:schemeClr val="tx1"/>
                </a:solidFill>
                <a:latin typeface="+mn-lt"/>
                <a:ea typeface="+mn-ea"/>
                <a:cs typeface="+mn-cs"/>
              </a:rPr>
              <a:t> practices to help avoid this and other illness cannot be overemphasized.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Separating</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raw meat, poultry, and seafood separate from ready-to-eat foods. </a:t>
            </a:r>
          </a:p>
          <a:p>
            <a:r>
              <a:rPr lang="en-US" sz="1200" b="0" i="0" kern="1200" dirty="0">
                <a:solidFill>
                  <a:schemeClr val="tx1"/>
                </a:solidFill>
                <a:latin typeface="+mn-lt"/>
                <a:ea typeface="+mn-ea"/>
                <a:cs typeface="+mn-cs"/>
              </a:rPr>
              <a:t>Using a food thermometer to ensure that foods are cooked to a safe internal temperature: 145°F for whole meats (allowing the meat to rest for 3 minutes before carving or consuming), 160°F for ground meats, and 165°F for all poultry. </a:t>
            </a:r>
          </a:p>
          <a:p>
            <a:r>
              <a:rPr lang="en-US" sz="1200" b="0" i="0" kern="1200" dirty="0">
                <a:solidFill>
                  <a:schemeClr val="tx1"/>
                </a:solidFill>
                <a:latin typeface="+mn-lt"/>
                <a:ea typeface="+mn-ea"/>
                <a:cs typeface="+mn-cs"/>
              </a:rPr>
              <a:t>Keeping your refrigerator below 40°F and refrigerate food that will spoil. </a:t>
            </a:r>
          </a:p>
          <a:p>
            <a:r>
              <a:rPr lang="en-US" sz="1200" b="0" i="0" kern="1200" dirty="0">
                <a:solidFill>
                  <a:schemeClr val="tx1"/>
                </a:solidFill>
                <a:latin typeface="+mn-lt"/>
                <a:ea typeface="+mn-ea"/>
                <a:cs typeface="+mn-cs"/>
              </a:rPr>
              <a:t>Avoiding preparing food for others if you have diarrhea or vomiting. </a:t>
            </a:r>
          </a:p>
          <a:p>
            <a:r>
              <a:rPr lang="en-US" sz="1200" b="0" i="0" kern="1200" dirty="0">
                <a:solidFill>
                  <a:schemeClr val="tx1"/>
                </a:solidFill>
                <a:latin typeface="+mn-lt"/>
                <a:ea typeface="+mn-ea"/>
                <a:cs typeface="+mn-cs"/>
              </a:rPr>
              <a:t>Avoiding consumption of raw meats and raw dairy products</a:t>
            </a:r>
          </a:p>
          <a:p>
            <a:r>
              <a:rPr lang="en-US" sz="1200" b="0" i="0" kern="1200" dirty="0">
                <a:solidFill>
                  <a:schemeClr val="tx1"/>
                </a:solidFill>
                <a:latin typeface="+mn-lt"/>
                <a:ea typeface="+mn-ea"/>
                <a:cs typeface="+mn-cs"/>
              </a:rPr>
              <a:t>And being especially careful when preparing food for children, pregnant woman, those in poor health, and older adults. </a:t>
            </a:r>
          </a:p>
          <a:p>
            <a:endParaRPr lang="en-US" altLang="en-US" dirty="0"/>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a:t>
            </a:r>
            <a:r>
              <a:rPr lang="en-US" baseline="0" dirty="0"/>
              <a:t> ways people can avoid becoming ill with </a:t>
            </a:r>
            <a:r>
              <a:rPr lang="en-US" i="1" baseline="0" dirty="0"/>
              <a:t>Salmonella</a:t>
            </a:r>
            <a:r>
              <a:rPr lang="en-US" baseline="0" dirty="0"/>
              <a:t> is using good practices when handling and working around animals.  For instance, good barrier precautions and hygiene are important whenever handling pet reptiles, amphibians, chicks and ducklings and working in or cleaning the environments where these animals are housed.  In addition, animals fed a raw meat diet are more likely to shed </a:t>
            </a:r>
            <a:r>
              <a:rPr lang="en-US" i="1" baseline="0" dirty="0"/>
              <a:t>Salmonella</a:t>
            </a:r>
            <a:r>
              <a:rPr lang="en-US" baseline="0" dirty="0"/>
              <a:t> and, of course, animals clinically ill with </a:t>
            </a:r>
            <a:r>
              <a:rPr lang="en-US" i="1" baseline="0" dirty="0"/>
              <a:t>Salmonella</a:t>
            </a:r>
            <a:r>
              <a:rPr lang="en-US" baseline="0" dirty="0"/>
              <a:t> are likely to be shedding the organism.  In addition, it is important to keep in mind that stressful situations, like animals being kept in shelters or in unfamiliar surroundings may be more likely to become clinically ill with Salmonella and so animal health responders may be more likely to be exposed.  In each case, good barrier and hygiene precautions (again, particularly hand washing) are very important to decrease the likelihood of human illness.        </a:t>
            </a:r>
            <a:endParaRPr lang="en-US" dirty="0"/>
          </a:p>
        </p:txBody>
      </p:sp>
      <p:sp>
        <p:nvSpPr>
          <p:cNvPr id="4" name="Slide Number Placeholder 3"/>
          <p:cNvSpPr>
            <a:spLocks noGrp="1"/>
          </p:cNvSpPr>
          <p:nvPr>
            <p:ph type="sldNum" sz="quarter" idx="10"/>
          </p:nvPr>
        </p:nvSpPr>
        <p:spPr/>
        <p:txBody>
          <a:bodyPr/>
          <a:lstStyle/>
          <a:p>
            <a:fld id="{88E17BFF-B78C-41D0-9AFD-488D622C5E3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infection control measures</a:t>
            </a:r>
            <a:r>
              <a:rPr lang="en-US" baseline="0" dirty="0"/>
              <a:t> </a:t>
            </a:r>
            <a:r>
              <a:rPr lang="en-US" dirty="0"/>
              <a:t>recommended to decrease the likelihood of human infection with Salmonella include:</a:t>
            </a:r>
            <a:r>
              <a:rPr lang="en-US" baseline="0" dirty="0"/>
              <a:t> </a:t>
            </a:r>
          </a:p>
          <a:p>
            <a:r>
              <a:rPr lang="en-US" b="0" dirty="0">
                <a:cs typeface="Times New Roman" pitchFamily="18" charset="0"/>
              </a:rPr>
              <a:t>People at increased risk of infection should avoid contact with reptiles and amphibians and associated items.</a:t>
            </a:r>
          </a:p>
          <a:p>
            <a:r>
              <a:rPr lang="en-US" b="0" dirty="0">
                <a:cs typeface="Times New Roman" pitchFamily="18" charset="0"/>
              </a:rPr>
              <a:t>Reptiles and amphibians should not be allowed in households with children &lt;5 years old or </a:t>
            </a:r>
            <a:r>
              <a:rPr lang="en-US" b="0" dirty="0" err="1">
                <a:cs typeface="Times New Roman" pitchFamily="18" charset="0"/>
              </a:rPr>
              <a:t>immunocompromised</a:t>
            </a:r>
            <a:r>
              <a:rPr lang="en-US" b="0" dirty="0">
                <a:cs typeface="Times New Roman" pitchFamily="18" charset="0"/>
              </a:rPr>
              <a:t> people.</a:t>
            </a:r>
          </a:p>
          <a:p>
            <a:r>
              <a:rPr lang="en-US" b="0" dirty="0">
                <a:cs typeface="Times New Roman" pitchFamily="18" charset="0"/>
              </a:rPr>
              <a:t>Do not let children &lt;5 years old, elderly persons or </a:t>
            </a:r>
            <a:r>
              <a:rPr lang="en-US" b="0" dirty="0" err="1">
                <a:cs typeface="Times New Roman" pitchFamily="18" charset="0"/>
              </a:rPr>
              <a:t>immunocompromised</a:t>
            </a:r>
            <a:r>
              <a:rPr lang="en-US" b="0" dirty="0">
                <a:cs typeface="Times New Roman" pitchFamily="18" charset="0"/>
              </a:rPr>
              <a:t> people touch chicks, ducklings or other live poultry.</a:t>
            </a:r>
          </a:p>
          <a:p>
            <a:r>
              <a:rPr lang="en-US" b="0" dirty="0">
                <a:cs typeface="Times New Roman" pitchFamily="18" charset="0"/>
              </a:rPr>
              <a:t>Maintain good hand and equipment hygiene</a:t>
            </a:r>
            <a:r>
              <a:rPr lang="en-US" b="0" baseline="0" dirty="0">
                <a:cs typeface="Times New Roman" pitchFamily="18" charset="0"/>
              </a:rPr>
              <a:t> and g</a:t>
            </a:r>
            <a:r>
              <a:rPr lang="en-US" b="0" dirty="0">
                <a:cs typeface="Times New Roman" pitchFamily="18" charset="0"/>
              </a:rPr>
              <a:t>ood hygiene around animals with diarrhea.</a:t>
            </a:r>
            <a:endParaRPr lang="en-US" b="0" dirty="0"/>
          </a:p>
        </p:txBody>
      </p:sp>
      <p:sp>
        <p:nvSpPr>
          <p:cNvPr id="4" name="Slide Number Placeholder 3"/>
          <p:cNvSpPr>
            <a:spLocks noGrp="1"/>
          </p:cNvSpPr>
          <p:nvPr>
            <p:ph type="sldNum" sz="quarter" idx="10"/>
          </p:nvPr>
        </p:nvSpPr>
        <p:spPr/>
        <p:txBody>
          <a:bodyPr/>
          <a:lstStyle/>
          <a:p>
            <a:fld id="{AB439835-3E39-4981-962C-10BCF9BB169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more information about </a:t>
            </a:r>
            <a:r>
              <a:rPr lang="en-US" i="1" dirty="0"/>
              <a:t>Salmonella</a:t>
            </a:r>
            <a:r>
              <a:rPr lang="en-US" dirty="0"/>
              <a:t> visit these websites.</a:t>
            </a:r>
          </a:p>
        </p:txBody>
      </p:sp>
      <p:sp>
        <p:nvSpPr>
          <p:cNvPr id="4" name="Slide Number Placeholder 3"/>
          <p:cNvSpPr>
            <a:spLocks noGrp="1"/>
          </p:cNvSpPr>
          <p:nvPr>
            <p:ph type="sldNum" sz="quarter" idx="10"/>
          </p:nvPr>
        </p:nvSpPr>
        <p:spPr/>
        <p:txBody>
          <a:bodyPr/>
          <a:lstStyle/>
          <a:p>
            <a:fld id="{88E17BFF-B78C-41D0-9AFD-488D622C5E3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Zoonontic</a:t>
            </a:r>
            <a:r>
              <a:rPr lang="en-US" baseline="0" dirty="0"/>
              <a:t> diseases are those that are shared in nature by humans and other animals.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72CE0A-7EC3-4470-BC5C-A793E5EF283D}" type="slidenum">
              <a:rPr lang="en-US"/>
              <a:pPr/>
              <a:t>20</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sz="1200" i="1" u="none" strike="noStrike" kern="1200" dirty="0">
                <a:solidFill>
                  <a:schemeClr val="tx1"/>
                </a:solidFill>
                <a:latin typeface="Arial" charset="0"/>
                <a:ea typeface="+mn-ea"/>
                <a:cs typeface="+mn-cs"/>
              </a:rPr>
              <a:t>Escherichia coli (E. coli)</a:t>
            </a:r>
            <a:r>
              <a:rPr lang="en-US" sz="1200" u="none" strike="noStrike" kern="1200" dirty="0">
                <a:solidFill>
                  <a:schemeClr val="tx1"/>
                </a:solidFill>
                <a:latin typeface="Arial" charset="0"/>
                <a:ea typeface="+mn-ea"/>
                <a:cs typeface="+mn-cs"/>
              </a:rPr>
              <a:t> bacteria normally live in the intestines of people and animals. Most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are harmless and actually are an important part of a healthy human intestinal tract. However, some </a:t>
            </a:r>
            <a:r>
              <a:rPr lang="en-US" sz="1200" i="1" u="none" strike="noStrike" kern="1200" dirty="0">
                <a:solidFill>
                  <a:schemeClr val="tx1"/>
                </a:solidFill>
                <a:latin typeface="Arial" charset="0"/>
                <a:ea typeface="+mn-ea"/>
                <a:cs typeface="+mn-cs"/>
              </a:rPr>
              <a:t>E. coli </a:t>
            </a:r>
            <a:r>
              <a:rPr lang="en-US" sz="1200" u="none" strike="noStrike" kern="1200" dirty="0">
                <a:solidFill>
                  <a:schemeClr val="tx1"/>
                </a:solidFill>
                <a:latin typeface="Arial" charset="0"/>
                <a:ea typeface="+mn-ea"/>
                <a:cs typeface="+mn-cs"/>
              </a:rPr>
              <a:t>are pathogenic, meaning they can cause illness, either diarrhea or illness outside of the intestinal tract. The types of </a:t>
            </a:r>
            <a:r>
              <a:rPr lang="en-US" sz="1200" i="1" u="none" strike="noStrike" kern="1200" dirty="0">
                <a:solidFill>
                  <a:schemeClr val="tx1"/>
                </a:solidFill>
                <a:latin typeface="Arial" charset="0"/>
                <a:ea typeface="+mn-ea"/>
                <a:cs typeface="+mn-cs"/>
              </a:rPr>
              <a:t>E. coli </a:t>
            </a:r>
            <a:r>
              <a:rPr lang="en-US" sz="1200" u="none" strike="noStrike" kern="1200" dirty="0">
                <a:solidFill>
                  <a:schemeClr val="tx1"/>
                </a:solidFill>
                <a:latin typeface="Arial" charset="0"/>
                <a:ea typeface="+mn-ea"/>
                <a:cs typeface="+mn-cs"/>
              </a:rPr>
              <a:t>that can cause diarrhea can be transmitted through contaminated water or food, or through contact with animals or persons. </a:t>
            </a:r>
          </a:p>
          <a:p>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consists of a diverse group of bacteria. Pathogenic </a:t>
            </a:r>
            <a:r>
              <a:rPr lang="en-US" sz="1200" i="1" u="none" strike="noStrike" kern="1200" dirty="0">
                <a:solidFill>
                  <a:schemeClr val="tx1"/>
                </a:solidFill>
                <a:latin typeface="Arial" charset="0"/>
                <a:ea typeface="+mn-ea"/>
                <a:cs typeface="+mn-cs"/>
              </a:rPr>
              <a:t>E</a:t>
            </a:r>
            <a:r>
              <a:rPr lang="en-US" sz="1200" u="none" strike="noStrike" kern="1200" dirty="0">
                <a:solidFill>
                  <a:schemeClr val="tx1"/>
                </a:solidFill>
                <a:latin typeface="Arial" charset="0"/>
                <a:ea typeface="+mn-ea"/>
                <a:cs typeface="+mn-cs"/>
              </a:rPr>
              <a:t>. </a:t>
            </a:r>
            <a:r>
              <a:rPr lang="en-US" sz="1200" i="1" u="none" strike="noStrike" kern="1200" dirty="0">
                <a:solidFill>
                  <a:schemeClr val="tx1"/>
                </a:solidFill>
                <a:latin typeface="Arial" charset="0"/>
                <a:ea typeface="+mn-ea"/>
                <a:cs typeface="+mn-cs"/>
              </a:rPr>
              <a:t>coli</a:t>
            </a:r>
            <a:r>
              <a:rPr lang="en-US" sz="1200" u="none" strike="noStrike" kern="1200" dirty="0">
                <a:solidFill>
                  <a:schemeClr val="tx1"/>
                </a:solidFill>
                <a:latin typeface="Arial" charset="0"/>
                <a:ea typeface="+mn-ea"/>
                <a:cs typeface="+mn-cs"/>
              </a:rPr>
              <a:t> strains are categorized into </a:t>
            </a:r>
            <a:r>
              <a:rPr lang="en-US" sz="1200" u="none" strike="noStrike" kern="1200" dirty="0" err="1">
                <a:solidFill>
                  <a:schemeClr val="tx1"/>
                </a:solidFill>
                <a:latin typeface="Arial" charset="0"/>
                <a:ea typeface="+mn-ea"/>
                <a:cs typeface="+mn-cs"/>
              </a:rPr>
              <a:t>pathotypes</a:t>
            </a:r>
            <a:r>
              <a:rPr lang="en-US" sz="1200" u="none" strike="noStrike" kern="1200" dirty="0">
                <a:solidFill>
                  <a:schemeClr val="tx1"/>
                </a:solidFill>
                <a:latin typeface="Arial" charset="0"/>
                <a:ea typeface="+mn-ea"/>
                <a:cs typeface="+mn-cs"/>
              </a:rPr>
              <a:t>. Six </a:t>
            </a:r>
            <a:r>
              <a:rPr lang="en-US" sz="1200" u="none" strike="noStrike" kern="1200" dirty="0" err="1">
                <a:solidFill>
                  <a:schemeClr val="tx1"/>
                </a:solidFill>
                <a:latin typeface="Arial" charset="0"/>
                <a:ea typeface="+mn-ea"/>
                <a:cs typeface="+mn-cs"/>
              </a:rPr>
              <a:t>pathotypes</a:t>
            </a:r>
            <a:r>
              <a:rPr lang="en-US" sz="1200" u="none" strike="noStrike" kern="1200" dirty="0">
                <a:solidFill>
                  <a:schemeClr val="tx1"/>
                </a:solidFill>
                <a:latin typeface="Arial" charset="0"/>
                <a:ea typeface="+mn-ea"/>
                <a:cs typeface="+mn-cs"/>
              </a:rPr>
              <a:t> are associated with diarrhea and collectively are referred to as </a:t>
            </a:r>
            <a:r>
              <a:rPr lang="en-US" sz="1200" u="none" strike="noStrike" kern="1200" dirty="0" err="1">
                <a:solidFill>
                  <a:schemeClr val="tx1"/>
                </a:solidFill>
                <a:latin typeface="Arial" charset="0"/>
                <a:ea typeface="+mn-ea"/>
                <a:cs typeface="+mn-cs"/>
              </a:rPr>
              <a:t>diarrheagenic</a:t>
            </a:r>
            <a:r>
              <a:rPr lang="en-US" sz="1200" u="none" strike="noStrike" kern="1200" dirty="0">
                <a:solidFill>
                  <a:schemeClr val="tx1"/>
                </a:solidFill>
                <a:latin typeface="Arial" charset="0"/>
                <a:ea typeface="+mn-ea"/>
                <a:cs typeface="+mn-cs"/>
              </a:rPr>
              <a:t>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a:t>
            </a:r>
          </a:p>
          <a:p>
            <a:r>
              <a:rPr lang="en-US" sz="1200" u="none" strike="noStrike" kern="1200" dirty="0">
                <a:solidFill>
                  <a:schemeClr val="tx1"/>
                </a:solidFill>
                <a:latin typeface="Arial" charset="0"/>
                <a:ea typeface="+mn-ea"/>
                <a:cs typeface="+mn-cs"/>
              </a:rPr>
              <a:t>Shiga toxin-producing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(STEC)—STEC may also be referred to as </a:t>
            </a:r>
            <a:r>
              <a:rPr lang="en-US" sz="1200" u="none" strike="noStrike" kern="1200" dirty="0" err="1">
                <a:solidFill>
                  <a:schemeClr val="tx1"/>
                </a:solidFill>
                <a:latin typeface="Arial" charset="0"/>
                <a:ea typeface="+mn-ea"/>
                <a:cs typeface="+mn-cs"/>
              </a:rPr>
              <a:t>Verocytotoxin</a:t>
            </a:r>
            <a:r>
              <a:rPr lang="en-US" sz="1200" u="none" strike="noStrike" kern="1200" dirty="0">
                <a:solidFill>
                  <a:schemeClr val="tx1"/>
                </a:solidFill>
                <a:latin typeface="Arial" charset="0"/>
                <a:ea typeface="+mn-ea"/>
                <a:cs typeface="+mn-cs"/>
              </a:rPr>
              <a:t>-producing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(VTEC) or </a:t>
            </a:r>
            <a:r>
              <a:rPr lang="en-US" sz="1200" u="none" strike="noStrike" kern="1200" dirty="0" err="1">
                <a:solidFill>
                  <a:schemeClr val="tx1"/>
                </a:solidFill>
                <a:latin typeface="Arial" charset="0"/>
                <a:ea typeface="+mn-ea"/>
                <a:cs typeface="+mn-cs"/>
              </a:rPr>
              <a:t>enterohemorrhagic</a:t>
            </a:r>
            <a:r>
              <a:rPr lang="en-US" sz="1200" u="none" strike="noStrike" kern="1200" dirty="0">
                <a:solidFill>
                  <a:schemeClr val="tx1"/>
                </a:solidFill>
                <a:latin typeface="Arial" charset="0"/>
                <a:ea typeface="+mn-ea"/>
                <a:cs typeface="+mn-cs"/>
              </a:rPr>
              <a:t> </a:t>
            </a:r>
            <a:r>
              <a:rPr lang="en-US" sz="1200" i="1" u="none" strike="noStrike" kern="1200" dirty="0">
                <a:solidFill>
                  <a:schemeClr val="tx1"/>
                </a:solidFill>
                <a:latin typeface="Arial" charset="0"/>
                <a:ea typeface="+mn-ea"/>
                <a:cs typeface="+mn-cs"/>
              </a:rPr>
              <a:t>E. coli</a:t>
            </a:r>
            <a:r>
              <a:rPr lang="en-US" sz="1200" u="none" strike="noStrike" kern="1200" dirty="0">
                <a:solidFill>
                  <a:schemeClr val="tx1"/>
                </a:solidFill>
                <a:latin typeface="Arial" charset="0"/>
                <a:ea typeface="+mn-ea"/>
                <a:cs typeface="+mn-cs"/>
              </a:rPr>
              <a:t> (EHEC). This </a:t>
            </a:r>
            <a:r>
              <a:rPr lang="en-US" sz="1200" u="none" strike="noStrike" kern="1200" dirty="0" err="1">
                <a:solidFill>
                  <a:schemeClr val="tx1"/>
                </a:solidFill>
                <a:latin typeface="Arial" charset="0"/>
                <a:ea typeface="+mn-ea"/>
                <a:cs typeface="+mn-cs"/>
              </a:rPr>
              <a:t>pathotype</a:t>
            </a:r>
            <a:r>
              <a:rPr lang="en-US" sz="1200" u="none" strike="noStrike" kern="1200" dirty="0">
                <a:solidFill>
                  <a:schemeClr val="tx1"/>
                </a:solidFill>
                <a:latin typeface="Arial" charset="0"/>
                <a:ea typeface="+mn-ea"/>
                <a:cs typeface="+mn-cs"/>
              </a:rPr>
              <a:t> is the one most commonly heard about in the news in association with </a:t>
            </a:r>
            <a:r>
              <a:rPr lang="en-US" sz="1200" u="none" strike="noStrike" kern="1200" dirty="0" err="1">
                <a:solidFill>
                  <a:schemeClr val="tx1"/>
                </a:solidFill>
                <a:latin typeface="Arial" charset="0"/>
                <a:ea typeface="+mn-ea"/>
                <a:cs typeface="+mn-cs"/>
              </a:rPr>
              <a:t>foodborne</a:t>
            </a:r>
            <a:r>
              <a:rPr lang="en-US" sz="1200" u="none" strike="noStrike" kern="1200" dirty="0">
                <a:solidFill>
                  <a:schemeClr val="tx1"/>
                </a:solidFill>
                <a:latin typeface="Arial" charset="0"/>
                <a:ea typeface="+mn-ea"/>
                <a:cs typeface="+mn-cs"/>
              </a:rPr>
              <a:t> outbreaks. </a:t>
            </a:r>
            <a:r>
              <a:rPr lang="en-US" altLang="en-US" dirty="0"/>
              <a:t>Other types of E. coli can also produce illness in people.</a:t>
            </a:r>
            <a:endParaRPr lang="en-US" sz="1200" u="none" strike="noStrike" kern="1200" dirty="0">
              <a:solidFill>
                <a:schemeClr val="tx1"/>
              </a:solidFill>
              <a:latin typeface="Arial" charset="0"/>
              <a:ea typeface="+mn-ea"/>
              <a:cs typeface="+mn-cs"/>
            </a:endParaRPr>
          </a:p>
          <a:p>
            <a:r>
              <a:rPr lang="en-US" sz="1200" u="none" strike="noStrike" kern="1200" dirty="0">
                <a:solidFill>
                  <a:schemeClr val="tx1"/>
                </a:solidFill>
                <a:latin typeface="Arial" charset="0"/>
                <a:ea typeface="+mn-ea"/>
                <a:cs typeface="+mn-cs"/>
              </a:rPr>
              <a:t>STEC live in the guts of ruminant animals, including cattle, goats, sheep, deer, and elk. The major source for human illnesses is cattle</a:t>
            </a:r>
            <a:r>
              <a:rPr lang="en-US" altLang="en-US" dirty="0"/>
              <a:t>.  Transmission is mainly through the ingestion of food contaminated with ruminant feces and direct contact with animals and their environments although person to person transmission can also occur particularly in families,</a:t>
            </a:r>
            <a:r>
              <a:rPr lang="en-US" altLang="en-US" baseline="0" dirty="0"/>
              <a:t> childcare centers and custodial institutions</a:t>
            </a:r>
            <a:r>
              <a:rPr lang="en-US" altLang="en-US" dirty="0"/>
              <a:t>  </a:t>
            </a:r>
          </a:p>
          <a:p>
            <a:endParaRPr lang="en-US" dirty="0"/>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CE861-9D9C-49F0-BF08-C661B4F7073E}" type="slidenum">
              <a:rPr lang="en-US"/>
              <a:pPr/>
              <a:t>21</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ltLang="en-US" dirty="0"/>
              <a:t>STEC has been reportable in Virginia since 1999.  About 150 cases per year are reported in VA and the</a:t>
            </a:r>
            <a:r>
              <a:rPr lang="en-US" altLang="en-US" baseline="0" dirty="0"/>
              <a:t> CDC estimates that about 265, 000 human cases occur each year nationwide</a:t>
            </a:r>
            <a:r>
              <a:rPr lang="en-US" altLang="en-US" dirty="0"/>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3B2BD-AB2E-4518-A8BC-7BA6444B7ACE}" type="slidenum">
              <a:rPr lang="en-US"/>
              <a:pPr/>
              <a:t>22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en-US" dirty="0">
                <a:solidFill>
                  <a:schemeClr val="tx2"/>
                </a:solidFill>
                <a:latin typeface="Tahoma" pitchFamily="34" charset="0"/>
              </a:rPr>
              <a:t>The route of infection is fecal-oral and the incubation period ranges from 3-4 days.  Once a person becomes sick, the illness typically takes about a week to resolve.  Stomach cramps and</a:t>
            </a:r>
            <a:r>
              <a:rPr lang="en-US" altLang="en-US" b="1" dirty="0">
                <a:solidFill>
                  <a:schemeClr val="tx2"/>
                </a:solidFill>
                <a:latin typeface="Tahoma" pitchFamily="34" charset="0"/>
              </a:rPr>
              <a:t> </a:t>
            </a:r>
            <a:r>
              <a:rPr lang="en-US" altLang="en-US" b="0" dirty="0">
                <a:solidFill>
                  <a:schemeClr val="tx2"/>
                </a:solidFill>
                <a:latin typeface="Tahoma" pitchFamily="34" charset="0"/>
              </a:rPr>
              <a:t>bloody</a:t>
            </a:r>
            <a:r>
              <a:rPr lang="en-US" altLang="en-US" b="1" dirty="0">
                <a:solidFill>
                  <a:schemeClr val="tx2"/>
                </a:solidFill>
                <a:latin typeface="Tahoma" pitchFamily="34" charset="0"/>
              </a:rPr>
              <a:t> </a:t>
            </a:r>
            <a:r>
              <a:rPr lang="en-US" altLang="en-US" dirty="0">
                <a:solidFill>
                  <a:schemeClr val="tx2"/>
                </a:solidFill>
                <a:latin typeface="Tahoma" pitchFamily="34" charset="0"/>
              </a:rPr>
              <a:t>diarrhea are common features of this infection.  While most of these infections will resolve on their own, some of them, can result in more serious complications such as kidney failure.  Can be self limiting if </a:t>
            </a:r>
            <a:r>
              <a:rPr lang="en-US" altLang="en-US" dirty="0" err="1">
                <a:solidFill>
                  <a:schemeClr val="tx2"/>
                </a:solidFill>
                <a:latin typeface="Tahoma" pitchFamily="34" charset="0"/>
              </a:rPr>
              <a:t>immunocompromised</a:t>
            </a:r>
            <a:r>
              <a:rPr lang="en-US" altLang="en-US" dirty="0">
                <a:solidFill>
                  <a:schemeClr val="tx2"/>
                </a:solidFill>
                <a:latin typeface="Tahoma" pitchFamily="34" charset="0"/>
              </a:rPr>
              <a:t>.  </a:t>
            </a:r>
          </a:p>
          <a:p>
            <a:r>
              <a:rPr lang="en-US" sz="1200" u="none" strike="noStrike" kern="1200" dirty="0">
                <a:solidFill>
                  <a:schemeClr val="tx1"/>
                </a:solidFill>
                <a:latin typeface="Arial" charset="0"/>
                <a:ea typeface="+mn-ea"/>
                <a:cs typeface="+mn-cs"/>
              </a:rPr>
              <a:t>Around 5–10% of those who are diagnosed with STEC infection develop a potentially life-threatening complication known as hemolytic uremic syndrome (HUS). </a:t>
            </a:r>
            <a:r>
              <a:rPr lang="en-US" altLang="en-US" dirty="0">
                <a:solidFill>
                  <a:schemeClr val="tx2"/>
                </a:solidFill>
                <a:latin typeface="Tahoma" pitchFamily="34" charset="0"/>
              </a:rPr>
              <a:t> </a:t>
            </a:r>
            <a:r>
              <a:rPr lang="en-US" altLang="en-US" dirty="0">
                <a:solidFill>
                  <a:schemeClr val="tx2"/>
                </a:solidFill>
              </a:rPr>
              <a:t>HUS is believed to develop when STEC enters into circulation through the inflamed bowel wall, releasing a specific chemical system known as </a:t>
            </a:r>
            <a:r>
              <a:rPr lang="en-US" altLang="en-US" dirty="0" err="1">
                <a:solidFill>
                  <a:schemeClr val="tx2"/>
                </a:solidFill>
              </a:rPr>
              <a:t>shiga</a:t>
            </a:r>
            <a:r>
              <a:rPr lang="en-US" altLang="en-US" dirty="0">
                <a:solidFill>
                  <a:schemeClr val="tx2"/>
                </a:solidFill>
              </a:rPr>
              <a:t>-like toxin (SLT). SLT, and probably other chemical mediators, attach to receptors on the inside surface of blood vessel cells (endothelial cells). Some organs appear more susceptible than others to the damage caused by these toxins, possibly due to the presence of increased numbers of toxin-receptors. These organs include the kidney, pancreas, and brain.</a:t>
            </a:r>
            <a:r>
              <a:rPr lang="en-US" altLang="en-US" baseline="0" dirty="0">
                <a:solidFill>
                  <a:schemeClr val="tx2"/>
                </a:solidFill>
              </a:rPr>
              <a:t> </a:t>
            </a:r>
            <a:r>
              <a:rPr lang="en-US" altLang="en-US" dirty="0">
                <a:solidFill>
                  <a:schemeClr val="tx2"/>
                </a:solidFill>
                <a:latin typeface="Tahoma" pitchFamily="34" charset="0"/>
              </a:rPr>
              <a:t>Thrombocytopenia and formation of renal thrombi are characteristic of HUS, suggesting that platelet activation is involved in its pathogenesis. Thrombocytopenia caused by platelet consumption in thrombi is a major manifestation of hemolytic uremic syndrome (HUS) associated with Shiga toxin (</a:t>
            </a:r>
            <a:r>
              <a:rPr lang="en-US" altLang="en-US" dirty="0" err="1">
                <a:solidFill>
                  <a:schemeClr val="tx2"/>
                </a:solidFill>
                <a:latin typeface="Tahoma" pitchFamily="34" charset="0"/>
              </a:rPr>
              <a:t>Stx</a:t>
            </a:r>
            <a:r>
              <a:rPr lang="en-US" altLang="en-US" dirty="0">
                <a:solidFill>
                  <a:schemeClr val="tx2"/>
                </a:solidFill>
                <a:latin typeface="Tahoma" pitchFamily="34" charset="0"/>
              </a:rPr>
              <a:t>) producing Escherichia coli. </a:t>
            </a:r>
          </a:p>
          <a:p>
            <a:r>
              <a:rPr lang="en-US" altLang="en-US" b="0" dirty="0">
                <a:solidFill>
                  <a:schemeClr val="tx2"/>
                </a:solidFill>
              </a:rPr>
              <a:t>HUS was first described in 1955, and is now recognized as the most common cause of kidney failure in childhood. E. coli O157: H7 is responsible for the majority of the cases of HUS that develop in North America. </a:t>
            </a:r>
            <a:endParaRPr lang="en-US" altLang="en-US" b="0" dirty="0">
              <a:solidFill>
                <a:schemeClr val="tx2"/>
              </a:solidFill>
              <a:latin typeface="Tahoma" pitchFamily="34" charset="0"/>
            </a:endParaRPr>
          </a:p>
          <a:p>
            <a:r>
              <a:rPr lang="en-US" altLang="en-US" dirty="0">
                <a:solidFill>
                  <a:schemeClr val="tx2"/>
                </a:solidFill>
                <a:latin typeface="Tahoma" pitchFamily="34" charset="0"/>
              </a:rPr>
              <a:t>   </a:t>
            </a:r>
          </a:p>
          <a:p>
            <a:br>
              <a:rPr lang="en-US" altLang="en-US" b="1" dirty="0">
                <a:solidFill>
                  <a:schemeClr val="tx2"/>
                </a:solidFill>
              </a:rPr>
            </a:br>
            <a:endParaRPr lang="en-US" b="1" dirty="0">
              <a:solidFill>
                <a:schemeClr val="tx2"/>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Virginia has investigated occasional outbreaks (usually no more than one per year) of E. coli.  It is not unusual</a:t>
            </a:r>
            <a:r>
              <a:rPr lang="en-US" baseline="0" dirty="0"/>
              <a:t> </a:t>
            </a:r>
            <a:r>
              <a:rPr lang="en-US" dirty="0"/>
              <a:t>that outbreaks are associated with improperly cooked ground beef.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8375C6-CFC4-4973-AFD6-725C8ADC341C}" type="slidenum">
              <a:rPr lang="en-US"/>
              <a:pPr/>
              <a:t>24</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a:lnSpc>
                <a:spcPct val="80000"/>
              </a:lnSpc>
            </a:pPr>
            <a:r>
              <a:rPr lang="en-US" sz="800" u="none" strike="noStrike" kern="1200" dirty="0">
                <a:solidFill>
                  <a:schemeClr val="tx1"/>
                </a:solidFill>
                <a:latin typeface="Arial" charset="0"/>
                <a:ea typeface="+mn-ea"/>
                <a:cs typeface="+mn-cs"/>
              </a:rPr>
              <a:t>An example of a multistate</a:t>
            </a:r>
            <a:r>
              <a:rPr lang="en-US" sz="800" u="none" strike="noStrike" kern="1200" baseline="0" dirty="0">
                <a:solidFill>
                  <a:schemeClr val="tx1"/>
                </a:solidFill>
                <a:latin typeface="Arial" charset="0"/>
                <a:ea typeface="+mn-ea"/>
                <a:cs typeface="+mn-cs"/>
              </a:rPr>
              <a:t> investigation of a E. coli  outbreak associated with food, specifically bagged salads, is featured here </a:t>
            </a:r>
            <a:r>
              <a:rPr lang="en-US" sz="800" dirty="0"/>
              <a:t>http://www.cdc.gov/ecoli/2013/O157H7-11-13/index.html</a:t>
            </a:r>
          </a:p>
          <a:p>
            <a:pPr>
              <a:lnSpc>
                <a:spcPct val="80000"/>
              </a:lnSpc>
            </a:pPr>
            <a:endParaRPr lang="en-US" sz="800" dirty="0"/>
          </a:p>
          <a:p>
            <a:r>
              <a:rPr lang="en-US" sz="1200" u="none" strike="noStrike" kern="1200" dirty="0">
                <a:solidFill>
                  <a:schemeClr val="tx1"/>
                </a:solidFill>
                <a:latin typeface="Arial" charset="0"/>
                <a:ea typeface="+mn-ea"/>
                <a:cs typeface="+mn-cs"/>
              </a:rPr>
              <a:t>A total of 33 persons infected with the outbreak strain of STEC O157:H7 were reported from four states.</a:t>
            </a:r>
            <a:r>
              <a:rPr lang="en-US" sz="1200" u="none" strike="noStrike" kern="1200" baseline="0" dirty="0">
                <a:solidFill>
                  <a:schemeClr val="tx1"/>
                </a:solidFill>
                <a:latin typeface="Arial" charset="0"/>
                <a:ea typeface="+mn-ea"/>
                <a:cs typeface="+mn-cs"/>
              </a:rPr>
              <a:t>  </a:t>
            </a:r>
            <a:r>
              <a:rPr lang="en-US" sz="1200" u="none" strike="noStrike" kern="1200" dirty="0">
                <a:solidFill>
                  <a:schemeClr val="tx1"/>
                </a:solidFill>
                <a:latin typeface="Arial" charset="0"/>
                <a:ea typeface="+mn-ea"/>
                <a:cs typeface="+mn-cs"/>
              </a:rPr>
              <a:t>32% of ill persons were hospitalized. Two ill persons developed hemolytic uremic syndrome (HUS), and no deaths were reported. </a:t>
            </a:r>
          </a:p>
          <a:p>
            <a:r>
              <a:rPr lang="en-US" sz="1200" u="none" strike="noStrike" kern="1200" dirty="0">
                <a:solidFill>
                  <a:schemeClr val="tx1"/>
                </a:solidFill>
                <a:latin typeface="Arial" charset="0"/>
                <a:ea typeface="+mn-ea"/>
                <a:cs typeface="+mn-cs"/>
              </a:rPr>
              <a:t>Epidemiologic and </a:t>
            </a:r>
            <a:r>
              <a:rPr lang="en-US" sz="1200" u="none" strike="noStrike" kern="1200" dirty="0" err="1">
                <a:solidFill>
                  <a:schemeClr val="tx1"/>
                </a:solidFill>
                <a:latin typeface="Arial" charset="0"/>
                <a:ea typeface="+mn-ea"/>
                <a:cs typeface="+mn-cs"/>
              </a:rPr>
              <a:t>traceback</a:t>
            </a:r>
            <a:r>
              <a:rPr lang="en-US" sz="1200" u="none" strike="noStrike" kern="1200" dirty="0">
                <a:solidFill>
                  <a:schemeClr val="tx1"/>
                </a:solidFill>
                <a:latin typeface="Arial" charset="0"/>
                <a:ea typeface="+mn-ea"/>
                <a:cs typeface="+mn-cs"/>
              </a:rPr>
              <a:t> investigations conducted by local, state, and federal officials indicated that consumption of two ready-to-eat salads, Field Fresh Chopped Salad with Grilled Chicken and Mexicali Salad with Chili Lime Chicken, produced by Glass Onion Catering and sold at Trader Joe’s grocery store locations, was the likely source of this outbreak of STEC O157:H7 infections.</a:t>
            </a:r>
          </a:p>
          <a:p>
            <a:r>
              <a:rPr lang="en-US" sz="1200" u="none" strike="noStrike" kern="1200" dirty="0">
                <a:solidFill>
                  <a:schemeClr val="tx1"/>
                </a:solidFill>
                <a:latin typeface="Arial" charset="0"/>
                <a:ea typeface="+mn-ea"/>
                <a:cs typeface="+mn-cs"/>
              </a:rPr>
              <a:t>On November 10, 2013, Glass Onion Catering voluntarily recalled numerous ready-to-eat salads and sandwich wrap products that may be contaminated with STEC O157:H7. </a:t>
            </a:r>
          </a:p>
          <a:p>
            <a:pPr lvl="1"/>
            <a:endParaRPr lang="en-US" sz="1200" u="none" strike="noStrike" kern="1200" dirty="0">
              <a:solidFill>
                <a:schemeClr val="tx1"/>
              </a:solidFill>
              <a:latin typeface="Arial" charset="0"/>
              <a:ea typeface="+mn-ea"/>
              <a:cs typeface="+mn-cs"/>
            </a:endParaRPr>
          </a:p>
          <a:p>
            <a:pPr lvl="1"/>
            <a:endParaRPr lang="en-US" sz="1200" u="none" strike="noStrike" kern="1200" dirty="0">
              <a:solidFill>
                <a:schemeClr val="tx1"/>
              </a:solidFill>
              <a:latin typeface="Arial" charset="0"/>
              <a:ea typeface="+mn-ea"/>
              <a:cs typeface="+mn-cs"/>
            </a:endParaRPr>
          </a:p>
          <a:p>
            <a:pPr>
              <a:lnSpc>
                <a:spcPct val="80000"/>
              </a:lnSpc>
            </a:pPr>
            <a:endParaRPr lang="en-US" sz="8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foods can also be associated</a:t>
            </a:r>
            <a:r>
              <a:rPr lang="en-US" baseline="0" dirty="0"/>
              <a:t> with </a:t>
            </a:r>
            <a:r>
              <a:rPr lang="en-US" i="0" baseline="0" dirty="0"/>
              <a:t>STEC</a:t>
            </a:r>
            <a:r>
              <a:rPr lang="en-US" baseline="0" dirty="0"/>
              <a:t>. Additional information about all of these outbreaks can be found at </a:t>
            </a:r>
            <a:r>
              <a:rPr lang="en-US" sz="1200" baseline="0" dirty="0"/>
              <a:t>http://www.cdc.gov/ecoli/outbreaks.html</a:t>
            </a:r>
            <a:endParaRPr lang="en-US" baseline="0" dirty="0"/>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 coli</a:t>
            </a:r>
            <a:r>
              <a:rPr lang="en-US" baseline="0" dirty="0"/>
              <a:t> O157: H7 can be found as normal flora in adult cattle.  When it does cause illness in this species, it usually affects calves and causes diarrhea, which can be bloody, and dehydration.  Infection with this organism has also been reported in pigs, dogs and horses.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FD3C2-6AE3-43C6-AE98-3E0B45082BFF}" type="slidenum">
              <a:rPr lang="en-US"/>
              <a:pPr/>
              <a:t>27</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t>Never eat rare or undercooked ground beef.  Cook to 160 degrees F or until the meat color is brown or gray.  </a:t>
            </a:r>
          </a:p>
          <a:p>
            <a:r>
              <a:rPr lang="en-US"/>
              <a:t>Do not drink unpasteurized milk or cider.   </a:t>
            </a:r>
          </a:p>
          <a:p>
            <a:r>
              <a:rPr lang="en-US"/>
              <a:t>Always wash any raw fruits or vegetables before eating.   </a:t>
            </a:r>
          </a:p>
          <a:p>
            <a:r>
              <a:rPr lang="en-US"/>
              <a:t>Always carefully wash hands before and after preparing foods.   </a:t>
            </a:r>
          </a:p>
          <a:p>
            <a:r>
              <a:rPr lang="en-US"/>
              <a:t>Always refrigerate meat products.  Never leave raw meats at room temperature.   </a:t>
            </a:r>
          </a:p>
          <a:p>
            <a:r>
              <a:rPr lang="en-US"/>
              <a:t>Make sure children wash their hands carefully, especially after using the toilet or handling animals. </a:t>
            </a:r>
          </a:p>
          <a:p>
            <a:r>
              <a:rPr lang="en-US"/>
              <a:t>Always wash hands with soap and warm water after using the toilet or changing diapers. </a:t>
            </a:r>
          </a:p>
          <a:p>
            <a:r>
              <a:rPr lang="en-US"/>
              <a:t>Persons with diarrhea should not use public swimming facilities. </a:t>
            </a:r>
          </a:p>
          <a:p>
            <a:r>
              <a:rPr lang="en-US"/>
              <a:t>Clean and disinfect diapering areas, toilets/potty chairs, toys, etc. at least daily and when soiled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more information about E. coli, visit these websites.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630AF3-C2BB-43E2-B162-96E55F1D8A90}" type="slidenum">
              <a:rPr lang="en-US"/>
              <a:pPr/>
              <a:t>29</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dirty="0"/>
              <a:t>Examples</a:t>
            </a:r>
            <a:r>
              <a:rPr lang="en-US" baseline="0" dirty="0"/>
              <a:t> of </a:t>
            </a:r>
            <a:r>
              <a:rPr lang="en-US" baseline="0" dirty="0" err="1"/>
              <a:t>z</a:t>
            </a:r>
            <a:r>
              <a:rPr lang="en-US" dirty="0" err="1"/>
              <a:t>oonotic</a:t>
            </a:r>
            <a:r>
              <a:rPr lang="en-US" baseline="0" dirty="0"/>
              <a:t> pathogens that may cause illness in people via inhalation are listed here.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Approximately 60 percent of all known human pathogens are considered </a:t>
            </a:r>
            <a:r>
              <a:rPr lang="en-US" dirty="0" err="1"/>
              <a:t>zoonotic</a:t>
            </a:r>
            <a:r>
              <a:rPr lang="en-US" dirty="0"/>
              <a:t> and ¾ of emerging pathogens are considered </a:t>
            </a:r>
            <a:r>
              <a:rPr lang="en-US" dirty="0" err="1"/>
              <a:t>zoonotic</a:t>
            </a:r>
            <a:r>
              <a:rPr lang="en-US" dirty="0"/>
              <a:t>.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657F0-CCB1-4C1F-AAFE-0D488D1167B4}" type="slidenum">
              <a:rPr lang="en-US"/>
              <a:pPr/>
              <a:t>30</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latin typeface="Arial" charset="0"/>
                <a:ea typeface="+mn-ea"/>
                <a:cs typeface="+mn-cs"/>
              </a:rPr>
              <a:t>Psittacosis, also known as parrot fever and </a:t>
            </a:r>
            <a:r>
              <a:rPr lang="en-US" sz="1200" b="0" i="0" kern="1200" baseline="0" dirty="0" err="1">
                <a:solidFill>
                  <a:schemeClr val="tx1"/>
                </a:solidFill>
                <a:latin typeface="Arial" charset="0"/>
                <a:ea typeface="+mn-ea"/>
                <a:cs typeface="+mn-cs"/>
              </a:rPr>
              <a:t>ornithosis</a:t>
            </a:r>
            <a:r>
              <a:rPr lang="en-US" sz="1200" b="0" i="0" kern="1200" baseline="0" dirty="0">
                <a:solidFill>
                  <a:schemeClr val="tx1"/>
                </a:solidFill>
                <a:latin typeface="Arial" charset="0"/>
                <a:ea typeface="+mn-ea"/>
                <a:cs typeface="+mn-cs"/>
              </a:rPr>
              <a:t>, is a bacterial infection of humans. It is caused by </a:t>
            </a:r>
            <a:r>
              <a:rPr lang="en-US" sz="1200" b="0" i="1" kern="1200" baseline="0" dirty="0">
                <a:solidFill>
                  <a:schemeClr val="tx1"/>
                </a:solidFill>
                <a:latin typeface="Arial" charset="0"/>
                <a:ea typeface="+mn-ea"/>
                <a:cs typeface="+mn-cs"/>
              </a:rPr>
              <a:t>Chlamydia </a:t>
            </a:r>
            <a:r>
              <a:rPr lang="en-US" sz="1200" b="0" i="1" kern="1200" baseline="0" dirty="0" err="1">
                <a:solidFill>
                  <a:schemeClr val="tx1"/>
                </a:solidFill>
                <a:latin typeface="Arial" charset="0"/>
                <a:ea typeface="+mn-ea"/>
                <a:cs typeface="+mn-cs"/>
              </a:rPr>
              <a:t>psittaci</a:t>
            </a:r>
            <a:r>
              <a:rPr lang="en-US" sz="1200" b="0" i="0" kern="1200" baseline="0" dirty="0">
                <a:solidFill>
                  <a:schemeClr val="tx1"/>
                </a:solidFill>
                <a:latin typeface="Arial" charset="0"/>
                <a:ea typeface="+mn-ea"/>
                <a:cs typeface="+mn-cs"/>
              </a:rPr>
              <a:t> and was formerly known as </a:t>
            </a:r>
            <a:r>
              <a:rPr lang="en-US" sz="1200" i="1" dirty="0" err="1">
                <a:latin typeface="Calibri" pitchFamily="34" charset="0"/>
              </a:rPr>
              <a:t>Chlamydophila</a:t>
            </a:r>
            <a:r>
              <a:rPr lang="en-US" sz="1200" i="1" dirty="0">
                <a:latin typeface="Calibri" pitchFamily="34" charset="0"/>
              </a:rPr>
              <a:t> </a:t>
            </a:r>
            <a:r>
              <a:rPr lang="en-US" sz="1200" i="1" dirty="0" err="1">
                <a:latin typeface="Calibri" pitchFamily="34" charset="0"/>
              </a:rPr>
              <a:t>psittaci</a:t>
            </a:r>
            <a:r>
              <a:rPr lang="en-US" sz="1200" i="1" dirty="0">
                <a:latin typeface="Calibri" pitchFamily="34" charset="0"/>
              </a:rPr>
              <a:t>. </a:t>
            </a:r>
            <a:r>
              <a:rPr lang="en-US" sz="1200" b="0" i="0" kern="1200" baseline="0" dirty="0">
                <a:solidFill>
                  <a:schemeClr val="tx1"/>
                </a:solidFill>
                <a:latin typeface="Arial" charset="0"/>
                <a:ea typeface="+mn-ea"/>
                <a:cs typeface="+mn-cs"/>
              </a:rPr>
              <a:t> </a:t>
            </a:r>
            <a:r>
              <a:rPr lang="en-US" sz="1200" kern="1200" baseline="0" dirty="0">
                <a:solidFill>
                  <a:schemeClr val="tx1"/>
                </a:solidFill>
                <a:latin typeface="Arial" charset="0"/>
                <a:ea typeface="+mn-ea"/>
                <a:cs typeface="+mn-cs"/>
              </a:rPr>
              <a:t>In general, human cases occur after exposure to infected pet birds, usually cockatiels, parakeets, parrots, and macaws. </a:t>
            </a:r>
            <a:r>
              <a:rPr lang="en-US" sz="1200" i="0" kern="1200" baseline="0" dirty="0">
                <a:solidFill>
                  <a:schemeClr val="tx1"/>
                </a:solidFill>
                <a:latin typeface="Arial" charset="0"/>
                <a:ea typeface="+mn-ea"/>
                <a:cs typeface="+mn-cs"/>
              </a:rPr>
              <a:t>Infected birds shed the bacteria through feces and nasal discharges, and humans become infected from exposure to these materials. </a:t>
            </a:r>
            <a:endParaRPr lang="en-US" i="0" dirty="0"/>
          </a:p>
          <a:p>
            <a:r>
              <a:rPr lang="en-US" sz="1200" b="0" i="0" kern="1200" baseline="0" dirty="0">
                <a:solidFill>
                  <a:schemeClr val="tx1"/>
                </a:solidFill>
                <a:latin typeface="Arial" charset="0"/>
                <a:ea typeface="+mn-ea"/>
                <a:cs typeface="+mn-cs"/>
              </a:rPr>
              <a:t>Very few human cases occur in Virginia every year.  From 2002 through 2012, one case of psittacosis was reported in Virginia and, since 1996, </a:t>
            </a:r>
            <a:r>
              <a:rPr lang="en-US" dirty="0"/>
              <a:t>fewer than 50 confirmed cases have been reported in the United States each year </a:t>
            </a:r>
            <a:r>
              <a:rPr lang="en-US" sz="1200" b="0" i="0" kern="1200" baseline="0" dirty="0">
                <a:solidFill>
                  <a:schemeClr val="tx1"/>
                </a:solidFill>
                <a:latin typeface="Arial" charset="0"/>
                <a:ea typeface="+mn-ea"/>
                <a:cs typeface="+mn-cs"/>
              </a:rPr>
              <a:t>to the Centers for Disease Control and Prevention (CDC).  In general, these cases occur after exposure to infected pet birds, usually cockatiels, parakeets, parrots, and macaws. </a:t>
            </a:r>
            <a:endParaRPr lang="en-US" b="0" i="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baseline="0" dirty="0">
                <a:solidFill>
                  <a:schemeClr val="tx1"/>
                </a:solidFill>
                <a:latin typeface="Arial" charset="0"/>
                <a:ea typeface="+mn-ea"/>
                <a:cs typeface="+mn-cs"/>
              </a:rPr>
              <a:t>The disease resulting from </a:t>
            </a:r>
            <a:r>
              <a:rPr lang="en-US" sz="1200" b="0" i="1" kern="1200" baseline="0" dirty="0">
                <a:solidFill>
                  <a:schemeClr val="tx1"/>
                </a:solidFill>
                <a:latin typeface="Arial" charset="0"/>
                <a:ea typeface="+mn-ea"/>
                <a:cs typeface="+mn-cs"/>
              </a:rPr>
              <a:t>C. </a:t>
            </a:r>
            <a:r>
              <a:rPr lang="en-US" sz="1200" b="0" i="1" kern="1200" baseline="0" dirty="0" err="1">
                <a:solidFill>
                  <a:schemeClr val="tx1"/>
                </a:solidFill>
                <a:latin typeface="Arial" charset="0"/>
                <a:ea typeface="+mn-ea"/>
                <a:cs typeface="+mn-cs"/>
              </a:rPr>
              <a:t>psittaci</a:t>
            </a:r>
            <a:r>
              <a:rPr lang="en-US" sz="1200" b="0" i="1" kern="1200" baseline="0" dirty="0">
                <a:solidFill>
                  <a:schemeClr val="tx1"/>
                </a:solidFill>
                <a:latin typeface="Arial" charset="0"/>
                <a:ea typeface="+mn-ea"/>
                <a:cs typeface="+mn-cs"/>
              </a:rPr>
              <a:t> </a:t>
            </a:r>
            <a:r>
              <a:rPr lang="en-US" sz="1200" b="0" i="0" kern="1200" baseline="0" dirty="0">
                <a:solidFill>
                  <a:schemeClr val="tx1"/>
                </a:solidFill>
                <a:latin typeface="Arial" charset="0"/>
                <a:ea typeface="+mn-ea"/>
                <a:cs typeface="+mn-cs"/>
              </a:rPr>
              <a:t>infection in humans is called psittacosis. Most infections have been reported as being in association with exposure to </a:t>
            </a:r>
            <a:r>
              <a:rPr lang="en-US" sz="1200" b="0" i="0" kern="1200" baseline="0" dirty="0" err="1">
                <a:solidFill>
                  <a:schemeClr val="tx1"/>
                </a:solidFill>
                <a:latin typeface="Arial" charset="0"/>
                <a:ea typeface="+mn-ea"/>
                <a:cs typeface="+mn-cs"/>
              </a:rPr>
              <a:t>psittacine</a:t>
            </a:r>
            <a:r>
              <a:rPr lang="en-US" sz="1200" b="0" i="0" kern="1200" baseline="0" dirty="0">
                <a:solidFill>
                  <a:schemeClr val="tx1"/>
                </a:solidFill>
                <a:latin typeface="Arial" charset="0"/>
                <a:ea typeface="+mn-ea"/>
                <a:cs typeface="+mn-cs"/>
              </a:rPr>
              <a:t> birds, although transmission has also been documented from poultry and free-ranging birds including doves, pigeons, birds of prey and shore birds. Human infection with </a:t>
            </a:r>
            <a:r>
              <a:rPr lang="en-US" sz="1200" b="0" i="1" kern="1200" baseline="0" dirty="0">
                <a:solidFill>
                  <a:schemeClr val="tx1"/>
                </a:solidFill>
                <a:latin typeface="Arial" charset="0"/>
                <a:ea typeface="+mn-ea"/>
                <a:cs typeface="+mn-cs"/>
              </a:rPr>
              <a:t>C. </a:t>
            </a:r>
            <a:r>
              <a:rPr lang="en-US" sz="1200" b="0" i="1" kern="1200" baseline="0" dirty="0" err="1">
                <a:solidFill>
                  <a:schemeClr val="tx1"/>
                </a:solidFill>
                <a:latin typeface="Arial" charset="0"/>
                <a:ea typeface="+mn-ea"/>
                <a:cs typeface="+mn-cs"/>
              </a:rPr>
              <a:t>psittaci</a:t>
            </a:r>
            <a:r>
              <a:rPr lang="en-US" sz="1200" b="0" i="1" kern="1200" baseline="0" dirty="0">
                <a:solidFill>
                  <a:schemeClr val="tx1"/>
                </a:solidFill>
                <a:latin typeface="Arial" charset="0"/>
                <a:ea typeface="+mn-ea"/>
                <a:cs typeface="+mn-cs"/>
              </a:rPr>
              <a:t> </a:t>
            </a:r>
            <a:r>
              <a:rPr lang="en-US" sz="1200" b="0" i="0" kern="1200" baseline="0" dirty="0">
                <a:solidFill>
                  <a:schemeClr val="tx1"/>
                </a:solidFill>
                <a:latin typeface="Arial" charset="0"/>
                <a:ea typeface="+mn-ea"/>
                <a:cs typeface="+mn-cs"/>
              </a:rPr>
              <a:t>usually occurs when a person inhales organisms that have been aerosolized from dried feces or respiratory tract secretions of infected birds. Other means of exposure include mouth-to-beak contact and handling of infected birds’ plumage and tissues. </a:t>
            </a:r>
          </a:p>
          <a:p>
            <a:endParaRPr lang="en-US" sz="1200" b="0" i="0" kern="1200" baseline="0" dirty="0">
              <a:solidFill>
                <a:schemeClr val="tx1"/>
              </a:solidFill>
              <a:latin typeface="Arial" charset="0"/>
              <a:ea typeface="+mn-ea"/>
              <a:cs typeface="+mn-cs"/>
            </a:endParaRPr>
          </a:p>
          <a:p>
            <a:r>
              <a:rPr lang="en-US" sz="1200" i="0" kern="1200" baseline="0" dirty="0">
                <a:solidFill>
                  <a:schemeClr val="tx1"/>
                </a:solidFill>
                <a:latin typeface="Arial" charset="0"/>
                <a:ea typeface="+mn-ea"/>
                <a:cs typeface="+mn-cs"/>
              </a:rPr>
              <a:t>The onset of illness typically follows an incubation period of 5 to 14 days, but longer periods have been reported. The severity of the disease ranges from a mild, non-specific illness to a systemic illness with severe pneumonia. Before antimicrobial agents were available, 15% to 20% of humans with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psittaci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infection died; however, mortality has been extremely rare since the advent of antibiotics. Humans with symptomatic infections typically have an abrupt onset of fever, chills, headache, malaise, and </a:t>
            </a:r>
            <a:r>
              <a:rPr lang="en-US" sz="1200" i="0" kern="1200" baseline="0" dirty="0" err="1">
                <a:solidFill>
                  <a:schemeClr val="tx1"/>
                </a:solidFill>
                <a:latin typeface="Arial" charset="0"/>
                <a:ea typeface="+mn-ea"/>
                <a:cs typeface="+mn-cs"/>
              </a:rPr>
              <a:t>myalgia</a:t>
            </a:r>
            <a:r>
              <a:rPr lang="en-US" sz="1200" i="0" kern="1200" baseline="0" dirty="0">
                <a:solidFill>
                  <a:schemeClr val="tx1"/>
                </a:solidFill>
                <a:latin typeface="Arial" charset="0"/>
                <a:ea typeface="+mn-ea"/>
                <a:cs typeface="+mn-cs"/>
              </a:rPr>
              <a:t>. A nonproductive cough is usually present and can be accompanied by breathing difficulty and/or chest tightness. </a:t>
            </a:r>
            <a:r>
              <a:rPr lang="en-US" sz="1200" kern="1200" baseline="0" dirty="0">
                <a:solidFill>
                  <a:schemeClr val="tx1"/>
                </a:solidFill>
                <a:latin typeface="Arial" charset="0"/>
                <a:ea typeface="+mn-ea"/>
                <a:cs typeface="+mn-cs"/>
              </a:rPr>
              <a:t>Person-to-person transmission is rarely reported.</a:t>
            </a:r>
            <a:r>
              <a:rPr lang="en-US" sz="1200" i="0" kern="1200" baseline="0" dirty="0">
                <a:solidFill>
                  <a:schemeClr val="tx1"/>
                </a:solidFill>
                <a:latin typeface="Arial" charset="0"/>
                <a:ea typeface="+mn-ea"/>
                <a:cs typeface="+mn-cs"/>
              </a:rPr>
              <a:t> </a:t>
            </a:r>
            <a:endParaRPr lang="en-US" b="0" i="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03E52-C233-4386-BDF7-8D3D0BA421F3}" type="slidenum">
              <a:rPr lang="en-US"/>
              <a:pPr/>
              <a:t>32</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dirty="0"/>
              <a:t>Infection in birds is more</a:t>
            </a:r>
            <a:r>
              <a:rPr lang="en-US" baseline="0" dirty="0"/>
              <a:t> common than in people and so it is typically a report of infection in a bird that triggers public health follow up.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501D2-D0C7-4F0A-9D3A-24CCED32E3DB}" type="slidenum">
              <a:rPr lang="en-US"/>
              <a:pPr/>
              <a:t>33</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sz="1200" i="1" kern="1200" baseline="0" dirty="0">
                <a:solidFill>
                  <a:schemeClr val="tx1"/>
                </a:solidFill>
                <a:latin typeface="Arial" charset="0"/>
                <a:ea typeface="+mn-ea"/>
                <a:cs typeface="+mn-cs"/>
              </a:rPr>
              <a:t>C</a:t>
            </a:r>
            <a:r>
              <a:rPr lang="en-US" sz="1200" i="0"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psittaci</a:t>
            </a:r>
            <a:r>
              <a:rPr lang="en-US" sz="1200" i="0" kern="1200" baseline="0" dirty="0">
                <a:solidFill>
                  <a:schemeClr val="tx1"/>
                </a:solidFill>
                <a:latin typeface="Arial" charset="0"/>
                <a:ea typeface="+mn-ea"/>
                <a:cs typeface="+mn-cs"/>
              </a:rPr>
              <a:t> is excreted in the feces and nasal discharges of infected birds. The organism is environmentally labile but can remain infectious for over a month if protected by organic debris (e.g., litter and feces). Some infected birds can appear healthy and shed the organism intermittently. Shedding can be exacerbated by stress factors, including reproductive activities, rearing of young, relocation, shipping, crowding, and chilling.</a:t>
            </a:r>
            <a:endParaRPr lang="en-US" sz="1500" b="1" i="0" dirty="0">
              <a:latin typeface="Times New Roman" pitchFamily="18" charset="0"/>
            </a:endParaRPr>
          </a:p>
          <a:p>
            <a:endParaRPr lang="en-US" sz="1200" kern="1200" baseline="0" dirty="0">
              <a:solidFill>
                <a:schemeClr val="tx1"/>
              </a:solidFill>
              <a:latin typeface="Arial" charset="0"/>
              <a:ea typeface="+mn-ea"/>
              <a:cs typeface="+mn-cs"/>
            </a:endParaRPr>
          </a:p>
          <a:p>
            <a:r>
              <a:rPr lang="en-US" sz="1200" kern="1200" baseline="0" dirty="0">
                <a:solidFill>
                  <a:schemeClr val="tx1"/>
                </a:solidFill>
                <a:latin typeface="Arial" charset="0"/>
                <a:ea typeface="+mn-ea"/>
                <a:cs typeface="+mn-cs"/>
              </a:rPr>
              <a:t>In birds,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psittaci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illness is referred to as avian </a:t>
            </a:r>
            <a:r>
              <a:rPr lang="en-US" sz="1200" i="0" kern="1200" baseline="0" dirty="0" err="1">
                <a:solidFill>
                  <a:schemeClr val="tx1"/>
                </a:solidFill>
                <a:latin typeface="Arial" charset="0"/>
                <a:ea typeface="+mn-ea"/>
                <a:cs typeface="+mn-cs"/>
              </a:rPr>
              <a:t>chlamydiosis</a:t>
            </a:r>
            <a:r>
              <a:rPr lang="en-US" sz="1200" i="0" kern="1200" baseline="0" dirty="0">
                <a:solidFill>
                  <a:schemeClr val="tx1"/>
                </a:solidFill>
                <a:latin typeface="Arial" charset="0"/>
                <a:ea typeface="+mn-ea"/>
                <a:cs typeface="+mn-cs"/>
              </a:rPr>
              <a:t> .  The usual incubation period of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psittaci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ranges from 3 days to several weeks. However, active disease can appear with no identifiable exposure or risk factor. Signs of avian </a:t>
            </a:r>
            <a:r>
              <a:rPr lang="en-US" sz="1200" i="0" kern="1200" baseline="0" dirty="0" err="1">
                <a:solidFill>
                  <a:schemeClr val="tx1"/>
                </a:solidFill>
                <a:latin typeface="Arial" charset="0"/>
                <a:ea typeface="+mn-ea"/>
                <a:cs typeface="+mn-cs"/>
              </a:rPr>
              <a:t>chlamydiosis</a:t>
            </a:r>
            <a:r>
              <a:rPr lang="en-US" sz="1200" i="0" kern="1200" baseline="0" dirty="0">
                <a:solidFill>
                  <a:schemeClr val="tx1"/>
                </a:solidFill>
                <a:latin typeface="Arial" charset="0"/>
                <a:ea typeface="+mn-ea"/>
                <a:cs typeface="+mn-cs"/>
              </a:rPr>
              <a:t> are non-specific and include lethargy, anorexia and ruffled feathers. Other signs include serous or </a:t>
            </a:r>
            <a:r>
              <a:rPr lang="en-US" sz="1200" i="0" kern="1200" baseline="0" dirty="0" err="1">
                <a:solidFill>
                  <a:schemeClr val="tx1"/>
                </a:solidFill>
                <a:latin typeface="Arial" charset="0"/>
                <a:ea typeface="+mn-ea"/>
                <a:cs typeface="+mn-cs"/>
              </a:rPr>
              <a:t>mucopurulent</a:t>
            </a:r>
            <a:r>
              <a:rPr lang="en-US" sz="1200" i="0" kern="1200" baseline="0" dirty="0">
                <a:solidFill>
                  <a:schemeClr val="tx1"/>
                </a:solidFill>
                <a:latin typeface="Arial" charset="0"/>
                <a:ea typeface="+mn-ea"/>
                <a:cs typeface="+mn-cs"/>
              </a:rPr>
              <a:t> ocular or nasal discharge, conjunctivitis, diarrhea and excretion of green to yellow-green </a:t>
            </a:r>
            <a:r>
              <a:rPr lang="en-US" sz="1200" i="0" kern="1200" baseline="0" dirty="0" err="1">
                <a:solidFill>
                  <a:schemeClr val="tx1"/>
                </a:solidFill>
                <a:latin typeface="Arial" charset="0"/>
                <a:ea typeface="+mn-ea"/>
                <a:cs typeface="+mn-cs"/>
              </a:rPr>
              <a:t>urates</a:t>
            </a:r>
            <a:r>
              <a:rPr lang="en-US" sz="1200" i="0" kern="1200" baseline="0" dirty="0">
                <a:solidFill>
                  <a:schemeClr val="tx1"/>
                </a:solidFill>
                <a:latin typeface="Arial" charset="0"/>
                <a:ea typeface="+mn-ea"/>
                <a:cs typeface="+mn-cs"/>
              </a:rPr>
              <a:t>. Severely affected birds may become anorectic and produce sparse, dark green droppings, followed by emaciation, dehydration, and death. Whether the bird has acute or chronic signs of illness or dies, depends on the species of bird, virulence of the strain, infectious dose, stress factors, age, and extent of treatment or prophylaxis. </a:t>
            </a:r>
            <a:endParaRPr lang="en-US" sz="1500" b="1" i="0" dirty="0">
              <a:latin typeface="Times New Roman" pitchFamily="18" charset="0"/>
            </a:endParaRP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91649-28ED-4839-A86B-0FD23DD3A6E3}" type="slidenum">
              <a:rPr lang="en-US"/>
              <a:pPr/>
              <a:t>34</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dirty="0"/>
              <a:t>Controlling the disease in the bird population helps reduce the risk for people. However, birds that seem healthy can shed the bacteria and new birds may reintroduce the bacteria, so prevention depends on properly designed and managed facilities that raise and sell birds and the use of protective clothing, including masks, and gloves by those working with birds </a:t>
            </a:r>
            <a:r>
              <a:rPr lang="en-US" sz="1200" dirty="0">
                <a:latin typeface="Calibri" pitchFamily="34" charset="0"/>
              </a:rPr>
              <a:t>with avian </a:t>
            </a:r>
            <a:r>
              <a:rPr lang="en-US" sz="1200" dirty="0" err="1">
                <a:latin typeface="Calibri" pitchFamily="34" charset="0"/>
              </a:rPr>
              <a:t>chlamydiosis</a:t>
            </a:r>
            <a:r>
              <a:rPr lang="en-US" dirty="0"/>
              <a:t>. Sick birds should be diagnosed and treated. If they are sold while they are being treated, the new owner should be informed and be sure that treatment is completed. </a:t>
            </a:r>
            <a:br>
              <a:rPr lang="en-US" dirty="0"/>
            </a:br>
            <a:r>
              <a:rPr lang="en-US" dirty="0"/>
              <a:t>Bird cages should be cleaned regularly with disinfectants (alcohol, Lysol, or bleach solution) and the contents of the cage should be disposed of properly.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a:t>
            </a:r>
            <a:r>
              <a:rPr lang="en-US" baseline="0" dirty="0"/>
              <a:t> about psittacosis can be found via the resources on this slide.</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Q fever is a worldwide disease with acute and chronic stages caused by the bacteria </a:t>
            </a:r>
            <a:r>
              <a:rPr lang="en-US" i="1" dirty="0" err="1"/>
              <a:t>Coxiella</a:t>
            </a:r>
            <a:r>
              <a:rPr lang="en-US" i="1" dirty="0"/>
              <a:t> </a:t>
            </a:r>
            <a:r>
              <a:rPr lang="en-US" i="1" dirty="0" err="1"/>
              <a:t>burnetii</a:t>
            </a:r>
            <a:r>
              <a:rPr lang="en-US" dirty="0"/>
              <a:t>. </a:t>
            </a:r>
            <a:r>
              <a:rPr lang="en-US" sz="1200" kern="1200" dirty="0">
                <a:solidFill>
                  <a:schemeClr val="tx1"/>
                </a:solidFill>
                <a:latin typeface="Arial" charset="0"/>
                <a:ea typeface="+mn-ea"/>
                <a:cs typeface="+mn-cs"/>
              </a:rPr>
              <a:t>Infected animals such as sheep, goats, and cattle are the main source of infection for human being</a:t>
            </a:r>
            <a:r>
              <a:rPr lang="en-US" sz="1200" kern="1200" baseline="0" dirty="0">
                <a:solidFill>
                  <a:schemeClr val="tx1"/>
                </a:solidFill>
                <a:latin typeface="Arial" charset="0"/>
                <a:ea typeface="+mn-ea"/>
                <a:cs typeface="+mn-cs"/>
              </a:rPr>
              <a:t>s </a:t>
            </a:r>
            <a:r>
              <a:rPr lang="en-US" dirty="0"/>
              <a:t>although a variety of species may be infected. </a:t>
            </a:r>
            <a:r>
              <a:rPr lang="en-US" sz="1200" kern="1200" dirty="0">
                <a:solidFill>
                  <a:schemeClr val="tx1"/>
                </a:solidFill>
                <a:latin typeface="Arial" charset="0"/>
                <a:ea typeface="+mn-ea"/>
                <a:cs typeface="+mn-cs"/>
              </a:rPr>
              <a:t>Humans are exposed to the bacterium via contact with the fluids of infected animals such as birth products, urine, milk, and feces; with the highest bacterial load being shed in the birth products (placenta, fetus, amniotic fluid) making them the highest risk material. </a:t>
            </a:r>
            <a:r>
              <a:rPr lang="en-US" dirty="0"/>
              <a:t>During birthing the organisms are shed in high numbers within the amniotic fluids and the placenta. The organism is extremely hardy and resistant to heat, drying, and many common disinfectants which enable the bacteria to survive for long periods in the environment. Infection of humans usually occurs by inhalation of these organisms from air that contains airborne barnyard dust contaminated by dried placental material, birth fluids, and excreta of infected animals. Other modes of transmission to humans, including tick bites, ingestion of unpasteurized milk or dairy products, and human to human transmission, are rare. Humans are often very susceptible to the disease, and very few organisms may be required to cause infection.</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Very few cases of Q Fever in people are reported in Virginia each year.  The CDC reports between 150 and 200 people with Q Fever annually.  Cases of Q fever are most frequently reported from western and plains states where ranching and rearing of cattle are common. In other states, areas where sheep, goat, and cattle ranching are locally practiced may demonstrate increased incidence. Seven states (California, Colorado, Illinois, Kentucky, Missouri, Tennessee, and Texas) have accounted for more than half (52%) of all cases since human Q fever became </a:t>
            </a:r>
            <a:r>
              <a:rPr lang="en-US" sz="1200" kern="1200" dirty="0" err="1">
                <a:solidFill>
                  <a:schemeClr val="tx1"/>
                </a:solidFill>
                <a:latin typeface="Arial" charset="0"/>
                <a:ea typeface="+mn-ea"/>
                <a:cs typeface="+mn-cs"/>
              </a:rPr>
              <a:t>notifiable</a:t>
            </a:r>
            <a:r>
              <a:rPr lang="en-US" sz="1200" kern="1200" dirty="0">
                <a:solidFill>
                  <a:schemeClr val="tx1"/>
                </a:solidFill>
                <a:latin typeface="Arial" charset="0"/>
                <a:ea typeface="+mn-ea"/>
                <a:cs typeface="+mn-cs"/>
              </a:rPr>
              <a:t>. Cases of Q fever are reported less frequently in the eastern United States. Sporadic reports of cases may result from patients involved in animal research work and from patient travel to other states.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latin typeface="+mn-lt"/>
                <a:ea typeface="+mn-ea"/>
                <a:cs typeface="+mn-cs"/>
              </a:rPr>
              <a:t>The most common mode of transmission in humans is inhalation of infectious aerosols directly from birth fluids of infected animals or via inhalation of dust contaminated with dried birth fluids or excreta. </a:t>
            </a:r>
            <a:r>
              <a:rPr lang="en-US" sz="1200" i="1" kern="1200" baseline="0" dirty="0">
                <a:solidFill>
                  <a:schemeClr val="tx1"/>
                </a:solidFill>
                <a:latin typeface="+mn-lt"/>
                <a:ea typeface="+mn-ea"/>
                <a:cs typeface="+mn-cs"/>
              </a:rPr>
              <a:t>C. </a:t>
            </a:r>
            <a:r>
              <a:rPr lang="en-US" sz="1200" i="1" kern="1200" baseline="0" dirty="0" err="1">
                <a:solidFill>
                  <a:schemeClr val="tx1"/>
                </a:solidFill>
                <a:latin typeface="+mn-lt"/>
                <a:ea typeface="+mn-ea"/>
                <a:cs typeface="+mn-cs"/>
              </a:rPr>
              <a:t>burnetii</a:t>
            </a:r>
            <a:r>
              <a:rPr lang="en-US" sz="1200" i="1" kern="1200" baseline="0" dirty="0">
                <a:solidFill>
                  <a:schemeClr val="tx1"/>
                </a:solidFill>
                <a:latin typeface="+mn-lt"/>
                <a:ea typeface="+mn-ea"/>
                <a:cs typeface="+mn-cs"/>
              </a:rPr>
              <a:t> is extremely resistant </a:t>
            </a:r>
            <a:r>
              <a:rPr lang="en-US" sz="1200" kern="1200" baseline="0" dirty="0">
                <a:solidFill>
                  <a:schemeClr val="tx1"/>
                </a:solidFill>
                <a:latin typeface="+mn-lt"/>
                <a:ea typeface="+mn-ea"/>
                <a:cs typeface="+mn-cs"/>
              </a:rPr>
              <a:t>to physical stresses, including heat and desiccation and can survive in the environment for months to years. The bacteria can become airborne, traveling on wind currents for miles.  As mentioned previously, the highest numbers of organisms are shed in birth products, although viable organisms also might be shed in the urine, milk, and feces of infected animals.  Other modes of transmission such as tick-borne, food borne and person to person have been reported, but are considered rare.   </a:t>
            </a: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In the United States, Q fever outbreaks have resulted mainly from occupational exposure involving veterinarians, meat processing plant workers, sheep and dairy workers, livestock farmers, and researchers at facilities housing sheep.</a:t>
            </a:r>
            <a:r>
              <a:rPr lang="en-US" sz="1200" kern="1200" baseline="0" dirty="0">
                <a:solidFill>
                  <a:schemeClr val="tx1"/>
                </a:solidFill>
                <a:latin typeface="Arial" charset="0"/>
                <a:ea typeface="+mn-ea"/>
                <a:cs typeface="+mn-cs"/>
              </a:rPr>
              <a:t>  </a:t>
            </a:r>
            <a:r>
              <a:rPr lang="en-US" dirty="0"/>
              <a:t>Individuals who reside or spend time near ranches and livestock rearing facilities are at increased risk for infection. While typically thought of as an</a:t>
            </a:r>
            <a:r>
              <a:rPr lang="en-US" baseline="0" dirty="0"/>
              <a:t> infection people with livestock contact will acquire, </a:t>
            </a:r>
            <a:r>
              <a:rPr lang="en-US" sz="1200" kern="1200" baseline="0" dirty="0">
                <a:solidFill>
                  <a:schemeClr val="tx1"/>
                </a:solidFill>
                <a:latin typeface="+mn-lt"/>
                <a:ea typeface="+mn-ea"/>
                <a:cs typeface="+mn-cs"/>
              </a:rPr>
              <a:t>cases with no known exposure or close proximity to livestock have been reported</a:t>
            </a:r>
            <a:r>
              <a:rPr lang="en-US" sz="1200" kern="1200" dirty="0">
                <a:solidFill>
                  <a:schemeClr val="tx1"/>
                </a:solidFill>
                <a:latin typeface="Arial" charset="0"/>
                <a:ea typeface="+mn-ea"/>
                <a:cs typeface="+mn-cs"/>
              </a:rPr>
              <a: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charset="0"/>
                <a:ea typeface="+mn-ea"/>
                <a:cs typeface="+mn-cs"/>
              </a:rPr>
              <a:t>Although most persons with acute Q fever infection recover, others may experience serious illness with complications that may include pneumonia, </a:t>
            </a:r>
            <a:r>
              <a:rPr lang="en-US" sz="1200" kern="1200" dirty="0" err="1">
                <a:solidFill>
                  <a:schemeClr val="tx1"/>
                </a:solidFill>
                <a:latin typeface="Arial" charset="0"/>
                <a:ea typeface="+mn-ea"/>
                <a:cs typeface="+mn-cs"/>
              </a:rPr>
              <a:t>granulomatous</a:t>
            </a:r>
            <a:r>
              <a:rPr lang="en-US" sz="1200" kern="1200" dirty="0">
                <a:solidFill>
                  <a:schemeClr val="tx1"/>
                </a:solidFill>
                <a:latin typeface="Arial" charset="0"/>
                <a:ea typeface="+mn-ea"/>
                <a:cs typeface="+mn-cs"/>
              </a:rPr>
              <a:t> hepatitis, </a:t>
            </a:r>
            <a:r>
              <a:rPr lang="en-US" sz="1200" kern="1200" dirty="0" err="1">
                <a:solidFill>
                  <a:schemeClr val="tx1"/>
                </a:solidFill>
                <a:latin typeface="Arial" charset="0"/>
                <a:ea typeface="+mn-ea"/>
                <a:cs typeface="+mn-cs"/>
              </a:rPr>
              <a:t>myocarditis</a:t>
            </a:r>
            <a:r>
              <a:rPr lang="en-US" sz="1200" kern="1200" baseline="0" dirty="0">
                <a:solidFill>
                  <a:schemeClr val="tx1"/>
                </a:solidFill>
                <a:latin typeface="Arial" charset="0"/>
                <a:ea typeface="+mn-ea"/>
                <a:cs typeface="+mn-cs"/>
              </a:rPr>
              <a:t> </a:t>
            </a:r>
            <a:r>
              <a:rPr lang="en-US" sz="1200" kern="1200" dirty="0">
                <a:solidFill>
                  <a:schemeClr val="tx1"/>
                </a:solidFill>
                <a:latin typeface="Arial" charset="0"/>
                <a:ea typeface="+mn-ea"/>
                <a:cs typeface="+mn-cs"/>
              </a:rPr>
              <a:t>and central nervous system complications.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frequency of reported cases of Q fever increases with age and is highest among males, which may reflect occupational risks for exposure among livestock handlers. A past history of heart valve defects, </a:t>
            </a:r>
            <a:r>
              <a:rPr lang="en-US" dirty="0" err="1"/>
              <a:t>endocarditis</a:t>
            </a:r>
            <a:r>
              <a:rPr lang="en-US" dirty="0"/>
              <a:t>, or </a:t>
            </a:r>
            <a:r>
              <a:rPr lang="en-US" dirty="0" err="1"/>
              <a:t>valvular</a:t>
            </a:r>
            <a:r>
              <a:rPr lang="en-US" dirty="0"/>
              <a:t> implants may increase the risk of chronic infection and severe disease outcome. Infection is also more common in patients with compromised immune systems (such as may occur through cancer treatments, advanced human immunodeficiency virus (HIV) infection, prior organ transplants, or some medications). Individuals who reside or spend time near ranches and livestock rearing facilities are at increased risk for infection.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Arial" charset="0"/>
                <a:ea typeface="+mn-ea"/>
                <a:cs typeface="+mn-cs"/>
              </a:rPr>
              <a:t>The acute symptoms caused by infection with </a:t>
            </a:r>
            <a:r>
              <a:rPr lang="en-US" sz="1200" i="1" kern="1200" dirty="0" err="1">
                <a:solidFill>
                  <a:schemeClr val="tx1"/>
                </a:solidFill>
                <a:latin typeface="Arial" charset="0"/>
                <a:ea typeface="+mn-ea"/>
                <a:cs typeface="+mn-cs"/>
              </a:rPr>
              <a:t>Coxiella</a:t>
            </a:r>
            <a:r>
              <a:rPr lang="en-US" sz="1200" i="1" kern="1200" dirty="0">
                <a:solidFill>
                  <a:schemeClr val="tx1"/>
                </a:solidFill>
                <a:latin typeface="Arial" charset="0"/>
                <a:ea typeface="+mn-ea"/>
                <a:cs typeface="+mn-cs"/>
              </a:rPr>
              <a:t> </a:t>
            </a:r>
            <a:r>
              <a:rPr lang="en-US" sz="1200" i="1" kern="1200" dirty="0" err="1">
                <a:solidFill>
                  <a:schemeClr val="tx1"/>
                </a:solidFill>
                <a:latin typeface="Arial" charset="0"/>
                <a:ea typeface="+mn-ea"/>
                <a:cs typeface="+mn-cs"/>
              </a:rPr>
              <a:t>burnetii</a:t>
            </a:r>
            <a:r>
              <a:rPr lang="en-US" sz="1200" kern="1200" dirty="0">
                <a:solidFill>
                  <a:schemeClr val="tx1"/>
                </a:solidFill>
                <a:latin typeface="Arial" charset="0"/>
                <a:ea typeface="+mn-ea"/>
                <a:cs typeface="+mn-cs"/>
              </a:rPr>
              <a:t> usually develop within 2-3 weeks of exposure, although as many as half of humans infected with </a:t>
            </a:r>
            <a:r>
              <a:rPr lang="en-US" sz="1200" i="1" kern="1200" dirty="0">
                <a:solidFill>
                  <a:schemeClr val="tx1"/>
                </a:solidFill>
                <a:latin typeface="Arial" charset="0"/>
                <a:ea typeface="+mn-ea"/>
                <a:cs typeface="+mn-cs"/>
              </a:rPr>
              <a:t>C. </a:t>
            </a:r>
            <a:r>
              <a:rPr lang="en-US" sz="1200" i="1" kern="1200" dirty="0" err="1">
                <a:solidFill>
                  <a:schemeClr val="tx1"/>
                </a:solidFill>
                <a:latin typeface="Arial" charset="0"/>
                <a:ea typeface="+mn-ea"/>
                <a:cs typeface="+mn-cs"/>
              </a:rPr>
              <a:t>burnetii</a:t>
            </a:r>
            <a:r>
              <a:rPr lang="en-US" sz="1200" kern="1200" dirty="0">
                <a:solidFill>
                  <a:schemeClr val="tx1"/>
                </a:solidFill>
                <a:latin typeface="Arial" charset="0"/>
                <a:ea typeface="+mn-ea"/>
                <a:cs typeface="+mn-cs"/>
              </a:rPr>
              <a:t> do not show symptoms. Acute illness is more common than</a:t>
            </a:r>
            <a:r>
              <a:rPr lang="en-US" sz="1200" kern="1200" baseline="0" dirty="0">
                <a:solidFill>
                  <a:schemeClr val="tx1"/>
                </a:solidFill>
                <a:latin typeface="Arial" charset="0"/>
                <a:ea typeface="+mn-ea"/>
                <a:cs typeface="+mn-cs"/>
              </a:rPr>
              <a:t> the chronic form of Q Fever and is typically associated with flu like symptoms such as </a:t>
            </a:r>
            <a:r>
              <a:rPr lang="en-US" sz="1200" kern="1200" dirty="0">
                <a:solidFill>
                  <a:schemeClr val="tx1"/>
                </a:solidFill>
                <a:latin typeface="Arial" charset="0"/>
                <a:ea typeface="+mn-ea"/>
                <a:cs typeface="+mn-cs"/>
              </a:rPr>
              <a:t>high fever, severe headache, </a:t>
            </a:r>
            <a:r>
              <a:rPr lang="en-US" sz="1200" kern="1200" dirty="0" err="1">
                <a:solidFill>
                  <a:schemeClr val="tx1"/>
                </a:solidFill>
                <a:latin typeface="Arial" charset="0"/>
                <a:ea typeface="+mn-ea"/>
                <a:cs typeface="+mn-cs"/>
              </a:rPr>
              <a:t>myalgia</a:t>
            </a:r>
            <a:r>
              <a:rPr lang="en-US" sz="1200" kern="1200" dirty="0">
                <a:solidFill>
                  <a:schemeClr val="tx1"/>
                </a:solidFill>
                <a:latin typeface="Arial" charset="0"/>
                <a:ea typeface="+mn-ea"/>
                <a:cs typeface="+mn-cs"/>
              </a:rPr>
              <a:t>, and non productive cough.</a:t>
            </a:r>
            <a:r>
              <a:rPr lang="en-US" sz="1200" kern="1200" baseline="0" dirty="0">
                <a:solidFill>
                  <a:schemeClr val="tx1"/>
                </a:solidFill>
                <a:latin typeface="Arial" charset="0"/>
                <a:ea typeface="+mn-ea"/>
                <a:cs typeface="+mn-cs"/>
              </a:rPr>
              <a:t>  30-50% of </a:t>
            </a:r>
            <a:r>
              <a:rPr lang="en-US" sz="1200" kern="1200" dirty="0">
                <a:solidFill>
                  <a:schemeClr val="tx1"/>
                </a:solidFill>
                <a:latin typeface="Arial" charset="0"/>
                <a:ea typeface="+mn-ea"/>
                <a:cs typeface="+mn-cs"/>
              </a:rPr>
              <a:t>people who</a:t>
            </a:r>
            <a:r>
              <a:rPr lang="en-US" sz="1200" kern="1200" baseline="0" dirty="0">
                <a:solidFill>
                  <a:schemeClr val="tx1"/>
                </a:solidFill>
                <a:latin typeface="Arial" charset="0"/>
                <a:ea typeface="+mn-ea"/>
                <a:cs typeface="+mn-cs"/>
              </a:rPr>
              <a:t> have acute Q Fever may have changes in their lungs consistent with pneumonia.  </a:t>
            </a:r>
            <a:r>
              <a:rPr lang="en-US" dirty="0">
                <a:latin typeface="Calibri" pitchFamily="34" charset="0"/>
                <a:cs typeface="Times New Roman" pitchFamily="18" charset="0"/>
              </a:rPr>
              <a:t>A small percentage of people with acute illness have more severe symptoms like meningitis</a:t>
            </a:r>
            <a:r>
              <a:rPr lang="en-US" baseline="0" dirty="0">
                <a:latin typeface="Calibri" pitchFamily="34" charset="0"/>
                <a:cs typeface="Times New Roman" pitchFamily="18" charset="0"/>
              </a:rPr>
              <a:t> and</a:t>
            </a:r>
            <a:r>
              <a:rPr lang="en-US" dirty="0">
                <a:latin typeface="Calibri" pitchFamily="34" charset="0"/>
                <a:cs typeface="Times New Roman" pitchFamily="18" charset="0"/>
              </a:rPr>
              <a:t> heart problems like </a:t>
            </a:r>
            <a:r>
              <a:rPr lang="en-US" dirty="0" err="1">
                <a:latin typeface="Calibri" pitchFamily="34" charset="0"/>
                <a:cs typeface="Times New Roman" pitchFamily="18" charset="0"/>
              </a:rPr>
              <a:t>myocarditis</a:t>
            </a:r>
            <a:r>
              <a:rPr lang="en-US" dirty="0">
                <a:latin typeface="Calibri" pitchFamily="34" charset="0"/>
                <a:cs typeface="Times New Roman" pitchFamily="18" charset="0"/>
              </a:rPr>
              <a:t> and </a:t>
            </a:r>
            <a:r>
              <a:rPr lang="en-US" dirty="0" err="1">
                <a:latin typeface="Calibri" pitchFamily="34" charset="0"/>
                <a:cs typeface="Times New Roman" pitchFamily="18" charset="0"/>
              </a:rPr>
              <a:t>pericarditis</a:t>
            </a:r>
            <a:r>
              <a:rPr lang="en-US" dirty="0">
                <a:latin typeface="Calibri" pitchFamily="34" charset="0"/>
                <a:cs typeface="Times New Roman" pitchFamily="18" charset="0"/>
              </a:rPr>
              <a:t>.  </a:t>
            </a:r>
            <a:r>
              <a:rPr lang="en-US" sz="1200" kern="1200" baseline="0" dirty="0">
                <a:solidFill>
                  <a:schemeClr val="tx1"/>
                </a:solidFill>
                <a:latin typeface="+mn-lt"/>
                <a:ea typeface="+mn-ea"/>
                <a:cs typeface="+mn-cs"/>
              </a:rPr>
              <a:t>Asymptomatic infections followed by </a:t>
            </a:r>
            <a:r>
              <a:rPr lang="en-US" sz="1200" kern="1200" baseline="0" dirty="0" err="1">
                <a:solidFill>
                  <a:schemeClr val="tx1"/>
                </a:solidFill>
                <a:latin typeface="+mn-lt"/>
                <a:ea typeface="+mn-ea"/>
                <a:cs typeface="+mn-cs"/>
              </a:rPr>
              <a:t>seroconversion</a:t>
            </a:r>
            <a:r>
              <a:rPr lang="en-US" sz="1200" kern="1200" baseline="0" dirty="0">
                <a:solidFill>
                  <a:schemeClr val="tx1"/>
                </a:solidFill>
                <a:latin typeface="+mn-lt"/>
                <a:ea typeface="+mn-ea"/>
                <a:cs typeface="+mn-cs"/>
              </a:rPr>
              <a:t> have been reported in up to 60% of cases identified during outbreak investigations.</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Centers for Disease Control and Prevention (CDC) has identified certain pathogens that are of particular concern as </a:t>
            </a:r>
            <a:r>
              <a:rPr lang="en-US" dirty="0" err="1"/>
              <a:t>bioterrorst</a:t>
            </a:r>
            <a:r>
              <a:rPr lang="en-US" dirty="0"/>
              <a:t> weapons.  All but one (smallpox) is a </a:t>
            </a:r>
            <a:r>
              <a:rPr lang="en-US" dirty="0" err="1"/>
              <a:t>zoonotic</a:t>
            </a:r>
            <a:r>
              <a:rPr lang="en-US" dirty="0"/>
              <a:t> pathogen.  For more information about bioterrorism diseases</a:t>
            </a:r>
            <a:r>
              <a:rPr lang="en-US" baseline="0" dirty="0"/>
              <a:t> and agents, visit </a:t>
            </a:r>
            <a:r>
              <a:rPr lang="en-US" dirty="0"/>
              <a:t> </a:t>
            </a:r>
          </a:p>
          <a:p>
            <a:r>
              <a:rPr lang="en-US" dirty="0"/>
              <a:t>http://emergency.cdc.gov/agent/agentlist.asp</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majority of patients with post-Q fever fatigue syndrome are previously healthy persons with no underlying medical or psychological problems who develop a complex of symptoms dominated by a debilitating fatigue after symptomatic acute Q fever infection. Other symptoms might also occur along with the fatigue such as nausea, headache, night sweats, difficulty sleeping, depression and impaired short-term memory. There is no apparent organ involvement.  It is characterized by fatigue and other expected Q fever symptoms that last beyond a year and for many patients last for several years or for life. No consensus has been reached on the pathogenesis of post-Q fever fatigue syndrome, although genetic predisposition and the severity of acute illness have been suggested to play a role in its development.</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i="0" dirty="0"/>
              <a:t>Chronic Q Fever</a:t>
            </a:r>
            <a:r>
              <a:rPr lang="en-US" i="0" baseline="0" dirty="0"/>
              <a:t> oc</a:t>
            </a:r>
            <a:r>
              <a:rPr lang="en-US" i="0" dirty="0"/>
              <a:t>curs in &lt;5% of infected patients and can occur after acute illness or asymptomatic infection. </a:t>
            </a:r>
            <a:r>
              <a:rPr lang="en-US" sz="1200" i="0" kern="1200" baseline="0" dirty="0">
                <a:solidFill>
                  <a:schemeClr val="tx1"/>
                </a:solidFill>
                <a:latin typeface="+mn-lt"/>
                <a:ea typeface="+mn-ea"/>
                <a:cs typeface="+mn-cs"/>
              </a:rPr>
              <a:t>The patients at highest risk for chronic Q fever are those with </a:t>
            </a:r>
            <a:r>
              <a:rPr lang="en-US" sz="1200" i="0" kern="1200" baseline="0" dirty="0" err="1">
                <a:solidFill>
                  <a:schemeClr val="tx1"/>
                </a:solidFill>
                <a:latin typeface="+mn-lt"/>
                <a:ea typeface="+mn-ea"/>
                <a:cs typeface="+mn-cs"/>
              </a:rPr>
              <a:t>valvular</a:t>
            </a:r>
            <a:r>
              <a:rPr lang="en-US" sz="1200" i="0" kern="1200" baseline="0" dirty="0">
                <a:solidFill>
                  <a:schemeClr val="tx1"/>
                </a:solidFill>
                <a:latin typeface="+mn-lt"/>
                <a:ea typeface="+mn-ea"/>
                <a:cs typeface="+mn-cs"/>
              </a:rPr>
              <a:t> heart disease, a vascular graft, or an arterial aneurysm. </a:t>
            </a:r>
            <a:r>
              <a:rPr lang="en-US" sz="1200" i="0" kern="1200" baseline="0" dirty="0" err="1">
                <a:solidFill>
                  <a:schemeClr val="tx1"/>
                </a:solidFill>
                <a:latin typeface="+mn-lt"/>
                <a:ea typeface="+mn-ea"/>
                <a:cs typeface="+mn-cs"/>
              </a:rPr>
              <a:t>Endocarditis</a:t>
            </a:r>
            <a:r>
              <a:rPr lang="en-US" sz="1200" i="0" kern="1200" baseline="0" dirty="0">
                <a:solidFill>
                  <a:schemeClr val="tx1"/>
                </a:solidFill>
                <a:latin typeface="+mn-lt"/>
                <a:ea typeface="+mn-ea"/>
                <a:cs typeface="+mn-cs"/>
              </a:rPr>
              <a:t> or an inflammation of the inner lining of the heart, is the most common manifestation of chronic Q fever, although chronic infection can also manifest in liver disease and chronic vascular, bone or lung infection.  </a:t>
            </a:r>
            <a:r>
              <a:rPr lang="en-US" sz="1200" i="0" kern="1200" baseline="0" dirty="0">
                <a:solidFill>
                  <a:schemeClr val="accent1">
                    <a:lumMod val="50000"/>
                  </a:schemeClr>
                </a:solidFill>
                <a:latin typeface="Agency FB" pitchFamily="34" charset="0"/>
                <a:ea typeface="+mn-ea"/>
                <a:cs typeface="+mn-cs"/>
              </a:rPr>
              <a:t>The initial clinical signs and symptoms in patients with chronic Q fever often are nonspecific and highly variable. Features might include fatigue, fever, abdominal or chest pain, weight loss, night sweats, or </a:t>
            </a:r>
            <a:r>
              <a:rPr lang="en-US" sz="1200" i="0" kern="1200" baseline="0" dirty="0" err="1">
                <a:solidFill>
                  <a:schemeClr val="accent1">
                    <a:lumMod val="50000"/>
                  </a:schemeClr>
                </a:solidFill>
                <a:latin typeface="Agency FB" pitchFamily="34" charset="0"/>
                <a:ea typeface="+mn-ea"/>
                <a:cs typeface="+mn-cs"/>
              </a:rPr>
              <a:t>hepatosplenomegaly</a:t>
            </a:r>
            <a:r>
              <a:rPr lang="en-US" sz="1200" i="0" kern="1200" baseline="0" dirty="0">
                <a:solidFill>
                  <a:schemeClr val="accent1">
                    <a:lumMod val="50000"/>
                  </a:schemeClr>
                </a:solidFill>
                <a:latin typeface="Agency FB" pitchFamily="34" charset="0"/>
                <a:ea typeface="+mn-ea"/>
                <a:cs typeface="+mn-cs"/>
              </a:rPr>
              <a:t>. Arterial embolism, pulmonary embolism, or deep venous thrombosis also might occur. </a:t>
            </a:r>
            <a:endParaRPr lang="en-US" i="0" dirty="0">
              <a:solidFill>
                <a:schemeClr val="accent1">
                  <a:lumMod val="50000"/>
                </a:schemeClr>
              </a:solidFill>
              <a:latin typeface="Agency FB" pitchFamily="34" charset="0"/>
            </a:endParaRPr>
          </a:p>
          <a:p>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Certain populations of individuals may manifest disease differently</a:t>
            </a:r>
            <a:r>
              <a:rPr lang="en-US" baseline="0" dirty="0"/>
              <a:t> in regard to severity and complications.  For instance, children are </a:t>
            </a:r>
            <a:r>
              <a:rPr lang="en-US" sz="1200" kern="1200" baseline="0" dirty="0">
                <a:solidFill>
                  <a:schemeClr val="tx1"/>
                </a:solidFill>
                <a:latin typeface="+mn-lt"/>
                <a:ea typeface="+mn-ea"/>
                <a:cs typeface="+mn-cs"/>
              </a:rPr>
              <a:t>less likely to have symptoms than adults and might have a milder illness and have a tendency to develop a rash along with flu like symptoms.  Pregnant women might also be less likely to develop symptoms of acute Q Fever, but may be at risk for an adverse outcome to their pregnancy (such as a miscarriage) or at higher risk for developing chronic Q Fever particularly if an acute infection occurs in the first trimester of pregnancy.  Immune compromised individuals are also at greater risk for developing chronic Q Fever infections.     </a:t>
            </a:r>
            <a:r>
              <a:rPr lang="en-US" dirty="0"/>
              <a:t> </a:t>
            </a:r>
          </a:p>
        </p:txBody>
      </p:sp>
      <p:sp>
        <p:nvSpPr>
          <p:cNvPr id="4" name="Slide Number Placeholder 3"/>
          <p:cNvSpPr>
            <a:spLocks noGrp="1"/>
          </p:cNvSpPr>
          <p:nvPr>
            <p:ph type="sldNum" sz="quarter" idx="10"/>
          </p:nvPr>
        </p:nvSpPr>
        <p:spPr/>
        <p:txBody>
          <a:bodyPr/>
          <a:lstStyle/>
          <a:p>
            <a:fld id="{25064B77-3581-4781-BEFC-00EE741806CC}"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baseline="0" dirty="0">
                <a:solidFill>
                  <a:schemeClr val="tx1"/>
                </a:solidFill>
                <a:latin typeface="+mn-lt"/>
                <a:ea typeface="+mn-ea"/>
                <a:cs typeface="+mn-cs"/>
              </a:rPr>
              <a:t>While infection has been confirmed in multiple vertebrate species, including wildlife, marine mammals, domestic mammals, birds, and reptiles, c</a:t>
            </a:r>
            <a:r>
              <a:rPr lang="en-US" sz="1200" kern="1200" baseline="0" dirty="0">
                <a:solidFill>
                  <a:schemeClr val="tx1"/>
                </a:solidFill>
                <a:latin typeface="+mn-lt"/>
                <a:ea typeface="+mn-ea"/>
                <a:cs typeface="+mn-cs"/>
              </a:rPr>
              <a:t>attle, sheep, and goats are the primary reservoirs for </a:t>
            </a:r>
            <a:r>
              <a:rPr lang="en-US" sz="1200" i="1" kern="1200" baseline="0" dirty="0">
                <a:solidFill>
                  <a:schemeClr val="tx1"/>
                </a:solidFill>
                <a:latin typeface="+mn-lt"/>
                <a:ea typeface="+mn-ea"/>
                <a:cs typeface="+mn-cs"/>
              </a:rPr>
              <a:t>C. </a:t>
            </a:r>
            <a:r>
              <a:rPr lang="en-US" sz="1200" i="1" kern="1200" baseline="0" dirty="0" err="1">
                <a:solidFill>
                  <a:schemeClr val="tx1"/>
                </a:solidFill>
                <a:latin typeface="+mn-lt"/>
                <a:ea typeface="+mn-ea"/>
                <a:cs typeface="+mn-cs"/>
              </a:rPr>
              <a:t>burnetii</a:t>
            </a:r>
            <a:r>
              <a:rPr lang="en-US" sz="1200" i="1" kern="1200" baseline="0" dirty="0">
                <a:solidFill>
                  <a:schemeClr val="tx1"/>
                </a:solidFill>
                <a:latin typeface="+mn-lt"/>
                <a:ea typeface="+mn-ea"/>
                <a:cs typeface="+mn-cs"/>
              </a:rPr>
              <a:t>. </a:t>
            </a:r>
            <a:r>
              <a:rPr lang="en-US" sz="1200" i="1" kern="1200" baseline="0" dirty="0" err="1">
                <a:solidFill>
                  <a:schemeClr val="tx1"/>
                </a:solidFill>
                <a:latin typeface="Arial" charset="0"/>
                <a:ea typeface="+mn-ea"/>
                <a:cs typeface="+mn-cs"/>
              </a:rPr>
              <a:t>Coxiella</a:t>
            </a:r>
            <a:r>
              <a:rPr lang="en-US" sz="1200" i="1"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burnetii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infection in livestock species is generally asymptomatic, but when clinical illness is seen in animals, it is typically goats, sheep and cattle that will manifest illness. Goats and sheep are the species in which abortions, stillbirths, and early neonatal mortality have been most frequently documented. Abortion in cattle due to </a:t>
            </a:r>
            <a:r>
              <a:rPr lang="en-US" sz="1200" i="1" kern="1200" baseline="0" dirty="0">
                <a:solidFill>
                  <a:schemeClr val="tx1"/>
                </a:solidFill>
                <a:latin typeface="Arial" charset="0"/>
                <a:ea typeface="+mn-ea"/>
                <a:cs typeface="+mn-cs"/>
              </a:rPr>
              <a:t>C. </a:t>
            </a:r>
            <a:r>
              <a:rPr lang="en-US" sz="1200" i="1" kern="1200" baseline="0" dirty="0" err="1">
                <a:solidFill>
                  <a:schemeClr val="tx1"/>
                </a:solidFill>
                <a:latin typeface="Arial" charset="0"/>
                <a:ea typeface="+mn-ea"/>
                <a:cs typeface="+mn-cs"/>
              </a:rPr>
              <a:t>burnetii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infection has been reported, and more research is needed to determine the organism’s role in infertility, </a:t>
            </a:r>
            <a:r>
              <a:rPr lang="en-US" sz="1200" i="0" kern="1200" baseline="0" dirty="0" err="1">
                <a:solidFill>
                  <a:schemeClr val="tx1"/>
                </a:solidFill>
                <a:latin typeface="Arial" charset="0"/>
                <a:ea typeface="+mn-ea"/>
                <a:cs typeface="+mn-cs"/>
              </a:rPr>
              <a:t>metritis</a:t>
            </a:r>
            <a:r>
              <a:rPr lang="en-US" sz="1200" i="0" kern="1200" baseline="0" dirty="0">
                <a:solidFill>
                  <a:schemeClr val="tx1"/>
                </a:solidFill>
                <a:latin typeface="Arial" charset="0"/>
                <a:ea typeface="+mn-ea"/>
                <a:cs typeface="+mn-cs"/>
              </a:rPr>
              <a:t> and </a:t>
            </a:r>
            <a:r>
              <a:rPr lang="en-US" sz="1200" i="0" kern="1200" baseline="0" dirty="0" err="1">
                <a:solidFill>
                  <a:schemeClr val="tx1"/>
                </a:solidFill>
                <a:latin typeface="Arial" charset="0"/>
                <a:ea typeface="+mn-ea"/>
                <a:cs typeface="+mn-cs"/>
              </a:rPr>
              <a:t>endometritis</a:t>
            </a:r>
            <a:r>
              <a:rPr lang="en-US" sz="1200" i="0"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Coxiella</a:t>
            </a:r>
            <a:r>
              <a:rPr lang="en-US" sz="1200" i="1" kern="1200" baseline="0" dirty="0">
                <a:solidFill>
                  <a:schemeClr val="tx1"/>
                </a:solidFill>
                <a:latin typeface="Arial" charset="0"/>
                <a:ea typeface="+mn-ea"/>
                <a:cs typeface="+mn-cs"/>
              </a:rPr>
              <a:t> </a:t>
            </a:r>
            <a:r>
              <a:rPr lang="en-US" sz="1200" i="1" kern="1200" baseline="0" dirty="0" err="1">
                <a:solidFill>
                  <a:schemeClr val="tx1"/>
                </a:solidFill>
                <a:latin typeface="Arial" charset="0"/>
                <a:ea typeface="+mn-ea"/>
                <a:cs typeface="+mn-cs"/>
              </a:rPr>
              <a:t>burnetii</a:t>
            </a:r>
            <a:r>
              <a:rPr lang="en-US" sz="1200" i="1" kern="1200" baseline="0" dirty="0">
                <a:solidFill>
                  <a:schemeClr val="tx1"/>
                </a:solidFill>
                <a:latin typeface="Arial" charset="0"/>
                <a:ea typeface="+mn-ea"/>
                <a:cs typeface="+mn-cs"/>
              </a:rPr>
              <a:t> </a:t>
            </a:r>
            <a:r>
              <a:rPr lang="en-US" sz="1200" i="0" kern="1200" baseline="0" dirty="0">
                <a:solidFill>
                  <a:schemeClr val="tx1"/>
                </a:solidFill>
                <a:latin typeface="Arial" charset="0"/>
                <a:ea typeface="+mn-ea"/>
                <a:cs typeface="+mn-cs"/>
              </a:rPr>
              <a:t>can cause adverse pregnancy outcomes in cats, and contact with infected cats has been associated with human infection.</a:t>
            </a:r>
            <a:endParaRPr lang="en-US" i="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mn-ea"/>
                <a:cs typeface="+mn-cs"/>
              </a:rPr>
              <a:t>The 2007–2009 human Q fever epidemic in The Netherlands attracted attention due to its magnitude and duration. The current epidemic and the historical background of Q fever in The Netherlands are reviewed according to national and international publications.  </a:t>
            </a:r>
            <a:r>
              <a:rPr lang="en-US" sz="1200" kern="1200" baseline="0" dirty="0" err="1">
                <a:solidFill>
                  <a:schemeClr val="tx1"/>
                </a:solidFill>
                <a:latin typeface="Arial" charset="0"/>
                <a:ea typeface="+mn-ea"/>
                <a:cs typeface="+mn-cs"/>
              </a:rPr>
              <a:t>Seroprevalence</a:t>
            </a:r>
            <a:r>
              <a:rPr lang="en-US" sz="1200" kern="1200" baseline="0" dirty="0">
                <a:solidFill>
                  <a:schemeClr val="tx1"/>
                </a:solidFill>
                <a:latin typeface="Arial" charset="0"/>
                <a:ea typeface="+mn-ea"/>
                <a:cs typeface="+mn-cs"/>
              </a:rPr>
              <a:t> studies suggest that Q fever was endemic in The Netherlands several decades before the disease was diagnosed in dairy goats and dairy sheep. This was in 2005 and the increase in humans started in 2007. Q fever abortions were registered on 30 dairy goat and dairy sheep farms between 2005 and 2009. Over 4000 human cases were notified between 2007 and 2010. Proximity to aborting small ruminants and high numbers of susceptible humans are probably the main causes of the human Q fever outbreak in The Netherlands.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latin typeface="Arial" charset="0"/>
                <a:ea typeface="+mn-ea"/>
                <a:cs typeface="+mn-cs"/>
              </a:rPr>
              <a:t>Epi</a:t>
            </a:r>
            <a:r>
              <a:rPr lang="en-US" sz="1200" kern="1200" baseline="0" dirty="0">
                <a:solidFill>
                  <a:schemeClr val="tx1"/>
                </a:solidFill>
                <a:latin typeface="Arial" charset="0"/>
                <a:ea typeface="+mn-ea"/>
                <a:cs typeface="+mn-cs"/>
              </a:rPr>
              <a:t> Curve of the Q fever outbreaks in the Netherlands that spanned 2007–2010 with a peak in 2009. Among other measures, it resulted in </a:t>
            </a:r>
            <a:r>
              <a:rPr lang="en-US" sz="2800" kern="1200" baseline="0" dirty="0">
                <a:solidFill>
                  <a:schemeClr val="tx1"/>
                </a:solidFill>
                <a:latin typeface="Calibri" pitchFamily="34" charset="0"/>
                <a:ea typeface="+mn-ea"/>
                <a:cs typeface="Times New Roman" pitchFamily="18" charset="0"/>
              </a:rPr>
              <a:t>m</a:t>
            </a:r>
            <a:r>
              <a:rPr lang="en-US" sz="2800" dirty="0">
                <a:latin typeface="Calibri" pitchFamily="34" charset="0"/>
                <a:cs typeface="Times New Roman" pitchFamily="18" charset="0"/>
              </a:rPr>
              <a:t>ass vaccination of dairy goats and sheep</a:t>
            </a:r>
            <a:r>
              <a:rPr lang="en-US" sz="2800" baseline="0" dirty="0">
                <a:latin typeface="Calibri" pitchFamily="34" charset="0"/>
                <a:cs typeface="Times New Roman" pitchFamily="18" charset="0"/>
              </a:rPr>
              <a:t> and c</a:t>
            </a:r>
            <a:r>
              <a:rPr lang="en-US" sz="2800" dirty="0">
                <a:latin typeface="Calibri" pitchFamily="34" charset="0"/>
                <a:cs typeface="Times New Roman" pitchFamily="18" charset="0"/>
              </a:rPr>
              <a:t>ulling of dairy sheep flocks</a:t>
            </a:r>
            <a:r>
              <a:rPr lang="en-US" sz="2800" baseline="0" dirty="0">
                <a:latin typeface="Calibri" pitchFamily="34" charset="0"/>
                <a:cs typeface="Times New Roman" pitchFamily="18" charset="0"/>
              </a:rPr>
              <a:t> and </a:t>
            </a:r>
            <a:r>
              <a:rPr lang="en-US" sz="2800" dirty="0">
                <a:latin typeface="Calibri" pitchFamily="34" charset="0"/>
                <a:cs typeface="Times New Roman" pitchFamily="18" charset="0"/>
              </a:rPr>
              <a:t>goat herds</a:t>
            </a:r>
            <a:r>
              <a:rPr lang="en-US" sz="2800" baseline="0" dirty="0">
                <a:latin typeface="Calibri" pitchFamily="34" charset="0"/>
                <a:cs typeface="Times New Roman" pitchFamily="18" charset="0"/>
              </a:rPr>
              <a:t>.  </a:t>
            </a:r>
            <a:r>
              <a:rPr lang="en-US" sz="1200" kern="1200" baseline="0" dirty="0" err="1">
                <a:solidFill>
                  <a:schemeClr val="tx1"/>
                </a:solidFill>
                <a:latin typeface="Arial" charset="0"/>
                <a:ea typeface="+mn-ea"/>
                <a:cs typeface="+mn-cs"/>
              </a:rPr>
              <a:t>Seroprevalence</a:t>
            </a:r>
            <a:r>
              <a:rPr lang="en-US" sz="1200" kern="1200" baseline="0" dirty="0">
                <a:solidFill>
                  <a:schemeClr val="tx1"/>
                </a:solidFill>
                <a:latin typeface="Arial" charset="0"/>
                <a:ea typeface="+mn-ea"/>
                <a:cs typeface="+mn-cs"/>
              </a:rPr>
              <a:t> studies suggest that Q fever was endemic in The Netherlands several decades before the disease was diagnosed in dairy goats and dairy sheep. This was in 2005 and the increase in humans started in 2007. Q fever abortions were registered on 30 dairy goat and dairy sheep farms between 2005 and 2009. Over 4000 human cases were notified between 2007 and 2010. </a:t>
            </a:r>
          </a:p>
          <a:p>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mn-ea"/>
                <a:cs typeface="+mn-cs"/>
              </a:rPr>
              <a:t>Proximity to aborting small ruminants and high numbers of susceptible humans are probably the main causes of the human Q fever outbreak in The Netherlands. </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On April 22, 2011, the Q fever bacterium</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Coxiella</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burnetii</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was detected in a goat placenta collected from a farm in Washington, where 14 of 50 (28%) pregnant does had aborted since January. A county health alert advised health-care providers to ask patients with symptoms compatible with Q fever (e.g., fever, headache, chills, and </a:t>
            </a:r>
            <a:r>
              <a:rPr lang="en-US" sz="1200" kern="1200" dirty="0" err="1">
                <a:solidFill>
                  <a:schemeClr val="tx1"/>
                </a:solidFill>
                <a:latin typeface="+mn-lt"/>
                <a:ea typeface="+mn-ea"/>
                <a:cs typeface="+mn-cs"/>
              </a:rPr>
              <a:t>myalgia</a:t>
            </a:r>
            <a:r>
              <a:rPr lang="en-US" sz="1200" kern="1200" dirty="0">
                <a:solidFill>
                  <a:schemeClr val="tx1"/>
                </a:solidFill>
                <a:latin typeface="+mn-lt"/>
                <a:ea typeface="+mn-ea"/>
                <a:cs typeface="+mn-cs"/>
              </a:rPr>
              <a:t>) about exposure to goats, and the owners of the farm informed purchasers of their goats that </a:t>
            </a:r>
            <a:r>
              <a:rPr lang="en-US" sz="1200" i="1" kern="1200" dirty="0">
                <a:solidFill>
                  <a:schemeClr val="tx1"/>
                </a:solidFill>
                <a:latin typeface="+mn-lt"/>
                <a:ea typeface="+mn-ea"/>
                <a:cs typeface="+mn-cs"/>
              </a:rPr>
              <a:t>C. </a:t>
            </a:r>
            <a:r>
              <a:rPr lang="en-US" sz="1200" i="1" kern="1200" dirty="0" err="1">
                <a:solidFill>
                  <a:schemeClr val="tx1"/>
                </a:solidFill>
                <a:latin typeface="+mn-lt"/>
                <a:ea typeface="+mn-ea"/>
                <a:cs typeface="+mn-cs"/>
              </a:rPr>
              <a:t>burnetii</a:t>
            </a:r>
            <a:r>
              <a:rPr lang="en-US" sz="1200" kern="1200" dirty="0">
                <a:solidFill>
                  <a:schemeClr val="tx1"/>
                </a:solidFill>
                <a:latin typeface="+mn-lt"/>
                <a:ea typeface="+mn-ea"/>
                <a:cs typeface="+mn-cs"/>
              </a:rPr>
              <a:t> had been detected in their herd. On May 25, the county health department reported a symptomatic patient with antibodies to </a:t>
            </a:r>
            <a:r>
              <a:rPr lang="en-US" sz="1200" i="1" kern="1200" dirty="0">
                <a:solidFill>
                  <a:schemeClr val="tx1"/>
                </a:solidFill>
                <a:latin typeface="+mn-lt"/>
                <a:ea typeface="+mn-ea"/>
                <a:cs typeface="+mn-cs"/>
              </a:rPr>
              <a:t>C. </a:t>
            </a:r>
            <a:r>
              <a:rPr lang="en-US" sz="1200" i="1" kern="1200" dirty="0" err="1">
                <a:solidFill>
                  <a:schemeClr val="tx1"/>
                </a:solidFill>
                <a:latin typeface="+mn-lt"/>
                <a:ea typeface="+mn-ea"/>
                <a:cs typeface="+mn-cs"/>
              </a:rPr>
              <a:t>burnetii</a:t>
            </a:r>
            <a:r>
              <a:rPr lang="en-US" sz="1200" kern="1200" dirty="0">
                <a:solidFill>
                  <a:schemeClr val="tx1"/>
                </a:solidFill>
                <a:latin typeface="+mn-lt"/>
                <a:ea typeface="+mn-ea"/>
                <a:cs typeface="+mn-cs"/>
              </a:rPr>
              <a:t> who had purchased goats from the farm in February.  Eventually a total of 15 symptomatic individuals (both</a:t>
            </a:r>
            <a:r>
              <a:rPr lang="en-US" sz="1200" kern="1200" baseline="0" dirty="0">
                <a:solidFill>
                  <a:schemeClr val="tx1"/>
                </a:solidFill>
                <a:latin typeface="+mn-lt"/>
                <a:ea typeface="+mn-ea"/>
                <a:cs typeface="+mn-cs"/>
              </a:rPr>
              <a:t> MT and WA residents) were identified and 4 of those folks were hospitalized.  </a:t>
            </a:r>
            <a:endParaRPr lang="en-US" dirty="0"/>
          </a:p>
        </p:txBody>
      </p:sp>
      <p:sp>
        <p:nvSpPr>
          <p:cNvPr id="4" name="Slide Number Placeholder 3"/>
          <p:cNvSpPr>
            <a:spLocks noGrp="1"/>
          </p:cNvSpPr>
          <p:nvPr>
            <p:ph type="sldNum" sz="quarter" idx="10"/>
          </p:nvPr>
        </p:nvSpPr>
        <p:spPr/>
        <p:txBody>
          <a:bodyPr/>
          <a:lstStyle/>
          <a:p>
            <a:fld id="{25064B77-3581-4781-BEFC-00EE741806CC}"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latin typeface="Arial" charset="0"/>
                <a:ea typeface="+mn-ea"/>
                <a:cs typeface="+mn-cs"/>
              </a:rPr>
              <a:t>Prevention and control efforts should be directed primarily toward the groups who</a:t>
            </a:r>
            <a:r>
              <a:rPr lang="en-US" sz="1200" kern="1200" baseline="0" dirty="0">
                <a:solidFill>
                  <a:schemeClr val="tx1"/>
                </a:solidFill>
                <a:latin typeface="Arial" charset="0"/>
                <a:ea typeface="+mn-ea"/>
                <a:cs typeface="+mn-cs"/>
              </a:rPr>
              <a:t> work in environments where infection is more likely including:</a:t>
            </a:r>
            <a:r>
              <a:rPr lang="en-US" sz="1200" kern="1200" dirty="0">
                <a:solidFill>
                  <a:schemeClr val="tx1"/>
                </a:solidFill>
                <a:latin typeface="Arial" charset="0"/>
                <a:ea typeface="+mn-ea"/>
                <a:cs typeface="+mn-cs"/>
              </a:rPr>
              <a:t> veterinarians, meat processing plant workers, sheep and dairy workers, livestock farmers, and researchers at facilities housing sheep. </a:t>
            </a:r>
          </a:p>
          <a:p>
            <a:r>
              <a:rPr lang="en-US" sz="1200" kern="1200" dirty="0">
                <a:solidFill>
                  <a:schemeClr val="tx1"/>
                </a:solidFill>
                <a:latin typeface="Arial" charset="0"/>
                <a:ea typeface="+mn-ea"/>
                <a:cs typeface="+mn-cs"/>
              </a:rPr>
              <a:t>The following measures</a:t>
            </a:r>
            <a:r>
              <a:rPr lang="en-US" sz="1200" kern="1200" baseline="0" dirty="0">
                <a:solidFill>
                  <a:schemeClr val="tx1"/>
                </a:solidFill>
                <a:latin typeface="Arial" charset="0"/>
                <a:ea typeface="+mn-ea"/>
                <a:cs typeface="+mn-cs"/>
              </a:rPr>
              <a:t> represent some of the measures that </a:t>
            </a:r>
            <a:r>
              <a:rPr lang="en-US" sz="1200" kern="1200" dirty="0">
                <a:solidFill>
                  <a:schemeClr val="tx1"/>
                </a:solidFill>
                <a:latin typeface="Arial" charset="0"/>
                <a:ea typeface="+mn-ea"/>
                <a:cs typeface="+mn-cs"/>
              </a:rPr>
              <a:t>should be used to prevent and control of Q fever:</a:t>
            </a:r>
          </a:p>
          <a:p>
            <a:r>
              <a:rPr lang="en-US" sz="1200" kern="1200" dirty="0">
                <a:solidFill>
                  <a:schemeClr val="tx1"/>
                </a:solidFill>
                <a:latin typeface="Arial" charset="0"/>
                <a:ea typeface="+mn-ea"/>
                <a:cs typeface="+mn-cs"/>
              </a:rPr>
              <a:t>Educate the public on sources of infection. </a:t>
            </a:r>
          </a:p>
          <a:p>
            <a:r>
              <a:rPr lang="en-US" sz="1200" kern="1200" dirty="0">
                <a:solidFill>
                  <a:schemeClr val="tx1"/>
                </a:solidFill>
                <a:latin typeface="Arial" charset="0"/>
                <a:ea typeface="+mn-ea"/>
                <a:cs typeface="+mn-cs"/>
              </a:rPr>
              <a:t>Appropriately dispose of placenta, birth products, fetal membranes, and aborted fetuses at facilities housing sheep and goats. </a:t>
            </a:r>
          </a:p>
          <a:p>
            <a:r>
              <a:rPr lang="en-US" sz="1200" kern="1200" dirty="0">
                <a:solidFill>
                  <a:schemeClr val="tx1"/>
                </a:solidFill>
                <a:latin typeface="Arial" charset="0"/>
                <a:ea typeface="+mn-ea"/>
                <a:cs typeface="+mn-cs"/>
              </a:rPr>
              <a:t>Restrict access to barns and laboratories used in housing potentially infected animals. </a:t>
            </a:r>
          </a:p>
          <a:p>
            <a:r>
              <a:rPr lang="en-US" sz="1200" kern="1200" dirty="0">
                <a:solidFill>
                  <a:schemeClr val="tx1"/>
                </a:solidFill>
                <a:latin typeface="Arial" charset="0"/>
                <a:ea typeface="+mn-ea"/>
                <a:cs typeface="+mn-cs"/>
              </a:rPr>
              <a:t>Use only</a:t>
            </a:r>
            <a:r>
              <a:rPr lang="en-US" sz="1200" u="none" kern="1200" dirty="0">
                <a:solidFill>
                  <a:schemeClr val="tx1"/>
                </a:solidFill>
                <a:latin typeface="Arial" charset="0"/>
                <a:ea typeface="+mn-ea"/>
                <a:cs typeface="+mn-cs"/>
              </a:rPr>
              <a:t> pasteurized </a:t>
            </a:r>
            <a:r>
              <a:rPr lang="en-US" sz="1200" kern="1200" dirty="0">
                <a:solidFill>
                  <a:schemeClr val="tx1"/>
                </a:solidFill>
                <a:latin typeface="Arial" charset="0"/>
                <a:ea typeface="+mn-ea"/>
                <a:cs typeface="+mn-cs"/>
              </a:rPr>
              <a:t>milk and milk products.</a:t>
            </a:r>
          </a:p>
          <a:p>
            <a:r>
              <a:rPr lang="en-US" sz="1200" kern="1200" dirty="0">
                <a:solidFill>
                  <a:schemeClr val="tx1"/>
                </a:solidFill>
                <a:latin typeface="Arial" charset="0"/>
                <a:ea typeface="+mn-ea"/>
                <a:cs typeface="+mn-cs"/>
              </a:rPr>
              <a:t>Use appropriate procedures for bagging, autoclaving, and washing of laboratory clothing. </a:t>
            </a:r>
          </a:p>
          <a:p>
            <a:r>
              <a:rPr lang="en-US" sz="1200" kern="1200" dirty="0">
                <a:solidFill>
                  <a:schemeClr val="tx1"/>
                </a:solidFill>
                <a:latin typeface="Arial" charset="0"/>
                <a:ea typeface="+mn-ea"/>
                <a:cs typeface="+mn-cs"/>
              </a:rPr>
              <a:t>Counsel persons at highest risk for developing chronic Q fever, especially persons with pre-existing cardiac </a:t>
            </a:r>
            <a:r>
              <a:rPr lang="en-US" sz="1200" kern="1200" dirty="0" err="1">
                <a:solidFill>
                  <a:schemeClr val="tx1"/>
                </a:solidFill>
                <a:latin typeface="Arial" charset="0"/>
                <a:ea typeface="+mn-ea"/>
                <a:cs typeface="+mn-cs"/>
              </a:rPr>
              <a:t>valvular</a:t>
            </a:r>
            <a:r>
              <a:rPr lang="en-US" sz="1200" kern="1200" dirty="0">
                <a:solidFill>
                  <a:schemeClr val="tx1"/>
                </a:solidFill>
                <a:latin typeface="Arial" charset="0"/>
                <a:ea typeface="+mn-ea"/>
                <a:cs typeface="+mn-cs"/>
              </a:rPr>
              <a:t> disease or individuals with vascular grafts.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A8771-6564-4716-ACAF-A9495EEF3FED}" type="slidenum">
              <a:rPr lang="en-US"/>
              <a:pPr/>
              <a:t>5</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sz="1400" b="0" dirty="0">
                <a:latin typeface="Times New Roman" pitchFamily="18" charset="0"/>
              </a:rPr>
              <a:t>People may be exposed to </a:t>
            </a:r>
            <a:r>
              <a:rPr lang="en-US" sz="1400" b="0" dirty="0" err="1">
                <a:latin typeface="Times New Roman" pitchFamily="18" charset="0"/>
              </a:rPr>
              <a:t>zoonotic</a:t>
            </a:r>
            <a:r>
              <a:rPr lang="en-US" sz="1400" b="0" dirty="0">
                <a:latin typeface="Times New Roman" pitchFamily="18" charset="0"/>
              </a:rPr>
              <a:t> disease by one of a number of routes:  fecal-oral,</a:t>
            </a:r>
            <a:r>
              <a:rPr lang="en-US" sz="1400" b="0" baseline="0" dirty="0">
                <a:latin typeface="Times New Roman" pitchFamily="18" charset="0"/>
              </a:rPr>
              <a:t> inhalation, direct contact or vector-borne.</a:t>
            </a:r>
            <a:endParaRPr lang="en-US" sz="1400" b="0" dirty="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information about Q Fever as well as a history of Q Fever in the Netherlands</a:t>
            </a:r>
            <a:r>
              <a:rPr lang="en-US" baseline="0" dirty="0"/>
              <a:t> via these resources.</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Leptospirosis</a:t>
            </a:r>
            <a:r>
              <a:rPr lang="en-US" dirty="0"/>
              <a:t> is a bacterial disease that affects humans and animals. It is caused by bacteria of the genus </a:t>
            </a:r>
            <a:r>
              <a:rPr lang="en-US" i="1" dirty="0" err="1"/>
              <a:t>Leptospira</a:t>
            </a:r>
            <a:r>
              <a:rPr lang="en-US" i="1" dirty="0"/>
              <a:t>.  </a:t>
            </a:r>
            <a:r>
              <a:rPr lang="en-US" i="0" dirty="0"/>
              <a:t>There a number of different </a:t>
            </a:r>
            <a:r>
              <a:rPr lang="en-US" i="0" dirty="0" err="1"/>
              <a:t>serovars</a:t>
            </a:r>
            <a:r>
              <a:rPr lang="en-US" i="0" dirty="0"/>
              <a:t> or serotypes of</a:t>
            </a:r>
            <a:r>
              <a:rPr lang="en-US" i="0" baseline="0" dirty="0"/>
              <a:t> this bacteria and a number of animals can act as both reservoirs of those </a:t>
            </a:r>
            <a:r>
              <a:rPr lang="en-US" i="0" baseline="0" dirty="0" err="1"/>
              <a:t>serovars</a:t>
            </a:r>
            <a:r>
              <a:rPr lang="en-US" i="0" baseline="0" dirty="0"/>
              <a:t> and also become ill with those </a:t>
            </a:r>
            <a:r>
              <a:rPr lang="en-US" i="0" baseline="0" dirty="0" err="1"/>
              <a:t>serovars</a:t>
            </a:r>
            <a:r>
              <a:rPr lang="en-US" i="0" baseline="0" dirty="0"/>
              <a:t>.</a:t>
            </a:r>
            <a:r>
              <a:rPr lang="en-US" dirty="0"/>
              <a:t> </a:t>
            </a:r>
            <a:r>
              <a:rPr lang="en-US" dirty="0" err="1"/>
              <a:t>Leptospires</a:t>
            </a:r>
            <a:r>
              <a:rPr lang="en-US" dirty="0"/>
              <a:t> are most commonly spread through the</a:t>
            </a:r>
            <a:r>
              <a:rPr lang="en-US" baseline="0" dirty="0"/>
              <a:t> </a:t>
            </a:r>
            <a:r>
              <a:rPr lang="en-US" dirty="0"/>
              <a:t>urine of infected animals, which can get into water or soil and can survive there for weeks to months. </a:t>
            </a:r>
            <a:r>
              <a:rPr lang="en-US" i="0" baseline="0" dirty="0"/>
              <a:t>  These organisms can be very hardy in the environment and they survive particularly well in stagnant slow moving water and in places where ambient temperatures range from 32-77 degrees Fahrenheit. </a:t>
            </a:r>
            <a:r>
              <a:rPr lang="en-US" dirty="0"/>
              <a:t>So it’s not unusual for </a:t>
            </a:r>
            <a:r>
              <a:rPr lang="en-US" dirty="0" err="1"/>
              <a:t>leptospires</a:t>
            </a:r>
            <a:r>
              <a:rPr lang="en-US" dirty="0"/>
              <a:t> to be present in stock ponds or slow moving streams particularly in warmer environments and many animals including a number of wild</a:t>
            </a:r>
            <a:r>
              <a:rPr lang="en-US" baseline="0" dirty="0"/>
              <a:t> animal species such as raccoons, opossums skunks and rodents contribute to the environmental level of this bacteria. </a:t>
            </a:r>
            <a:r>
              <a:rPr lang="en-US" i="0"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Leptospirosis</a:t>
            </a:r>
            <a:r>
              <a:rPr lang="en-US" dirty="0"/>
              <a:t> is nationally </a:t>
            </a:r>
            <a:r>
              <a:rPr lang="en-US" dirty="0" err="1"/>
              <a:t>notifiable</a:t>
            </a:r>
            <a:r>
              <a:rPr lang="en-US" dirty="0"/>
              <a:t>, but not currently part of the</a:t>
            </a:r>
            <a:r>
              <a:rPr lang="en-US" baseline="0" dirty="0"/>
              <a:t> Virginia Department of Health’s reportable disease list.  </a:t>
            </a:r>
            <a:r>
              <a:rPr lang="en-US" baseline="0" dirty="0" err="1"/>
              <a:t>Leptospirosis</a:t>
            </a:r>
            <a:r>
              <a:rPr lang="en-US" baseline="0" dirty="0"/>
              <a:t> was last included on the VDH list of reportable disease and conditions from 1989-1999, with no more than 2 cases per year reported during that time.  A</a:t>
            </a:r>
            <a:r>
              <a:rPr lang="en-US" dirty="0"/>
              <a:t>pproximately 100-200 cases are identified annually in the United States. About 50% of cases occur in Hawaii.</a:t>
            </a:r>
          </a:p>
          <a:p>
            <a:r>
              <a:rPr lang="en-US" dirty="0"/>
              <a:t>Although incidence in the United States is relatively low, </a:t>
            </a:r>
            <a:r>
              <a:rPr lang="en-US" dirty="0" err="1"/>
              <a:t>leptospirosis</a:t>
            </a:r>
            <a:r>
              <a:rPr lang="en-US" dirty="0"/>
              <a:t> is considered to be the most widespread </a:t>
            </a:r>
            <a:r>
              <a:rPr lang="en-US" dirty="0" err="1"/>
              <a:t>zoonotic</a:t>
            </a:r>
            <a:r>
              <a:rPr lang="en-US" dirty="0"/>
              <a:t> disease in the world.</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bacteria that causes</a:t>
            </a:r>
            <a:r>
              <a:rPr lang="en-US" baseline="0" dirty="0"/>
              <a:t> </a:t>
            </a:r>
            <a:r>
              <a:rPr lang="en-US" baseline="0" dirty="0" err="1"/>
              <a:t>l</a:t>
            </a:r>
            <a:r>
              <a:rPr lang="en-US" dirty="0" err="1"/>
              <a:t>eptospirosis</a:t>
            </a:r>
            <a:r>
              <a:rPr lang="en-US" dirty="0"/>
              <a:t> are typically spread through the urine of infected animals, which can get into water or soil and can survive there for weeks to months. Humans and animals can become infected through contact with this contaminated urine (or other body fluids, except saliva), water, or soil. The bacteria can enter the body through skin or mucous membranes (eyes, nose, or mouth), especially if the skin is broken from a cut or scratch. Drinking contaminated water can also cause infection. Infected wild and domestic animals may continue to excrete the bacteria into the environment continuously or every once in a while for a few months up to several years.</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humans, </a:t>
            </a:r>
            <a:r>
              <a:rPr lang="en-US" dirty="0" err="1"/>
              <a:t>leptospirosis</a:t>
            </a:r>
            <a:r>
              <a:rPr lang="en-US" dirty="0"/>
              <a:t> can cause a wide range of symptoms, including:</a:t>
            </a:r>
            <a:r>
              <a:rPr lang="en-US" baseline="0" dirty="0"/>
              <a:t>  </a:t>
            </a:r>
            <a:r>
              <a:rPr lang="en-US" dirty="0"/>
              <a:t>high fever,</a:t>
            </a:r>
            <a:r>
              <a:rPr lang="en-US" baseline="0" dirty="0"/>
              <a:t> h</a:t>
            </a:r>
            <a:r>
              <a:rPr lang="en-US" dirty="0"/>
              <a:t>eadache,</a:t>
            </a:r>
            <a:r>
              <a:rPr lang="en-US" baseline="0" dirty="0"/>
              <a:t> c</a:t>
            </a:r>
            <a:r>
              <a:rPr lang="en-US" dirty="0"/>
              <a:t>hills,</a:t>
            </a:r>
            <a:r>
              <a:rPr lang="en-US" baseline="0" dirty="0"/>
              <a:t> m</a:t>
            </a:r>
            <a:r>
              <a:rPr lang="en-US" dirty="0"/>
              <a:t>uscle aches,</a:t>
            </a:r>
            <a:r>
              <a:rPr lang="en-US" baseline="0" dirty="0"/>
              <a:t> v</a:t>
            </a:r>
            <a:r>
              <a:rPr lang="en-US" dirty="0"/>
              <a:t>omiting,</a:t>
            </a:r>
            <a:r>
              <a:rPr lang="en-US" baseline="0" dirty="0"/>
              <a:t> j</a:t>
            </a:r>
            <a:r>
              <a:rPr lang="en-US" dirty="0"/>
              <a:t>aundice (yellow skin and eyes),</a:t>
            </a:r>
            <a:r>
              <a:rPr lang="en-US" baseline="0" dirty="0"/>
              <a:t> r</a:t>
            </a:r>
            <a:r>
              <a:rPr lang="en-US" dirty="0"/>
              <a:t>ed eyes,</a:t>
            </a:r>
            <a:r>
              <a:rPr lang="en-US" baseline="0" dirty="0"/>
              <a:t> a</a:t>
            </a:r>
            <a:r>
              <a:rPr lang="en-US" dirty="0"/>
              <a:t>bdominal pain,</a:t>
            </a:r>
            <a:r>
              <a:rPr lang="en-US" baseline="0" dirty="0"/>
              <a:t> d</a:t>
            </a:r>
            <a:r>
              <a:rPr lang="en-US" dirty="0"/>
              <a:t>iarrhea</a:t>
            </a:r>
            <a:r>
              <a:rPr lang="en-US" baseline="0" dirty="0"/>
              <a:t> and r</a:t>
            </a:r>
            <a:r>
              <a:rPr lang="en-US" dirty="0"/>
              <a:t>ash.</a:t>
            </a:r>
            <a:r>
              <a:rPr lang="en-US" baseline="0" dirty="0"/>
              <a:t>  </a:t>
            </a:r>
            <a:r>
              <a:rPr lang="en-US" dirty="0"/>
              <a:t>Many of these symptoms can be mistaken for other diseases. In addition, some infected persons may have no symptoms at all.</a:t>
            </a:r>
            <a:r>
              <a:rPr lang="en-US" baseline="0" dirty="0"/>
              <a:t> </a:t>
            </a:r>
            <a:r>
              <a:rPr lang="en-US" dirty="0"/>
              <a:t>The time between a person's exposure to a contaminated source and becoming sick is 2 days to 4 weeks. Illness usually begins abruptly with fever and other symptoms. </a:t>
            </a:r>
            <a:r>
              <a:rPr lang="en-US" dirty="0" err="1"/>
              <a:t>Leptospirosis</a:t>
            </a:r>
            <a:r>
              <a:rPr lang="en-US" dirty="0"/>
              <a:t> may occur in two phases:</a:t>
            </a:r>
            <a:r>
              <a:rPr lang="en-US" baseline="0" dirty="0"/>
              <a:t>  </a:t>
            </a:r>
            <a:r>
              <a:rPr lang="en-US" dirty="0"/>
              <a:t>after the first phase (with fever, chills, headache, muscle aches, vomiting, or diarrhea) the patient may recover for a time but become ill again.</a:t>
            </a:r>
          </a:p>
          <a:p>
            <a:r>
              <a:rPr lang="en-US" dirty="0"/>
              <a:t>If a second phase occurs, it is more severe; the person may have kidney or liver failure or meningitis. This phase is also called Weil's disease.</a:t>
            </a:r>
            <a:r>
              <a:rPr lang="en-US" baseline="0" dirty="0"/>
              <a:t>  </a:t>
            </a:r>
            <a:r>
              <a:rPr lang="en-US" dirty="0"/>
              <a:t>The illness lasts from a few days to 3 weeks or longer. Without treatment, recovery may take several months.</a:t>
            </a:r>
          </a:p>
          <a:p>
            <a:pPr eaLnBrk="1" hangingPunct="1"/>
            <a:r>
              <a:rPr lang="en-US" b="0" dirty="0">
                <a:latin typeface="Times New Roman" pitchFamily="18" charset="0"/>
              </a:rPr>
              <a:t>Person to person transmission of </a:t>
            </a:r>
            <a:r>
              <a:rPr lang="en-US" b="0" dirty="0" err="1">
                <a:latin typeface="Times New Roman" pitchFamily="18" charset="0"/>
              </a:rPr>
              <a:t>leptospirosis</a:t>
            </a:r>
            <a:r>
              <a:rPr lang="en-US" b="0" baseline="0" dirty="0">
                <a:latin typeface="Times New Roman" pitchFamily="18" charset="0"/>
              </a:rPr>
              <a:t> is </a:t>
            </a:r>
            <a:r>
              <a:rPr lang="en-US" b="0" dirty="0">
                <a:latin typeface="Times New Roman" pitchFamily="18" charset="0"/>
              </a:rPr>
              <a:t>rare</a:t>
            </a:r>
            <a:r>
              <a:rPr lang="en-US" b="0" baseline="0" dirty="0">
                <a:latin typeface="Times New Roman" pitchFamily="18" charset="0"/>
              </a:rPr>
              <a:t> and a</a:t>
            </a:r>
            <a:r>
              <a:rPr lang="en-US" b="0" dirty="0">
                <a:latin typeface="Times New Roman" pitchFamily="18" charset="0"/>
              </a:rPr>
              <a:t>ntibiotic prophylaxis for people who have been exposed is typically not recommended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largest recorded U.S. outbreak occurred in 1998, when 775 people were exposed to the disease. Of these, 90 people were</a:t>
            </a:r>
            <a:r>
              <a:rPr lang="en-US" baseline="0" dirty="0"/>
              <a:t> either confirmed with or suspected of having </a:t>
            </a:r>
            <a:r>
              <a:rPr lang="en-US" baseline="0" dirty="0" err="1"/>
              <a:t>Lepto</a:t>
            </a:r>
            <a:r>
              <a:rPr lang="en-US" baseline="0" dirty="0"/>
              <a:t>.  More information about this outbreak can be found at </a:t>
            </a:r>
            <a:r>
              <a:rPr lang="en-US" dirty="0"/>
              <a:t>http://www.cdc.gov/mmwr/preview/mmwrhtml/00054395.htm. </a:t>
            </a:r>
            <a:r>
              <a:rPr lang="en-US" dirty="0">
                <a:latin typeface="Calibri" pitchFamily="34" charset="0"/>
              </a:rPr>
              <a:t>Outbreaks in the US have also been documented in association with infected dogs.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t>There can be a wide variety of clinical signs that accompany </a:t>
            </a:r>
            <a:r>
              <a:rPr lang="en-US" sz="1200" b="0" dirty="0" err="1"/>
              <a:t>leptospirosis</a:t>
            </a:r>
            <a:r>
              <a:rPr lang="en-US" sz="1200" b="0" dirty="0"/>
              <a:t>  illness in</a:t>
            </a:r>
            <a:r>
              <a:rPr lang="en-US" sz="1200" b="0" baseline="0" dirty="0"/>
              <a:t> animals and some animals may not become ill at all.  For instance, clinical signs are usually mild or not apparent in cats, however dogs (depending on the </a:t>
            </a:r>
            <a:r>
              <a:rPr lang="en-US" sz="1200" b="0" baseline="0" dirty="0" err="1"/>
              <a:t>serovar</a:t>
            </a:r>
            <a:r>
              <a:rPr lang="en-US" sz="1200" b="0" baseline="0" dirty="0"/>
              <a:t> they are infected with) </a:t>
            </a:r>
            <a:r>
              <a:rPr lang="en-US" sz="1200" b="0" dirty="0"/>
              <a:t>can experience vomiting, jaundice, rapid breathing, lethargy, diarrhea.</a:t>
            </a:r>
            <a:r>
              <a:rPr lang="en-US" sz="1200" b="0" baseline="0" dirty="0"/>
              <a:t>  </a:t>
            </a:r>
            <a:r>
              <a:rPr lang="en-US" sz="1200" b="0" dirty="0"/>
              <a:t>Cattle can experience reproductive disorders like abortion</a:t>
            </a:r>
            <a:r>
              <a:rPr lang="en-US" sz="1200" b="0" baseline="0" dirty="0"/>
              <a:t> and renal disease. </a:t>
            </a:r>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Leptospirosis</a:t>
            </a:r>
            <a:r>
              <a:rPr lang="en-US" dirty="0"/>
              <a:t> occurs worldwide, but is most common in temperate or tropical climates. It is an occupational hazard for many people who work outdoors or with animals, such as</a:t>
            </a:r>
            <a:r>
              <a:rPr lang="en-US" baseline="0" dirty="0"/>
              <a:t> veterinarians, animal caretakers and farmers.  </a:t>
            </a:r>
            <a:r>
              <a:rPr lang="en-US" dirty="0"/>
              <a:t>The disease has also been associated with swimming, wading, kayaking, and rafting in contaminated lakes and rivers. As such, it is a recreational hazard for campers or those who participate in outdoor sports. The risk is likely greater for those who participate in these activities in tropical or temperate climates.</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To prevent</a:t>
            </a:r>
            <a:r>
              <a:rPr lang="en-US" baseline="0" dirty="0"/>
              <a:t> infection with </a:t>
            </a:r>
            <a:r>
              <a:rPr lang="en-US" baseline="0" dirty="0" err="1"/>
              <a:t>leptospirosis</a:t>
            </a:r>
            <a:r>
              <a:rPr lang="en-US" baseline="0" dirty="0"/>
              <a:t>, it is best to avoid direct contact with the urine or other body fluids of sick animals by using good barrier precautions like gloves and or face protection to avoid fluids like urine splashing into your eyes, nose or mouth.  Isolate sick animals from well animals if possible and vaccinating livestock and pets are also good practices to decrease the likelihood that animals will be infected.  In addition, good rodent control and avoiding potentially contaminated water are also helpful in preventing illness.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information about </a:t>
            </a:r>
            <a:r>
              <a:rPr lang="en-US" dirty="0" err="1"/>
              <a:t>leptospirosis</a:t>
            </a:r>
            <a:r>
              <a:rPr lang="en-US" baseline="0" dirty="0"/>
              <a:t> can be found via these resources.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Zoonotic</a:t>
            </a:r>
            <a:r>
              <a:rPr lang="en-US" baseline="0" dirty="0"/>
              <a:t> diseases that people may be exposed to via the fecal oral route are seen here.  Most food safety threats are characterized by the CDC as Category B bioterrorism agents.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The virus that causes</a:t>
            </a:r>
            <a:r>
              <a:rPr lang="en-US" b="0" baseline="0" dirty="0">
                <a:effectLst/>
              </a:rPr>
              <a:t> contagious </a:t>
            </a:r>
            <a:r>
              <a:rPr lang="en-US" b="0" baseline="0" dirty="0" err="1">
                <a:effectLst/>
              </a:rPr>
              <a:t>ecthyma</a:t>
            </a:r>
            <a:r>
              <a:rPr lang="en-US" b="0" baseline="0" dirty="0">
                <a:effectLst/>
              </a:rPr>
              <a:t>, commonly known as </a:t>
            </a:r>
            <a:r>
              <a:rPr lang="en-US" b="0" dirty="0" err="1">
                <a:effectLst/>
              </a:rPr>
              <a:t>orf</a:t>
            </a:r>
            <a:r>
              <a:rPr lang="en-US" b="0" dirty="0">
                <a:effectLst/>
              </a:rPr>
              <a:t>,</a:t>
            </a:r>
            <a:r>
              <a:rPr lang="en-US" b="0" baseline="0" dirty="0">
                <a:effectLst/>
              </a:rPr>
              <a:t> is in the pox virus family.  This poxvirus is present worldwide and can survive for long periods of time in the environment in dry scabs that come off of infected animals that may be found in areas like feed bunks and barns.  This virus more commonly affects small ruminants like sheep and goats, but this infection has been reported in some wild ruminants, like reindeer.  People can also become infected.  Herds or flocks may develop </a:t>
            </a:r>
            <a:r>
              <a:rPr lang="en-US" b="0" baseline="0" dirty="0" err="1">
                <a:effectLst/>
              </a:rPr>
              <a:t>orf</a:t>
            </a:r>
            <a:r>
              <a:rPr lang="en-US" b="0" baseline="0" dirty="0">
                <a:effectLst/>
              </a:rPr>
              <a:t> when infected new animals are introduced and commingled with existing animals.  Younger animals in a herd or flock are typically more susceptible to infection.  </a:t>
            </a:r>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61</a:t>
            </a:fld>
            <a:endParaRPr lang="en-US"/>
          </a:p>
        </p:txBody>
      </p:sp>
    </p:spTree>
    <p:extLst>
      <p:ext uri="{BB962C8B-B14F-4D97-AF65-F5344CB8AC3E}">
        <p14:creationId xmlns:p14="http://schemas.microsoft.com/office/powerpoint/2010/main" val="1786746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t>When sheep and goats are infected, the sores that develop are typically around the mouth and head area,</a:t>
            </a:r>
            <a:r>
              <a:rPr lang="en-US" b="0" baseline="0" dirty="0"/>
              <a:t> but can also occur on the feet and the udder. </a:t>
            </a:r>
            <a:r>
              <a:rPr lang="en-US" sz="1200" dirty="0"/>
              <a:t>Younger animals are more susceptible to infection. </a:t>
            </a:r>
            <a:r>
              <a:rPr lang="en-US" b="0" dirty="0"/>
              <a:t>Lesions typically resolve in 14 to 21 days but may persist in</a:t>
            </a:r>
            <a:r>
              <a:rPr lang="en-US" b="0" baseline="0" dirty="0"/>
              <a:t> </a:t>
            </a:r>
            <a:r>
              <a:rPr lang="en-US" b="0" dirty="0"/>
              <a:t>animals with weak immune systems. Producers and c</a:t>
            </a:r>
            <a:r>
              <a:rPr lang="en-US" dirty="0"/>
              <a:t>aretakers</a:t>
            </a:r>
            <a:r>
              <a:rPr lang="en-US" baseline="0" dirty="0"/>
              <a:t> </a:t>
            </a:r>
            <a:r>
              <a:rPr lang="en-US" dirty="0"/>
              <a:t>can help</a:t>
            </a:r>
            <a:r>
              <a:rPr lang="en-US" baseline="0" dirty="0"/>
              <a:t> affected animals </a:t>
            </a:r>
            <a:r>
              <a:rPr lang="en-US" dirty="0"/>
              <a:t>by offering supportive care, like applying topical medication to severe</a:t>
            </a:r>
            <a:r>
              <a:rPr lang="en-US" baseline="0" dirty="0"/>
              <a:t> skin lesions and </a:t>
            </a:r>
            <a:r>
              <a:rPr lang="en-US" dirty="0"/>
              <a:t>ensuring infected kids</a:t>
            </a:r>
            <a:r>
              <a:rPr lang="en-US" baseline="0" dirty="0"/>
              <a:t> or </a:t>
            </a:r>
            <a:r>
              <a:rPr lang="en-US" dirty="0"/>
              <a:t>lambs receive sufficient milk.</a:t>
            </a: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  </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62</a:t>
            </a:fld>
            <a:endParaRPr lang="en-US"/>
          </a:p>
        </p:txBody>
      </p:sp>
    </p:spTree>
    <p:extLst>
      <p:ext uri="{BB962C8B-B14F-4D97-AF65-F5344CB8AC3E}">
        <p14:creationId xmlns:p14="http://schemas.microsoft.com/office/powerpoint/2010/main" val="27429953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person who comes into contact with the </a:t>
            </a:r>
            <a:r>
              <a:rPr lang="en-US" sz="1200" kern="1200" dirty="0" err="1">
                <a:solidFill>
                  <a:schemeClr val="tx1"/>
                </a:solidFill>
                <a:latin typeface="+mn-lt"/>
                <a:ea typeface="+mn-ea"/>
                <a:cs typeface="+mn-cs"/>
              </a:rPr>
              <a:t>orf</a:t>
            </a:r>
            <a:r>
              <a:rPr lang="en-US" sz="1200" kern="1200" dirty="0">
                <a:solidFill>
                  <a:schemeClr val="tx1"/>
                </a:solidFill>
                <a:latin typeface="+mn-lt"/>
                <a:ea typeface="+mn-ea"/>
                <a:cs typeface="+mn-cs"/>
              </a:rPr>
              <a:t> virus from an infected animal or </a:t>
            </a:r>
            <a:r>
              <a:rPr lang="en-US" sz="1200" kern="1200" dirty="0" err="1">
                <a:solidFill>
                  <a:schemeClr val="tx1"/>
                </a:solidFill>
                <a:latin typeface="+mn-lt"/>
                <a:ea typeface="+mn-ea"/>
                <a:cs typeface="+mn-cs"/>
              </a:rPr>
              <a:t>fomites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potentially get infected. The incubation period</a:t>
            </a:r>
            <a:r>
              <a:rPr lang="en-US" sz="1200" kern="1200" baseline="0" dirty="0">
                <a:solidFill>
                  <a:schemeClr val="tx1"/>
                </a:solidFill>
                <a:latin typeface="+mn-lt"/>
                <a:ea typeface="+mn-ea"/>
                <a:cs typeface="+mn-cs"/>
              </a:rPr>
              <a:t> for people exposed to </a:t>
            </a:r>
            <a:r>
              <a:rPr lang="en-US" sz="1200" kern="1200" baseline="0" dirty="0" err="1">
                <a:solidFill>
                  <a:schemeClr val="tx1"/>
                </a:solidFill>
                <a:latin typeface="+mn-lt"/>
                <a:ea typeface="+mn-ea"/>
                <a:cs typeface="+mn-cs"/>
              </a:rPr>
              <a:t>orf</a:t>
            </a:r>
            <a:r>
              <a:rPr lang="en-US" sz="1200" kern="1200" baseline="0" dirty="0">
                <a:solidFill>
                  <a:schemeClr val="tx1"/>
                </a:solidFill>
                <a:latin typeface="+mn-lt"/>
                <a:ea typeface="+mn-ea"/>
                <a:cs typeface="+mn-cs"/>
              </a:rPr>
              <a:t> is typically 3-7 days.  </a:t>
            </a:r>
            <a:r>
              <a:rPr lang="en-US" sz="1200" kern="1200" dirty="0">
                <a:solidFill>
                  <a:schemeClr val="tx1"/>
                </a:solidFill>
                <a:latin typeface="+mn-lt"/>
                <a:ea typeface="+mn-ea"/>
                <a:cs typeface="+mn-cs"/>
              </a:rPr>
              <a:t>People often develop</a:t>
            </a:r>
            <a:r>
              <a:rPr lang="en-US" sz="1200" kern="1200" baseline="0" dirty="0">
                <a:solidFill>
                  <a:schemeClr val="tx1"/>
                </a:solidFill>
                <a:latin typeface="+mn-lt"/>
                <a:ea typeface="+mn-ea"/>
                <a:cs typeface="+mn-cs"/>
              </a:rPr>
              <a:t> </a:t>
            </a:r>
            <a:r>
              <a:rPr lang="en-US" sz="1200" dirty="0"/>
              <a:t>one or more reddish, weeping lumps on the fingers, hand, forearm or face</a:t>
            </a:r>
            <a:r>
              <a:rPr lang="en-US" sz="1200" kern="1200" dirty="0">
                <a:solidFill>
                  <a:schemeClr val="tx1"/>
                </a:solidFill>
                <a:latin typeface="+mn-lt"/>
                <a:ea typeface="+mn-ea"/>
                <a:cs typeface="+mn-cs"/>
              </a:rPr>
              <a:t>. The sore may be painful and can last for 2 months. </a:t>
            </a:r>
            <a:r>
              <a:rPr lang="en-US" dirty="0">
                <a:effectLst/>
              </a:rPr>
              <a:t>With </a:t>
            </a:r>
            <a:r>
              <a:rPr lang="en-US" dirty="0" err="1">
                <a:effectLst/>
              </a:rPr>
              <a:t>orf</a:t>
            </a:r>
            <a:r>
              <a:rPr lang="en-US" dirty="0">
                <a:effectLst/>
              </a:rPr>
              <a:t>, a low-grade fever may occur but is usually gone within 3-4 days. </a:t>
            </a:r>
            <a:r>
              <a:rPr lang="en-US" sz="1200" kern="1200" dirty="0">
                <a:solidFill>
                  <a:schemeClr val="tx1"/>
                </a:solidFill>
                <a:latin typeface="+mn-lt"/>
                <a:ea typeface="+mn-ea"/>
                <a:cs typeface="+mn-cs"/>
              </a:rPr>
              <a:t>People do not infect other people.  Sores usually heal without scarring. </a:t>
            </a:r>
            <a:r>
              <a:rPr lang="en-US" dirty="0"/>
              <a:t>While </a:t>
            </a:r>
            <a:r>
              <a:rPr lang="en-US" dirty="0" err="1"/>
              <a:t>orf</a:t>
            </a:r>
            <a:r>
              <a:rPr lang="en-US" dirty="0"/>
              <a:t> is usually a self-limiting illness, it can progress</a:t>
            </a:r>
            <a:r>
              <a:rPr lang="en-US" baseline="0" dirty="0"/>
              <a:t> to serious infection in </a:t>
            </a:r>
            <a:r>
              <a:rPr lang="en-US" b="0" dirty="0"/>
              <a:t>people with weak immune systems. </a:t>
            </a:r>
            <a:r>
              <a:rPr lang="en-US" i="0" baseline="0" dirty="0"/>
              <a:t>It’s important to remember that if you develop symptoms that could be due to a </a:t>
            </a:r>
            <a:r>
              <a:rPr lang="en-US" i="0" baseline="0" dirty="0" err="1"/>
              <a:t>zoonotic</a:t>
            </a:r>
            <a:r>
              <a:rPr lang="en-US" i="0" baseline="0"/>
              <a:t> disease, you tell your doctor about any animal contact you have had since this might be helpful in figuring out the cause of your illness.</a:t>
            </a:r>
            <a:endParaRPr lang="en-US" b="0" dirty="0"/>
          </a:p>
          <a:p>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a:t>
            </a:r>
            <a:r>
              <a:rPr lang="en-US" b="0" u="none" baseline="0" dirty="0"/>
              <a:t>e images seen on this slide demonstrate the lesions that can be seen with </a:t>
            </a:r>
            <a:r>
              <a:rPr lang="en-US" b="0" u="none" baseline="0" dirty="0" err="1"/>
              <a:t>orf</a:t>
            </a:r>
            <a:r>
              <a:rPr lang="en-US" b="0" u="none" baseline="0" dirty="0"/>
              <a:t> infections in sheep and goats.  As mentioned previously, </a:t>
            </a:r>
            <a:r>
              <a:rPr lang="en-US" b="0" u="none" dirty="0"/>
              <a:t>signs include pustules and sores</a:t>
            </a:r>
            <a:r>
              <a:rPr lang="en-US" b="0" u="none" baseline="0" dirty="0"/>
              <a:t> </a:t>
            </a:r>
            <a:r>
              <a:rPr lang="en-US" b="0" u="none" dirty="0"/>
              <a:t>on the lips and muzzle and less commonly in the mouth of young lambs and on the eyelids, feet, and teats of ewes</a:t>
            </a:r>
            <a:r>
              <a:rPr lang="en-US" dirty="0"/>
              <a:t>. </a:t>
            </a:r>
            <a:r>
              <a:rPr lang="en-US" dirty="0" err="1"/>
              <a:t>Orf</a:t>
            </a:r>
            <a:r>
              <a:rPr lang="en-US" dirty="0"/>
              <a:t> in the mouths of lambs may prevent suckling.  The lesions progress to thick crusts which may bleed. </a:t>
            </a:r>
          </a:p>
        </p:txBody>
      </p:sp>
      <p:sp>
        <p:nvSpPr>
          <p:cNvPr id="4" name="Slide Number Placeholder 3"/>
          <p:cNvSpPr>
            <a:spLocks noGrp="1"/>
          </p:cNvSpPr>
          <p:nvPr>
            <p:ph type="sldNum" sz="quarter" idx="10"/>
          </p:nvPr>
        </p:nvSpPr>
        <p:spPr/>
        <p:txBody>
          <a:bodyPr/>
          <a:lstStyle/>
          <a:p>
            <a:fld id="{0123B55F-5FF0-408C-9139-D909E5A64F82}" type="slidenum">
              <a:rPr lang="en-US" smtClean="0"/>
              <a:pPr/>
              <a:t>64</a:t>
            </a:fld>
            <a:endParaRPr lang="en-US"/>
          </a:p>
        </p:txBody>
      </p:sp>
    </p:spTree>
    <p:extLst>
      <p:ext uri="{BB962C8B-B14F-4D97-AF65-F5344CB8AC3E}">
        <p14:creationId xmlns:p14="http://schemas.microsoft.com/office/powerpoint/2010/main" val="804666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 people, </a:t>
            </a:r>
            <a:r>
              <a:rPr lang="en-US" dirty="0" err="1">
                <a:effectLst/>
              </a:rPr>
              <a:t>orf</a:t>
            </a:r>
            <a:r>
              <a:rPr lang="en-US" dirty="0">
                <a:effectLst/>
              </a:rPr>
              <a:t> usually appears as a small </a:t>
            </a:r>
            <a:r>
              <a:rPr lang="en-US" b="0" dirty="0">
                <a:effectLst/>
              </a:rPr>
              <a:t>sore</a:t>
            </a:r>
            <a:r>
              <a:rPr lang="en-US" dirty="0">
                <a:effectLst/>
              </a:rPr>
              <a:t> on the finger following contact with an infected animal or contaminated fomite. </a:t>
            </a:r>
            <a:r>
              <a:rPr lang="en-US" b="0" dirty="0">
                <a:effectLst/>
              </a:rPr>
              <a:t>Sometimes</a:t>
            </a:r>
            <a:r>
              <a:rPr lang="en-US" b="0" baseline="0" dirty="0">
                <a:effectLst/>
              </a:rPr>
              <a:t> these sores can be more severe in people with weak immune systems.</a:t>
            </a:r>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65</a:t>
            </a:fld>
            <a:endParaRPr lang="en-US"/>
          </a:p>
        </p:txBody>
      </p:sp>
    </p:spTree>
    <p:extLst>
      <p:ext uri="{BB962C8B-B14F-4D97-AF65-F5344CB8AC3E}">
        <p14:creationId xmlns:p14="http://schemas.microsoft.com/office/powerpoint/2010/main" val="16739294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Transmission of </a:t>
            </a:r>
            <a:r>
              <a:rPr lang="en-US" dirty="0" err="1"/>
              <a:t>orf</a:t>
            </a:r>
            <a:r>
              <a:rPr lang="en-US" dirty="0"/>
              <a:t> among animals</a:t>
            </a:r>
            <a:r>
              <a:rPr lang="en-US" baseline="0" dirty="0"/>
              <a:t> in a herd or flock occurs either by direct contact with infected animal or indirectly from contact with environments contaminated with this pox virus.  The virus enters the animal’s body though skin abrasions and so illness rate can be high among animals that eat coarse feeds and pasture plants likely to cause damage to the mouth.     </a:t>
            </a:r>
            <a:endParaRPr lang="en-US"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rPr>
              <a:t>Orf</a:t>
            </a:r>
            <a:r>
              <a:rPr lang="en-US" dirty="0">
                <a:effectLst/>
              </a:rPr>
              <a:t> is transmitted by direct contact inoculation. Humans acquire the infection from contact with infected animals, carcasses, or a contaminated</a:t>
            </a:r>
            <a:r>
              <a:rPr lang="en-US" baseline="0" dirty="0">
                <a:effectLst/>
              </a:rPr>
              <a:t> </a:t>
            </a:r>
            <a:r>
              <a:rPr lang="en-US" baseline="0" dirty="0" err="1">
                <a:effectLst/>
              </a:rPr>
              <a:t>fomite</a:t>
            </a:r>
            <a:r>
              <a:rPr lang="en-US" dirty="0">
                <a:effectLst/>
              </a:rPr>
              <a:t>. </a:t>
            </a:r>
            <a:r>
              <a:rPr lang="en-US" dirty="0" err="1">
                <a:effectLst/>
              </a:rPr>
              <a:t>Orf</a:t>
            </a:r>
            <a:r>
              <a:rPr lang="en-US" dirty="0">
                <a:effectLst/>
              </a:rPr>
              <a:t> is very common among shepherds, veterinarians and farmers who bottle-feed young lambs, as well as in butchers from handling infected carcasses. </a:t>
            </a:r>
            <a:endParaRPr lang="en-US"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67</a:t>
            </a:fld>
            <a:endParaRPr lang="en-US"/>
          </a:p>
        </p:txBody>
      </p:sp>
    </p:spTree>
    <p:extLst>
      <p:ext uri="{BB962C8B-B14F-4D97-AF65-F5344CB8AC3E}">
        <p14:creationId xmlns:p14="http://schemas.microsoft.com/office/powerpoint/2010/main" val="12802217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0BBDB-DBBB-4488-8A54-C4E490D688A3}" type="slidenum">
              <a:rPr lang="en-US"/>
              <a:pPr/>
              <a:t>68</a:t>
            </a:fld>
            <a:endParaRPr lang="en-US"/>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r>
              <a:rPr lang="en-US" dirty="0"/>
              <a:t>To prevent exposure to </a:t>
            </a:r>
            <a:r>
              <a:rPr lang="en-US" dirty="0" err="1"/>
              <a:t>orf</a:t>
            </a:r>
            <a:r>
              <a:rPr lang="en-US" dirty="0"/>
              <a:t>, avoid having direct, bare skinned contact with animals that have skin lesions. Use of PPE is one way to create a barrier between people and disease agents spread by direct contact. Gloves should be worn when working with sick animals, animals with skin lesions or animals whose health status is unknown. This is especially important if your hands have cuts, abrasions or are severely chapped because areas of broken skin provide an entrance for disease agents. Wearing gloves does not replace good hand washing habits</a:t>
            </a:r>
            <a:r>
              <a:rPr lang="en-US" baseline="0" dirty="0"/>
              <a:t> and it is important to </a:t>
            </a:r>
            <a:r>
              <a:rPr lang="en-US" dirty="0"/>
              <a:t>wash hands in warm water and soap after removing gloves. Other disease transmission prevention practices that you can incorporate on your farm are to require or provide PPE such as clean coveralls for everyone entering animal areas</a:t>
            </a:r>
            <a:r>
              <a:rPr lang="en-US" baseline="0" dirty="0"/>
              <a:t> and </a:t>
            </a:r>
            <a:r>
              <a:rPr lang="en-US" dirty="0"/>
              <a:t>having clothing dedicated to on farm use</a:t>
            </a:r>
            <a:r>
              <a:rPr lang="en-US" baseline="0" dirty="0"/>
              <a:t> only</a:t>
            </a:r>
            <a:r>
              <a:rPr lang="en-US" dirty="0"/>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315052-9E72-486E-802A-6409D14DFF04}" type="slidenum">
              <a:rPr lang="en-US"/>
              <a:pPr/>
              <a:t>69</a:t>
            </a:fld>
            <a:endParaRPr lang="en-US" dirty="0"/>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p:txBody>
          <a:bodyPr/>
          <a:lstStyle/>
          <a:p>
            <a:r>
              <a:rPr lang="en-US" dirty="0"/>
              <a:t>Various types of equipment can become contaminated and spread disease to humans </a:t>
            </a:r>
            <a:r>
              <a:rPr lang="en-US" b="0" dirty="0"/>
              <a:t>or other animals. </a:t>
            </a:r>
            <a:r>
              <a:rPr lang="en-US" dirty="0"/>
              <a:t>Things such as grooming tools can spread disease such as ORF, so it is important to wash and disinfect any </a:t>
            </a:r>
            <a:r>
              <a:rPr lang="en-US" b="0" dirty="0"/>
              <a:t>equipment</a:t>
            </a:r>
            <a:r>
              <a:rPr lang="en-US" b="0" baseline="0" dirty="0"/>
              <a:t> </a:t>
            </a:r>
            <a:r>
              <a:rPr lang="en-US" dirty="0"/>
              <a:t>used on animals, particularly if those animals have skin lesions. </a:t>
            </a:r>
            <a:r>
              <a:rPr lang="en-US" baseline="0" dirty="0"/>
              <a:t>The </a:t>
            </a:r>
            <a:r>
              <a:rPr lang="en-US" dirty="0"/>
              <a:t>photo</a:t>
            </a:r>
            <a:r>
              <a:rPr lang="en-US" baseline="0" dirty="0"/>
              <a:t> from the Center for Food Security and Public Health is demonstrating grooming tool disinfection and the photo from University of Arkansas Research and Extension is demonstrating the use of alcohol to disinfect ear tattoo equipment. </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Measures</a:t>
            </a:r>
            <a:r>
              <a:rPr lang="en-US" b="0" baseline="0" dirty="0"/>
              <a:t> a producer can take to prevent and control </a:t>
            </a:r>
            <a:r>
              <a:rPr lang="en-US" b="0" baseline="0" dirty="0" err="1"/>
              <a:t>orf</a:t>
            </a:r>
            <a:r>
              <a:rPr lang="en-US" b="0" baseline="0" dirty="0"/>
              <a:t> include quarantining new additions to a herd or flock for at least 2 weeks to see if any animals become ill, avoid comingling animals at shows and fairs and avoiding sharing grooming tools especially with someone whose animals’ disease status is unknown or without thoroughly disinfecting those tools in between animals. If illness with </a:t>
            </a:r>
            <a:r>
              <a:rPr lang="en-US" b="0" baseline="0" dirty="0" err="1"/>
              <a:t>orf</a:t>
            </a:r>
            <a:r>
              <a:rPr lang="en-US" b="0" baseline="0" dirty="0"/>
              <a:t> does occur in a herd or flock, s</a:t>
            </a:r>
            <a:r>
              <a:rPr lang="en-US" dirty="0"/>
              <a:t>eparate out any infected stock to slow down cross-transmission to healthy animals. </a:t>
            </a:r>
            <a:r>
              <a:rPr lang="en-US" b="0" baseline="0" dirty="0"/>
              <a:t>There is a vaccine available for </a:t>
            </a:r>
            <a:r>
              <a:rPr lang="en-US" b="0" baseline="0" dirty="0" err="1"/>
              <a:t>orf</a:t>
            </a:r>
            <a:r>
              <a:rPr lang="en-US" b="0" baseline="0" dirty="0"/>
              <a:t>, but it is typically only recommended in herds or flocks that have a problem with </a:t>
            </a:r>
            <a:r>
              <a:rPr lang="en-US" b="0" baseline="0" dirty="0" err="1"/>
              <a:t>orf</a:t>
            </a:r>
            <a:r>
              <a:rPr lang="en-US" b="0" baseline="0" dirty="0"/>
              <a:t>, since the vaccine contains live virus which can persist in the environment for as long as 2 years. </a:t>
            </a:r>
            <a:r>
              <a:rPr lang="en-US" b="0" dirty="0">
                <a:effectLst/>
              </a:rPr>
              <a:t>Consult your veterinarian about the best treatment for </a:t>
            </a:r>
            <a:r>
              <a:rPr lang="en-US" b="0" dirty="0" err="1">
                <a:effectLst/>
              </a:rPr>
              <a:t>orf</a:t>
            </a:r>
            <a:r>
              <a:rPr lang="en-US" b="0" baseline="0" dirty="0">
                <a:effectLst/>
              </a:rPr>
              <a:t> and management practices that can help control </a:t>
            </a:r>
            <a:r>
              <a:rPr lang="en-US" b="0" baseline="0" dirty="0" err="1">
                <a:effectLst/>
              </a:rPr>
              <a:t>orf</a:t>
            </a:r>
            <a:r>
              <a:rPr lang="en-US" b="0" baseline="0" dirty="0">
                <a:effectLst/>
              </a:rPr>
              <a:t>.</a:t>
            </a:r>
            <a:r>
              <a:rPr lang="en-US" b="0" dirty="0">
                <a:effectLst/>
              </a:rPr>
              <a:t> </a:t>
            </a:r>
            <a:r>
              <a:rPr lang="en-US" b="0" baseline="0" dirty="0"/>
              <a:t>  </a:t>
            </a:r>
            <a:endParaRPr lang="en-US" b="0" dirty="0"/>
          </a:p>
        </p:txBody>
      </p:sp>
      <p:sp>
        <p:nvSpPr>
          <p:cNvPr id="4" name="Slide Number Placeholder 3"/>
          <p:cNvSpPr>
            <a:spLocks noGrp="1"/>
          </p:cNvSpPr>
          <p:nvPr>
            <p:ph type="sldNum" sz="quarter" idx="10"/>
          </p:nvPr>
        </p:nvSpPr>
        <p:spPr/>
        <p:txBody>
          <a:bodyPr/>
          <a:lstStyle/>
          <a:p>
            <a:fld id="{0123B55F-5FF0-408C-9139-D909E5A64F82}"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A0E031-48E5-4778-AD54-3A5DE7F77C00}" type="slidenum">
              <a:rPr lang="en-US"/>
              <a:pPr/>
              <a:t>7</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sz="1200" kern="1200" dirty="0" err="1">
                <a:solidFill>
                  <a:schemeClr val="tx1"/>
                </a:solidFill>
                <a:latin typeface="+mn-lt"/>
                <a:ea typeface="+mn-ea"/>
                <a:cs typeface="+mn-cs"/>
              </a:rPr>
              <a:t>Salmonellosis</a:t>
            </a:r>
            <a:r>
              <a:rPr lang="en-US" sz="1200" kern="1200" dirty="0">
                <a:solidFill>
                  <a:schemeClr val="tx1"/>
                </a:solidFill>
                <a:latin typeface="+mn-lt"/>
                <a:ea typeface="+mn-ea"/>
                <a:cs typeface="+mn-cs"/>
              </a:rPr>
              <a:t> is an infection with bacteria called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For over 100 years, it has been know that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can cause illness. Every year, approximately 42,000 confirmed cases of </a:t>
            </a:r>
            <a:r>
              <a:rPr lang="en-US" sz="1200" kern="1200" dirty="0" err="1">
                <a:solidFill>
                  <a:schemeClr val="tx1"/>
                </a:solidFill>
                <a:latin typeface="+mn-lt"/>
                <a:ea typeface="+mn-ea"/>
                <a:cs typeface="+mn-cs"/>
              </a:rPr>
              <a:t>salmonellosis</a:t>
            </a:r>
            <a:r>
              <a:rPr lang="en-US" sz="1200" kern="1200" dirty="0">
                <a:solidFill>
                  <a:schemeClr val="tx1"/>
                </a:solidFill>
                <a:latin typeface="+mn-lt"/>
                <a:ea typeface="+mn-ea"/>
                <a:cs typeface="+mn-cs"/>
              </a:rPr>
              <a:t> are reported in the United States. Because many milder cases are not diagnosed or reported, the actual number of infections may be many times greater. There are many different kinds or serotypes of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bacteria some of which are normal fecal flora in some animals.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serotype </a:t>
            </a:r>
            <a:r>
              <a:rPr lang="en-US" sz="1200" kern="1200" dirty="0" err="1">
                <a:solidFill>
                  <a:schemeClr val="tx1"/>
                </a:solidFill>
                <a:latin typeface="+mn-lt"/>
                <a:ea typeface="+mn-ea"/>
                <a:cs typeface="+mn-cs"/>
              </a:rPr>
              <a:t>Typhimurium</a:t>
            </a:r>
            <a:r>
              <a:rPr lang="en-US" sz="1200" kern="1200" dirty="0">
                <a:solidFill>
                  <a:schemeClr val="tx1"/>
                </a:solidFill>
                <a:latin typeface="+mn-lt"/>
                <a:ea typeface="+mn-ea"/>
                <a:cs typeface="+mn-cs"/>
              </a:rPr>
              <a:t> and Salmonella serotype </a:t>
            </a:r>
            <a:r>
              <a:rPr lang="en-US" sz="1200" kern="1200" dirty="0" err="1">
                <a:solidFill>
                  <a:schemeClr val="tx1"/>
                </a:solidFill>
                <a:latin typeface="+mn-lt"/>
                <a:ea typeface="+mn-ea"/>
                <a:cs typeface="+mn-cs"/>
              </a:rPr>
              <a:t>Enteritidis</a:t>
            </a:r>
            <a:r>
              <a:rPr lang="en-US" sz="1200" kern="1200" dirty="0">
                <a:solidFill>
                  <a:schemeClr val="tx1"/>
                </a:solidFill>
                <a:latin typeface="+mn-lt"/>
                <a:ea typeface="+mn-ea"/>
                <a:cs typeface="+mn-cs"/>
              </a:rPr>
              <a:t> are the most common serotypes in the United States.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74CD97-9B54-4FC7-9B33-88BBAA887442}" type="slidenum">
              <a:rPr lang="en-US"/>
              <a:pPr/>
              <a:t>71</a:t>
            </a:fld>
            <a:endParaRPr lang="en-US" dirty="0"/>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Orf</a:t>
            </a:r>
            <a:r>
              <a:rPr lang="en-US" dirty="0"/>
              <a:t> can cause skin lesions in both animals and people.  People can become infected with </a:t>
            </a:r>
            <a:r>
              <a:rPr lang="en-US" dirty="0" err="1"/>
              <a:t>Orf</a:t>
            </a:r>
            <a:r>
              <a:rPr lang="en-US" dirty="0"/>
              <a:t> if they have direct contact with infected animals, infected</a:t>
            </a:r>
            <a:r>
              <a:rPr lang="en-US" baseline="0" dirty="0"/>
              <a:t> animal carcasses or infected equipment.  Using simple precautions, like wearing gloves especially when working with animals that have skin lesions and keeping equipment clean, can help decrease the likelihood of people becoming infected. For more information about </a:t>
            </a:r>
            <a:r>
              <a:rPr lang="en-US" baseline="0" dirty="0" err="1"/>
              <a:t>Orf</a:t>
            </a:r>
            <a:r>
              <a:rPr lang="en-US" baseline="0" dirty="0"/>
              <a:t>, visit http://www.cdc.gov/poxvirus/orf-virus/    </a:t>
            </a:r>
            <a:r>
              <a:rPr lang="en-US" dirty="0"/>
              <a:t> 	</a:t>
            </a:r>
          </a:p>
          <a:p>
            <a:endParaRPr lang="en-US" b="0" dirty="0"/>
          </a:p>
          <a:p>
            <a:pPr lvl="1"/>
            <a:endParaRPr lang="en-US" dirty="0"/>
          </a:p>
          <a:p>
            <a:endParaRPr lang="en-US" b="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58F883-FD4C-4781-BD48-58E75D8D6D0A}" type="slidenum">
              <a:rPr lang="en-US"/>
              <a:pPr/>
              <a:t>72</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sz="1700" b="0" dirty="0">
                <a:latin typeface="Times New Roman" pitchFamily="18" charset="0"/>
              </a:rPr>
              <a:t>People</a:t>
            </a:r>
            <a:r>
              <a:rPr lang="en-US" sz="1700" b="0" baseline="0" dirty="0">
                <a:latin typeface="Times New Roman" pitchFamily="18" charset="0"/>
              </a:rPr>
              <a:t> can become infected with </a:t>
            </a:r>
            <a:r>
              <a:rPr lang="en-US" sz="1700" b="0" baseline="0" dirty="0" err="1">
                <a:latin typeface="Times New Roman" pitchFamily="18" charset="0"/>
              </a:rPr>
              <a:t>zoonotic</a:t>
            </a:r>
            <a:r>
              <a:rPr lang="en-US" sz="1700" b="0" baseline="0" dirty="0">
                <a:latin typeface="Times New Roman" pitchFamily="18" charset="0"/>
              </a:rPr>
              <a:t> disease via vectors such as mosquitoes and ticks.  Included here are some examples of such vector-borne diseases.  </a:t>
            </a:r>
            <a:endParaRPr lang="en-US" sz="1700" b="0" dirty="0">
              <a:latin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82F02-7017-465E-9943-C1023B8345C3}" type="slidenum">
              <a:rPr lang="en-US"/>
              <a:pPr/>
              <a:t>73</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dirty="0">
                <a:effectLst/>
              </a:rPr>
              <a:t>West Nile virus (WNV) has become firmly established in the Western Hemisphere since its discovery in the New York City area in 1999 . The virus has spread at an unprecedented rate throughout the continental United States and to neighboring countries, where it is maintained in an enzootic cycle that involves wild birds and </a:t>
            </a:r>
            <a:r>
              <a:rPr lang="en-US" dirty="0" err="1">
                <a:effectLst/>
              </a:rPr>
              <a:t>ornithophilic</a:t>
            </a:r>
            <a:r>
              <a:rPr lang="en-US" dirty="0">
                <a:effectLst/>
              </a:rPr>
              <a:t> mosquitoes. To date, 60 mosquito species have been found to be infected with WNV in North America; while many types</a:t>
            </a:r>
            <a:r>
              <a:rPr lang="en-US" baseline="0" dirty="0">
                <a:effectLst/>
              </a:rPr>
              <a:t> of mosquitoes may carry West Nile Virus, </a:t>
            </a:r>
            <a:r>
              <a:rPr lang="en-US" dirty="0">
                <a:effectLst/>
              </a:rPr>
              <a:t>certain </a:t>
            </a:r>
            <a:r>
              <a:rPr lang="en-US" i="1" dirty="0" err="1">
                <a:effectLst/>
              </a:rPr>
              <a:t>Culex</a:t>
            </a:r>
            <a:r>
              <a:rPr lang="en-US" dirty="0">
                <a:effectLst/>
              </a:rPr>
              <a:t> spp. appear to be primary vectors, depending on region.</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Arial" charset="0"/>
                <a:ea typeface="+mn-ea"/>
                <a:cs typeface="+mn-cs"/>
              </a:rPr>
              <a:t>West Nile virus is almost always spread to humans, birds and other animals through the bite of an infected mosquito.  The virus is maintained in nature by bird reservoir hosts.  A mosquito becomes infected by biting a bird that is carrying the virus. People and other animals are incidental hosts.  West Nile virus is not spread from person to person.  Although uncommon, WNV may be transmitted by blood products via transfusion or transplanted organs from infected donors or by cuts or punctures with contaminated scalpels or needles and, more rarely, through inhalation or ingestion of dust or particles from infected bird feces.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A13C9-59BE-4CAC-8EDD-938C46E18E1C}" type="slidenum">
              <a:rPr lang="en-US"/>
              <a:pPr/>
              <a:t>75</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dirty="0"/>
              <a:t>An estimated 80% of people infected with the virus show no symptoms. About 1 in 5 people who are infected will develop a fever with other symptoms such as headache, body aches, joint pains, vomiting, diarrhea, or rash. Most people with this type of West Nile virus disease recover completely, but fatigue and weakness can last for weeks or months.</a:t>
            </a:r>
            <a:r>
              <a:rPr lang="en-US" baseline="0" dirty="0"/>
              <a:t>  </a:t>
            </a:r>
            <a:r>
              <a:rPr lang="en-US" dirty="0"/>
              <a:t>Less than 1% of people who are infected will develop a serious neurologic illness such as encephalitis or meningitis (inflammation of the brain or surrounding tissues).</a:t>
            </a:r>
            <a:r>
              <a:rPr lang="en-US" baseline="0" dirty="0"/>
              <a:t>  </a:t>
            </a:r>
            <a:r>
              <a:rPr lang="en-US" dirty="0"/>
              <a:t>The symptoms of neurologic illness can include headache, high fever, neck stiffness, disorientation, coma, tremors, seizures, or paralysis.</a:t>
            </a:r>
            <a:r>
              <a:rPr lang="en-US" baseline="0" dirty="0"/>
              <a:t>  </a:t>
            </a:r>
            <a:r>
              <a:rPr lang="en-US" dirty="0"/>
              <a:t>People with certain medical conditions, such as cancer, diabetes, hypertension and kidney disease are also at greater risk for serious illness.</a:t>
            </a:r>
            <a:r>
              <a:rPr lang="en-US" baseline="0" dirty="0"/>
              <a:t>  </a:t>
            </a:r>
            <a:r>
              <a:rPr lang="en-US" dirty="0"/>
              <a:t>Recovery from severe disease may take several weeks or months. Some of the neurologic effects may be permanent.</a:t>
            </a:r>
            <a:r>
              <a:rPr lang="en-US" baseline="0" dirty="0"/>
              <a:t>  </a:t>
            </a:r>
            <a:r>
              <a:rPr lang="en-US" dirty="0"/>
              <a:t>About 10 percent of people who develop neurologic infection due to West Nile virus will die.</a:t>
            </a:r>
          </a:p>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WNV infection has been documented in the U.S. primarily in wild birds, humans and horses, but a few cases have also occurred in other species such as sheep, bats, </a:t>
            </a:r>
            <a:r>
              <a:rPr lang="en-US" b="0" u="none" dirty="0"/>
              <a:t>alligators</a:t>
            </a:r>
            <a:r>
              <a:rPr lang="en-US" b="0" dirty="0"/>
              <a:t>, squirrels, chipmunks, raccoons, skunks, rabbits, cats, and dogs. Horses manifest illness mostly by developing encephalitis which leads to a loss of coordination, lack of interest in their surroundings and loss of appetite and can cause the horse to go down and be unable to get up without help. Even though the disease is called West Nile Fever, affected horses may not develop a noticeable fever although some will. </a:t>
            </a:r>
            <a:r>
              <a:rPr lang="en-US" dirty="0"/>
              <a:t>Treatment consists of </a:t>
            </a:r>
            <a:r>
              <a:rPr lang="en-US" b="0" dirty="0"/>
              <a:t>supportive therapy </a:t>
            </a:r>
            <a:r>
              <a:rPr lang="en-US" dirty="0"/>
              <a:t>to prevent the animal from injuring themselves and nurse them through the 2-3 weeks of the disease. A WNV vaccine for horses is available.   </a:t>
            </a:r>
            <a:endParaRPr lang="en-US" b="0"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How to protect yourself from mosquitoes that bite: </a:t>
            </a:r>
            <a:endParaRPr lang="en-US" dirty="0"/>
          </a:p>
          <a:p>
            <a:r>
              <a:rPr lang="en-US" dirty="0"/>
              <a:t>Wear long, loose and light-colored clothing. </a:t>
            </a:r>
          </a:p>
          <a:p>
            <a:r>
              <a:rPr lang="en-US" dirty="0"/>
              <a:t>Use insect repellent products that contain active ingredients which have been registered with the U.S. Environmental Protection Agency (EPA) for use as repellents applied to skin and clothing such as DEET, </a:t>
            </a:r>
            <a:r>
              <a:rPr lang="en-US" dirty="0" err="1"/>
              <a:t>picaridin</a:t>
            </a:r>
            <a:r>
              <a:rPr lang="en-US" baseline="0" dirty="0"/>
              <a:t> and </a:t>
            </a:r>
            <a:r>
              <a:rPr lang="en-US" dirty="0"/>
              <a:t>IR3535 </a:t>
            </a:r>
          </a:p>
          <a:p>
            <a:r>
              <a:rPr lang="en-US" dirty="0"/>
              <a:t>Follow label instructions when using insect repellents.</a:t>
            </a:r>
          </a:p>
          <a:p>
            <a:r>
              <a:rPr lang="en-US" dirty="0"/>
              <a:t>Eliminate</a:t>
            </a:r>
            <a:r>
              <a:rPr lang="en-US" baseline="0" dirty="0"/>
              <a:t> standing water and avoid environments and times of day when mosquitoes will likely be biting.  </a:t>
            </a:r>
            <a:r>
              <a:rPr lang="en-US" baseline="0" dirty="0" err="1"/>
              <a:t>Culex</a:t>
            </a:r>
            <a:r>
              <a:rPr lang="en-US" baseline="0" dirty="0"/>
              <a:t> mosquitoes typically bite during twilight hours.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best defense against WNV is to protect yourself from biting mosquitoes and to eliminate mosquito breeding areas.</a:t>
            </a:r>
          </a:p>
          <a:p>
            <a:endParaRPr lang="en-US" dirty="0"/>
          </a:p>
          <a:p>
            <a:r>
              <a:rPr lang="en-US" b="1" dirty="0"/>
              <a:t>How to eliminate mosquito breeding areas:</a:t>
            </a:r>
            <a:endParaRPr lang="en-US" dirty="0"/>
          </a:p>
          <a:p>
            <a:r>
              <a:rPr lang="en-US" dirty="0"/>
              <a:t>Turn over or remove containers in your yard where rainwater collects, such as potted plant trays, buckets, or toys. </a:t>
            </a:r>
          </a:p>
          <a:p>
            <a:r>
              <a:rPr lang="en-US" dirty="0"/>
              <a:t>Empty bird baths once a week. </a:t>
            </a:r>
          </a:p>
          <a:p>
            <a:r>
              <a:rPr lang="en-US" dirty="0"/>
              <a:t>Remove old tires from your yard. </a:t>
            </a:r>
          </a:p>
          <a:p>
            <a:r>
              <a:rPr lang="en-US" dirty="0"/>
              <a:t>Clean roof gutters and downspout screens. </a:t>
            </a:r>
          </a:p>
          <a:p>
            <a:r>
              <a:rPr lang="en-US" dirty="0"/>
              <a:t>Eliminate standing water on flat roofs, boats, and tarps. </a:t>
            </a:r>
          </a:p>
          <a:p>
            <a:r>
              <a:rPr lang="en-US" dirty="0"/>
              <a:t>Clear obstructions in ditches so they flow and drain. Fill in puddles with soil, or a mixture of sand and gravel, or dig drainage ditches to drain puddles. </a:t>
            </a:r>
          </a:p>
          <a:p>
            <a:r>
              <a:rPr lang="en-US" dirty="0"/>
              <a:t>If puddles or ditches cannot be drained or filled in, treat standing water with mosquito </a:t>
            </a:r>
            <a:r>
              <a:rPr lang="en-US" dirty="0" err="1"/>
              <a:t>larvicide's</a:t>
            </a:r>
            <a:r>
              <a:rPr lang="en-US" dirty="0"/>
              <a:t> (dunks or granules) that can be purchased at any hardware store.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dirty="0"/>
              <a:t>There are three different tick species that commonly bite people in Virginia. </a:t>
            </a:r>
          </a:p>
          <a:p>
            <a:r>
              <a:rPr lang="en-US" dirty="0"/>
              <a:t>By far, the most common tick to bite people in Virginia is the lone star tick. All three tick species can transmit various diseases, but only one species, the blacklegged tick (a.k.a. deer tick, </a:t>
            </a:r>
            <a:r>
              <a:rPr lang="en-US" dirty="0" err="1"/>
              <a:t>latin</a:t>
            </a:r>
            <a:r>
              <a:rPr lang="en-US" dirty="0"/>
              <a:t> name </a:t>
            </a:r>
            <a:r>
              <a:rPr lang="en-US" i="1" dirty="0" err="1"/>
              <a:t>Ixodes</a:t>
            </a:r>
            <a:r>
              <a:rPr lang="en-US" i="1" dirty="0"/>
              <a:t> </a:t>
            </a:r>
            <a:r>
              <a:rPr lang="en-US" i="1" dirty="0" err="1"/>
              <a:t>scapularis</a:t>
            </a:r>
            <a:r>
              <a:rPr lang="en-US" dirty="0"/>
              <a:t>) transmits Lyme disease. *It is the only human biting tick in Virginia that has black legs.*</a:t>
            </a:r>
          </a:p>
          <a:p>
            <a:endParaRPr lang="en-US" dirty="0"/>
          </a:p>
        </p:txBody>
      </p:sp>
      <p:sp>
        <p:nvSpPr>
          <p:cNvPr id="56324" name="Slide Number Placeholder 3"/>
          <p:cNvSpPr>
            <a:spLocks noGrp="1"/>
          </p:cNvSpPr>
          <p:nvPr>
            <p:ph type="sldNum" sz="quarter" idx="5"/>
          </p:nvPr>
        </p:nvSpPr>
        <p:spPr>
          <a:noFill/>
        </p:spPr>
        <p:txBody>
          <a:bodyPr/>
          <a:lstStyle/>
          <a:p>
            <a:fld id="{D06641C3-3BF0-42AD-B467-1A95FF5E0A8B}"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a:t>The blacklegged tick has a two year life cycle. </a:t>
            </a:r>
          </a:p>
          <a:p>
            <a:pPr marL="228600" indent="-228600" eaLnBrk="1" hangingPunct="1"/>
            <a:endParaRPr lang="en-US" dirty="0"/>
          </a:p>
          <a:p>
            <a:pPr marL="228600" indent="-228600" eaLnBrk="1" hangingPunct="1"/>
            <a:r>
              <a:rPr lang="en-US" dirty="0"/>
              <a:t>In the spring, adult blacklegged ticks lay eggs.  By mid summer, larval ticks hatch from eggs and are infected with the Lyme disease agent by feeding on infected white-footed mice which are typically found in forest environments.  </a:t>
            </a:r>
            <a:r>
              <a:rPr lang="en-US" u="none" dirty="0"/>
              <a:t>Blood-fed larvae molt into nymphs and remain dormant in the forest leaf litter until the next spring. </a:t>
            </a:r>
          </a:p>
          <a:p>
            <a:pPr marL="228600" indent="-228600" eaLnBrk="1" hangingPunct="1"/>
            <a:endParaRPr lang="en-US" dirty="0"/>
          </a:p>
          <a:p>
            <a:pPr marL="228600" indent="-228600" eaLnBrk="1" hangingPunct="1"/>
            <a:r>
              <a:rPr lang="en-US" dirty="0"/>
              <a:t>In the 2nd spring &amp; summer, the </a:t>
            </a:r>
            <a:r>
              <a:rPr lang="en-US" strike="noStrike" dirty="0"/>
              <a:t>nymphs</a:t>
            </a:r>
            <a:r>
              <a:rPr lang="en-US" strike="noStrike" baseline="0" dirty="0"/>
              <a:t> </a:t>
            </a:r>
            <a:r>
              <a:rPr lang="en-US" strike="noStrike" dirty="0"/>
              <a:t>feed</a:t>
            </a:r>
            <a:r>
              <a:rPr lang="en-US" dirty="0"/>
              <a:t> on rodents, dogs, cats &amp; people.  Infected nymphs transmit Lyme disease to people primarily during the spring and early summer, but transmission can occur from early spring to late summer.  In the 2nd fall &amp; winter, infected nymphs become infected adults. Adult ticks feed mostly on deer &amp; use deer blood to nourish a batch of eggs. Infected adult ticks can sometimes bite people or pets and transmit Lyme disease.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5B1EB-3270-45D4-A4A4-423BA9112882}" type="slidenum">
              <a:rPr lang="en-US"/>
              <a:pPr/>
              <a:t>8</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ltLang="en-US" i="1" dirty="0"/>
              <a:t>Salmonella</a:t>
            </a:r>
            <a:r>
              <a:rPr lang="en-US" altLang="en-US" dirty="0"/>
              <a:t> is found in many places in the environment as well as in animals especially poultry and swine.  The foods that are commonly associated with </a:t>
            </a:r>
            <a:r>
              <a:rPr lang="en-US" altLang="en-US" i="1" dirty="0"/>
              <a:t>Salmonella</a:t>
            </a:r>
            <a:r>
              <a:rPr lang="en-US" altLang="en-US" dirty="0"/>
              <a:t> infection are raw meats, poultry and dairy products, but many different foods have been associated with human illness.  Poultry is considered a principle reservoir of </a:t>
            </a:r>
            <a:r>
              <a:rPr lang="en-US" altLang="en-US" i="1" dirty="0"/>
              <a:t>Salmonella</a:t>
            </a:r>
            <a:r>
              <a:rPr lang="en-US" altLang="en-US" baseline="0" dirty="0"/>
              <a:t>.  </a:t>
            </a:r>
            <a:endParaRPr lang="en-US" altLang="en-US" dirty="0"/>
          </a:p>
          <a:p>
            <a:r>
              <a:rPr lang="en-US" altLang="en-US" i="1" dirty="0"/>
              <a:t>Salmonella</a:t>
            </a:r>
            <a:r>
              <a:rPr lang="en-US" altLang="en-US" dirty="0"/>
              <a:t> live in the intestinal tracts of humans and other animals, including birds. </a:t>
            </a:r>
            <a:r>
              <a:rPr lang="en-US" altLang="en-US" i="1" dirty="0"/>
              <a:t>Salmonella</a:t>
            </a:r>
            <a:r>
              <a:rPr lang="en-US" altLang="en-US" dirty="0"/>
              <a:t> are usually transmitted to humans by eating foods contaminated with animal feces. Contaminated foods usually look and smell normal</a:t>
            </a:r>
            <a:r>
              <a:rPr lang="en-US" altLang="en-US" baseline="0" dirty="0"/>
              <a:t> and </a:t>
            </a:r>
            <a:r>
              <a:rPr lang="en-US" altLang="en-US" dirty="0"/>
              <a:t>are often of animal origin, such as beef, poultry, milk, or eggs, but all foods, including vegetables may become contaminated. Many raw foods of animal origin are frequently contaminated, but fortunately, thorough cooking kills </a:t>
            </a:r>
            <a:r>
              <a:rPr lang="en-US" altLang="en-US" i="1" dirty="0"/>
              <a:t>Salmonella</a:t>
            </a:r>
            <a:r>
              <a:rPr lang="en-US" altLang="en-US" dirty="0"/>
              <a:t>. Food may also become contaminated by the unwashed hands of an infected food handler, who is not being particularly diligent about hand hygiene.</a:t>
            </a:r>
          </a:p>
          <a:p>
            <a:r>
              <a:rPr lang="en-US" altLang="en-US" dirty="0"/>
              <a:t>Even though chicken and eggs are most frequently thought of when it comes to foods associated with Salmonella it’s important to remember that any food can become contaminated.  One of the largest outbreaks</a:t>
            </a:r>
            <a:r>
              <a:rPr lang="en-US" altLang="en-US" baseline="0" dirty="0"/>
              <a:t> </a:t>
            </a:r>
            <a:r>
              <a:rPr lang="en-US" altLang="en-US" dirty="0"/>
              <a:t>of </a:t>
            </a:r>
            <a:r>
              <a:rPr lang="en-US" altLang="en-US" i="1" dirty="0"/>
              <a:t>Salmonella</a:t>
            </a:r>
            <a:r>
              <a:rPr lang="en-US" altLang="en-US" dirty="0"/>
              <a:t> occurred in 1985 and was associated with milk when raw milk containing </a:t>
            </a:r>
            <a:r>
              <a:rPr lang="en-US" altLang="en-US" i="1" dirty="0"/>
              <a:t>S. </a:t>
            </a:r>
            <a:r>
              <a:rPr lang="en-US" altLang="en-US" i="1" dirty="0" err="1"/>
              <a:t>typhimurium</a:t>
            </a:r>
            <a:r>
              <a:rPr lang="en-US" altLang="en-US" i="1" dirty="0"/>
              <a:t> </a:t>
            </a:r>
            <a:r>
              <a:rPr lang="en-US" altLang="en-US" dirty="0"/>
              <a:t>contaminated already pasteurized milk.  Thousands of people in six states were affected including over 1500 culture confirmed cases.</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a:t>Adult blacklegged ticks </a:t>
            </a:r>
            <a:r>
              <a:rPr lang="en-US" dirty="0">
                <a:solidFill>
                  <a:srgbClr val="333399"/>
                </a:solidFill>
              </a:rPr>
              <a:t>feed almost exclusively on deer and they seldom bite people.  Therefore, it is </a:t>
            </a:r>
            <a:r>
              <a:rPr lang="en-US" dirty="0"/>
              <a:t>the tiny nymph stage tick that causes the most Lyme disease transmission to people. The nymph stage blacklegged tick is typically about 1/16 of an inch in length which is about the size of a </a:t>
            </a:r>
            <a:r>
              <a:rPr lang="en-US" u="none" strike="noStrike" baseline="0" dirty="0"/>
              <a:t>poppy seed </a:t>
            </a:r>
            <a:r>
              <a:rPr lang="en-US" dirty="0"/>
              <a:t>and has dark legs and a dark spot on its back behind the head. </a:t>
            </a:r>
          </a:p>
          <a:p>
            <a:pPr marL="228600" indent="-228600" eaLnBrk="1" hangingPunct="1"/>
            <a:endParaRPr lang="en-US" dirty="0"/>
          </a:p>
          <a:p>
            <a:pPr marL="228600" indent="-228600" eaLnBrk="1" hangingPunct="1"/>
            <a:r>
              <a:rPr lang="en-US" dirty="0"/>
              <a:t>The blacklegged nymph must be ATTACHED (and feeding) for at least 36 hours to transmit the Lyme disease agent. Lyme disease infection rates measured in Virginia’s ticks have ranged from &lt; 1% up to 40%. The Lyme disease agent resides in the tick's mid-gut, and during a blood meal on a warm host, the warmth of the host and the presence of ingested blood causes the bacteria to reactivate, multiply, pass through the gut wall into the tick's </a:t>
            </a:r>
            <a:r>
              <a:rPr lang="en-US" dirty="0" err="1"/>
              <a:t>hemolymph</a:t>
            </a:r>
            <a:r>
              <a:rPr lang="en-US" dirty="0"/>
              <a:t>, and infect the tick's salivary glands. Infection of the salivary glands allows the Lyme disease agent to be transmitted to the tick's host </a:t>
            </a:r>
            <a:r>
              <a:rPr lang="en-US" u="none" dirty="0"/>
              <a:t>in saliva that is injected to facilitate blood flow and reduce host immune response to the tick bite</a:t>
            </a:r>
            <a:r>
              <a:rPr lang="en-US" dirty="0"/>
              <a:t>. This process takes </a:t>
            </a:r>
            <a:r>
              <a:rPr lang="en-US" u="none" dirty="0"/>
              <a:t>at least </a:t>
            </a:r>
            <a:r>
              <a:rPr lang="en-US" dirty="0"/>
              <a:t>36 hours. </a:t>
            </a:r>
          </a:p>
          <a:p>
            <a:pPr marL="228600" indent="-228600"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Depicted here is the geographic incidence of human Lyme disease in the United States in 2013. Zones of human Lyme disease activity have expanded from where they initially occurred in the Northeastern and North Central United States.  Currently,</a:t>
            </a:r>
            <a:r>
              <a:rPr lang="en-US" baseline="0" dirty="0"/>
              <a:t> approximately 30,000 cases of Lyme disease are reported in people each year in the US.  </a:t>
            </a:r>
            <a:r>
              <a:rPr lang="en-US" dirty="0"/>
              <a:t>Virginia is now on the front line of this expansion. </a:t>
            </a:r>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defRPr/>
            </a:pPr>
            <a:r>
              <a:rPr lang="en-US" dirty="0"/>
              <a:t>Since 2000, Virginia has seen a steady increase in its annual number of newly identified Lyme disease cases.  In 2007, Lyme disease increased dramatically and has remained high since that time. Virginia’s recent increase in Lyme disease incidence has coincided with a progressive geographic spread of activity southward and westward from northern regions of the state. </a:t>
            </a:r>
          </a:p>
          <a:p>
            <a:pPr marL="228600" indent="-228600" eaLnBrk="1" hangingPunct="1">
              <a:defRPr/>
            </a:pPr>
            <a:endParaRPr lang="en-US" dirty="0"/>
          </a:p>
          <a:p>
            <a:pPr marL="228600" indent="-228600" eaLnBrk="1" hangingPunct="1">
              <a:defRPr/>
            </a:pPr>
            <a:r>
              <a:rPr lang="en-US" dirty="0"/>
              <a:t>In 2010, 1,245 new Lyme disease cases were reported to Virginia Department of Health.  This is an estimated 30% increase over what was counted in 2009.  The increased case rate in 2010 can be attributed to multiple factors including the improved Lyme disease reporting practices by Virginia’s healthcare providers.  Since then, Virginia has continued to report a</a:t>
            </a:r>
            <a:r>
              <a:rPr lang="en-US" baseline="0" dirty="0"/>
              <a:t> statewide incidence rate of between </a:t>
            </a:r>
            <a:r>
              <a:rPr lang="en-US" u="none" baseline="0" dirty="0"/>
              <a:t>12</a:t>
            </a:r>
            <a:r>
              <a:rPr lang="en-US" baseline="0" dirty="0"/>
              <a:t> and </a:t>
            </a:r>
            <a:r>
              <a:rPr lang="en-US" u="none" baseline="0" dirty="0"/>
              <a:t>17</a:t>
            </a:r>
            <a:r>
              <a:rPr lang="en-US" baseline="0" dirty="0"/>
              <a:t> cases/100,000.  </a:t>
            </a:r>
            <a:r>
              <a:rPr lang="en-US" dirty="0"/>
              <a:t> </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BE77C17-B850-4BB6-91F4-0E7B0ADD7667}" type="slidenum">
              <a:rPr lang="en-US" smtClean="0"/>
              <a:pPr/>
              <a:t>84</a:t>
            </a:fld>
            <a:endParaRPr lang="en-US"/>
          </a:p>
        </p:txBody>
      </p:sp>
      <p:sp>
        <p:nvSpPr>
          <p:cNvPr id="48131" name="Rectangle 4"/>
          <p:cNvSpPr>
            <a:spLocks noGrp="1" noRot="1" noChangeAspect="1" noChangeArrowheads="1" noTextEdit="1"/>
          </p:cNvSpPr>
          <p:nvPr>
            <p:ph type="sldImg"/>
          </p:nvPr>
        </p:nvSpPr>
        <p:spPr>
          <a:ln/>
        </p:spPr>
      </p:sp>
      <p:sp>
        <p:nvSpPr>
          <p:cNvPr id="48132" name="Rectangle 5"/>
          <p:cNvSpPr>
            <a:spLocks noGrp="1" noChangeArrowheads="1"/>
          </p:cNvSpPr>
          <p:nvPr>
            <p:ph type="body" idx="1"/>
          </p:nvPr>
        </p:nvSpPr>
        <p:spPr>
          <a:noFill/>
          <a:ln/>
        </p:spPr>
        <p:txBody>
          <a:bodyPr/>
          <a:lstStyle/>
          <a:p>
            <a:pPr marL="216233" indent="-216233" eaLnBrk="1" hangingPunct="1"/>
            <a:r>
              <a:rPr lang="en-US" dirty="0"/>
              <a:t> Learning the early signs of Lyme disease facilitates its recognition, treatment, and cure. The most recognizable early sign of Lyme disease is the </a:t>
            </a:r>
            <a:r>
              <a:rPr lang="en-US" dirty="0" err="1"/>
              <a:t>erythema</a:t>
            </a:r>
            <a:r>
              <a:rPr lang="en-US" dirty="0"/>
              <a:t> </a:t>
            </a:r>
            <a:r>
              <a:rPr lang="en-US" dirty="0" err="1"/>
              <a:t>migrans</a:t>
            </a:r>
            <a:r>
              <a:rPr lang="en-US" dirty="0"/>
              <a:t> rash, also known as the EM rash or bull’s-eye rash.  Most people infected with Lyme disease will develop an EM rash.  EM rashes cause little or no sensation or pain, so if the EM rash is on a person’s back side </a:t>
            </a:r>
            <a:r>
              <a:rPr lang="en-US" u="none" dirty="0"/>
              <a:t>or scalp</a:t>
            </a:r>
            <a:r>
              <a:rPr lang="en-US" dirty="0"/>
              <a:t>, it may go unnoticed.  Recognizing</a:t>
            </a:r>
            <a:r>
              <a:rPr lang="en-US" baseline="0" dirty="0"/>
              <a:t> these symptoms early is important </a:t>
            </a:r>
            <a:r>
              <a:rPr lang="en-US" u="none" baseline="0" dirty="0"/>
              <a:t>so that  early </a:t>
            </a:r>
            <a:r>
              <a:rPr lang="en-US" baseline="0" dirty="0"/>
              <a:t>treatment can be initiated in order </a:t>
            </a:r>
            <a:r>
              <a:rPr lang="en-US" u="none" baseline="0" dirty="0"/>
              <a:t>to prevent </a:t>
            </a:r>
            <a:r>
              <a:rPr lang="en-US" baseline="0" dirty="0"/>
              <a:t>onset of later, </a:t>
            </a:r>
            <a:r>
              <a:rPr lang="en-US" strike="sngStrike" baseline="0" dirty="0"/>
              <a:t>the</a:t>
            </a:r>
            <a:r>
              <a:rPr lang="en-US" baseline="0" dirty="0"/>
              <a:t> more severe manifestations of disease like </a:t>
            </a:r>
            <a:r>
              <a:rPr lang="en-US" u="none" strike="noStrike" baseline="0" dirty="0" err="1"/>
              <a:t>radiculoneuropathy</a:t>
            </a:r>
            <a:r>
              <a:rPr lang="en-US" u="none" strike="noStrike" baseline="0" dirty="0"/>
              <a:t>, Bell’s palsy </a:t>
            </a:r>
            <a:r>
              <a:rPr lang="en-US" baseline="0" dirty="0"/>
              <a:t>or </a:t>
            </a:r>
            <a:r>
              <a:rPr lang="en-US" baseline="0" dirty="0" err="1"/>
              <a:t>atrioventricular</a:t>
            </a:r>
            <a:r>
              <a:rPr lang="en-US" baseline="0" dirty="0"/>
              <a:t> block.</a:t>
            </a:r>
            <a:r>
              <a:rPr lang="en-US" dirty="0"/>
              <a:t> </a:t>
            </a:r>
          </a:p>
          <a:p>
            <a:pPr marL="216233" indent="-216233" eaLnBrk="1" hangingPunct="1"/>
            <a:endParaRPr lang="en-US" dirty="0"/>
          </a:p>
          <a:p>
            <a:pPr marL="216233" indent="-216233" eaLnBrk="1" hangingPunct="1"/>
            <a:r>
              <a:rPr lang="en-US" dirty="0"/>
              <a:t>As depicted in the image in the lower left hand corner, the EM rash presents as darker colored rings on African Americans or persons with darker skin color.  Other early signs of Lyme disease may include: fatigue, fever, headache, joint or muscle aches, and swollen glands.  Multiple EM rashes (as shown in the top left) may appear as the early localized infection begins to disseminate.</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a:t>
            </a:r>
            <a:r>
              <a:rPr lang="en-US" baseline="0" dirty="0"/>
              <a:t> than humans, dogs are the animal that is most likely to manifest clinical signs of Lyme disease.  There have been rare reports in cats.  Horses may develop illness, however, this disease in that species is poorly understood at this point.  </a:t>
            </a:r>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eaLnBrk="1" hangingPunct="1"/>
            <a:r>
              <a:rPr lang="en-US" dirty="0"/>
              <a:t>Because it is not currently economically or technically possible to eliminate tick or deer populations in Virginia, VDH must work to prevent Lyme disease through educational outreach.  </a:t>
            </a:r>
          </a:p>
          <a:p>
            <a:pPr marL="228600" indent="-228600" eaLnBrk="1" hangingPunct="1"/>
            <a:endParaRPr lang="en-US" dirty="0"/>
          </a:p>
          <a:p>
            <a:pPr marL="228600" indent="-228600" eaLnBrk="1" hangingPunct="1"/>
            <a:r>
              <a:rPr lang="en-US" dirty="0"/>
              <a:t>The best currently available method for preventing infection with </a:t>
            </a:r>
            <a:r>
              <a:rPr lang="en-US" i="1" dirty="0"/>
              <a:t>B. </a:t>
            </a:r>
            <a:r>
              <a:rPr lang="en-US" i="1" dirty="0" err="1"/>
              <a:t>burgdorferi</a:t>
            </a:r>
            <a:r>
              <a:rPr lang="en-US" i="1" dirty="0"/>
              <a:t> </a:t>
            </a:r>
            <a:r>
              <a:rPr lang="en-US" dirty="0"/>
              <a:t>and other tick transmitted pathogens is to avoid exposure to vector ticks.  If exposure to ticks is unavoidable, measures recommended to reduce the risk of infection include:  the use of both protective clothing and tick repellents, checking the entire body for ticks daily, prompt removal of attached ticks before transmission of disease agents can occur, and knowledge of the early signs of Lyme disease and other tick-borne diseases. </a:t>
            </a:r>
            <a:endParaRPr lang="en-US" b="1" dirty="0"/>
          </a:p>
          <a:p>
            <a:pPr marL="228600" indent="-228600"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696B37AA-B67C-45D8-8B80-F4A7C38A04A3}" type="slidenum">
              <a:rPr lang="en-US" smtClean="0"/>
              <a:pPr/>
              <a:t>87</a:t>
            </a:fld>
            <a:endParaRPr lang="en-US"/>
          </a:p>
        </p:txBody>
      </p:sp>
      <p:sp>
        <p:nvSpPr>
          <p:cNvPr id="43011" name="Rectangle 4"/>
          <p:cNvSpPr>
            <a:spLocks noGrp="1" noRot="1" noChangeAspect="1" noChangeArrowheads="1" noTextEdit="1"/>
          </p:cNvSpPr>
          <p:nvPr>
            <p:ph type="sldImg"/>
          </p:nvPr>
        </p:nvSpPr>
        <p:spPr>
          <a:ln/>
        </p:spPr>
      </p:sp>
      <p:sp>
        <p:nvSpPr>
          <p:cNvPr id="43012" name="Rectangle 5"/>
          <p:cNvSpPr>
            <a:spLocks noGrp="1" noChangeArrowheads="1"/>
          </p:cNvSpPr>
          <p:nvPr>
            <p:ph type="body" idx="1"/>
          </p:nvPr>
        </p:nvSpPr>
        <p:spPr>
          <a:noFill/>
          <a:ln/>
        </p:spPr>
        <p:txBody>
          <a:bodyPr/>
          <a:lstStyle/>
          <a:p>
            <a:pPr marL="216233" indent="-216233" eaLnBrk="1" hangingPunct="1"/>
            <a:r>
              <a:rPr lang="en-US" dirty="0"/>
              <a:t>Blacklegged ticks are forest creatures. They are not normally found in open fields.  Recognize tick habitats and task the appropriate</a:t>
            </a:r>
            <a:r>
              <a:rPr lang="en-US" baseline="0" dirty="0"/>
              <a:t> precautions when entering into a tick habitat.</a:t>
            </a:r>
            <a:r>
              <a:rPr lang="en-US" dirty="0"/>
              <a:t> Tick habitats include leaf litter areas in shady forest environments; tall weeds, grass, brush and leaf litter along forest trails and forest margins; and wood piles, rock piles, and stone walls that provide cover for rodents and ticks.</a:t>
            </a:r>
          </a:p>
          <a:p>
            <a:pPr marL="216233" indent="-216233" eaLnBrk="1" hangingPunct="1"/>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A5C26B8-45CC-4752-9C88-E6004487A7CE}" type="slidenum">
              <a:rPr lang="en-US" smtClean="0"/>
              <a:pPr/>
              <a:t>88</a:t>
            </a:fld>
            <a:endParaRPr lang="en-US"/>
          </a:p>
        </p:txBody>
      </p:sp>
      <p:sp>
        <p:nvSpPr>
          <p:cNvPr id="44035" name="Rectangle 4"/>
          <p:cNvSpPr>
            <a:spLocks noGrp="1" noRot="1" noChangeAspect="1" noChangeArrowheads="1" noTextEdit="1"/>
          </p:cNvSpPr>
          <p:nvPr>
            <p:ph type="sldImg"/>
          </p:nvPr>
        </p:nvSpPr>
        <p:spPr>
          <a:ln/>
        </p:spPr>
      </p:sp>
      <p:sp>
        <p:nvSpPr>
          <p:cNvPr id="44036" name="Rectangle 5"/>
          <p:cNvSpPr>
            <a:spLocks noGrp="1" noChangeArrowheads="1"/>
          </p:cNvSpPr>
          <p:nvPr>
            <p:ph type="body" idx="1"/>
          </p:nvPr>
        </p:nvSpPr>
        <p:spPr>
          <a:noFill/>
          <a:ln/>
        </p:spPr>
        <p:txBody>
          <a:bodyPr/>
          <a:lstStyle/>
          <a:p>
            <a:pPr marL="216233" indent="-216233" eaLnBrk="1" hangingPunct="1"/>
            <a:r>
              <a:rPr lang="en-US" dirty="0"/>
              <a:t>Appropriate dress includes wearing light colored clothing.  Dark colored blacklegged ticks are easier to spot and remove from light colored clothing.</a:t>
            </a:r>
          </a:p>
          <a:p>
            <a:pPr marL="216233" indent="-216233" eaLnBrk="1" hangingPunct="1"/>
            <a:endParaRPr lang="en-US" dirty="0"/>
          </a:p>
          <a:p>
            <a:pPr marL="216233" indent="-216233" eaLnBrk="1" hangingPunct="1"/>
            <a:r>
              <a:rPr lang="en-US" dirty="0"/>
              <a:t>Tuck pants legs into socks and shirts into pants.  Ticks typically get on a person’s feet first and crawl up the leg.  If pants are tucked into socks, the ticks will be forced to crawl up the outside of the pants where they can be seen and removed.  If a shirt is tucked into pants, the ticks will have limited access to skin on the belly, back, or chest.  Button shirt and long sleeves to prevent easy access to the body and arms by ticks.  </a:t>
            </a:r>
            <a:r>
              <a:rPr lang="en-US" u="none" dirty="0"/>
              <a:t>If clothing is treated with a tick repellent containing </a:t>
            </a:r>
            <a:r>
              <a:rPr lang="en-US" u="none" dirty="0" err="1"/>
              <a:t>permethrin</a:t>
            </a:r>
            <a:r>
              <a:rPr lang="en-US" u="none" dirty="0"/>
              <a:t>, ticks</a:t>
            </a:r>
            <a:r>
              <a:rPr lang="en-US" u="none" baseline="0" dirty="0"/>
              <a:t> that cross that clothing and eventually encounter some skin will not feel well enough to bite at that point.</a:t>
            </a:r>
            <a:endParaRPr lang="en-US" u="none" dirty="0"/>
          </a:p>
          <a:p>
            <a:pPr marL="216233" indent="-216233" eaLnBrk="1" hangingPunct="1"/>
            <a:endParaRPr lang="en-US" dirty="0"/>
          </a:p>
          <a:p>
            <a:pPr marL="216233" indent="-216233" eaLnBrk="1" hangingPunct="1"/>
            <a:r>
              <a:rPr lang="en-US" dirty="0"/>
              <a:t>It is important to remove clothing immediately upon return from a tick habitat to prevent carrying ticks around the house.  Also, clothing worn outdoors should be laundered in hot water and dried on high heat.  This step will kill any ticks that remain on clothing. </a:t>
            </a:r>
          </a:p>
          <a:p>
            <a:pPr marL="216233" indent="-216233" eaLnBrk="1" hangingPunct="1"/>
            <a:endParaRPr lang="en-US" dirty="0"/>
          </a:p>
          <a:p>
            <a:pPr marL="216233" indent="-216233" eaLnBrk="1" hangingPunct="1"/>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EE65243-5BE7-49BB-8A86-DAE1C2F376DC}" type="slidenum">
              <a:rPr lang="en-US" smtClean="0"/>
              <a:pPr/>
              <a:t>89</a:t>
            </a:fld>
            <a:endParaRPr lang="en-US"/>
          </a:p>
        </p:txBody>
      </p:sp>
      <p:sp>
        <p:nvSpPr>
          <p:cNvPr id="45059" name="Rectangle 4"/>
          <p:cNvSpPr>
            <a:spLocks noGrp="1" noRot="1" noChangeAspect="1" noChangeArrowheads="1" noTextEdit="1"/>
          </p:cNvSpPr>
          <p:nvPr>
            <p:ph type="sldImg"/>
          </p:nvPr>
        </p:nvSpPr>
        <p:spPr>
          <a:ln/>
        </p:spPr>
      </p:sp>
      <p:sp>
        <p:nvSpPr>
          <p:cNvPr id="43012" name="Rectangle 5"/>
          <p:cNvSpPr>
            <a:spLocks noGrp="1" noChangeArrowheads="1"/>
          </p:cNvSpPr>
          <p:nvPr>
            <p:ph type="body" idx="1"/>
          </p:nvPr>
        </p:nvSpPr>
        <p:spPr>
          <a:ln/>
        </p:spPr>
        <p:txBody>
          <a:bodyPr/>
          <a:lstStyle/>
          <a:p>
            <a:pPr marL="216233" indent="-216233" eaLnBrk="1" hangingPunct="1">
              <a:defRPr/>
            </a:pPr>
            <a:r>
              <a:rPr lang="en-US" dirty="0"/>
              <a:t>There are a variety of different repellent products for use on skin, and a variety of repellent active ingredients that are known as effective in repelling ticks.  Those active ingredients include DEET, </a:t>
            </a:r>
            <a:r>
              <a:rPr lang="en-US" dirty="0" err="1"/>
              <a:t>Picaridin</a:t>
            </a:r>
            <a:r>
              <a:rPr lang="en-US" dirty="0"/>
              <a:t>, IR3535, 2-Undecanone, and oil of lemon eucalyptus.  Different products may contain one or another active ingredient, so it is necessary to look on the active ingredients section of the repellent label to chose a repellent with your preferred active ingredient.  </a:t>
            </a:r>
          </a:p>
          <a:p>
            <a:pPr marL="216233" indent="-216233" eaLnBrk="1" hangingPunct="1">
              <a:defRPr/>
            </a:pPr>
            <a:endParaRPr lang="en-US" dirty="0"/>
          </a:p>
          <a:p>
            <a:pPr marL="216233" indent="-216233" eaLnBrk="1" hangingPunct="1">
              <a:defRPr/>
            </a:pPr>
            <a:r>
              <a:rPr lang="en-US" dirty="0"/>
              <a:t>For treatment of clothing, socks and shoes, use </a:t>
            </a:r>
            <a:r>
              <a:rPr lang="en-US" dirty="0" err="1"/>
              <a:t>Permethrin</a:t>
            </a:r>
            <a:r>
              <a:rPr lang="en-US" dirty="0"/>
              <a:t>. Clothing repellents containing </a:t>
            </a:r>
            <a:r>
              <a:rPr lang="en-US" dirty="0" err="1"/>
              <a:t>Permethrin</a:t>
            </a:r>
            <a:r>
              <a:rPr lang="en-US" dirty="0"/>
              <a:t> may last up through 6-7 laundry cycles and do not stain clothes.  </a:t>
            </a:r>
            <a:r>
              <a:rPr lang="en-US" dirty="0" err="1"/>
              <a:t>Permethrin</a:t>
            </a:r>
            <a:r>
              <a:rPr lang="en-US" dirty="0"/>
              <a:t> should </a:t>
            </a:r>
            <a:r>
              <a:rPr lang="en-US" u="sng" dirty="0"/>
              <a:t>not</a:t>
            </a:r>
            <a:r>
              <a:rPr lang="en-US" dirty="0"/>
              <a:t> be used on skin.  Ticks usually access the feet initially; therefore, treating shoes and socks will repel most ticks (</a:t>
            </a:r>
            <a:r>
              <a:rPr lang="en-US" u="none" dirty="0"/>
              <a:t>although called a repellent </a:t>
            </a:r>
            <a:r>
              <a:rPr lang="en-US" u="none" dirty="0" err="1"/>
              <a:t>permethrin</a:t>
            </a:r>
            <a:r>
              <a:rPr lang="en-US" u="none" dirty="0"/>
              <a:t> does not repel the ticks, it just makes them feel too ill to feed after they have crossed treated clothing</a:t>
            </a:r>
            <a:r>
              <a:rPr lang="en-US" dirty="0"/>
              <a:t>). </a:t>
            </a:r>
          </a:p>
          <a:p>
            <a:pPr marL="216233" indent="-216233" eaLnBrk="1" hangingPunct="1">
              <a:defRPr/>
            </a:pPr>
            <a:endParaRPr lang="en-US" dirty="0"/>
          </a:p>
          <a:p>
            <a:pPr marL="216233" indent="-216233" eaLnBrk="1" hangingPunct="1">
              <a:defRPr/>
            </a:pPr>
            <a:r>
              <a:rPr lang="en-US" dirty="0"/>
              <a:t>It is important to follow label instructions on any repellent package, and exercise particular care when applying repellents to children. </a:t>
            </a:r>
            <a:endParaRPr lang="en-US" strike="sngStrike" baseline="0"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032E0F3-4275-4B9A-A9AC-35CA11D3192D}" type="slidenum">
              <a:rPr lang="en-US" smtClean="0"/>
              <a:pPr/>
              <a:t>90</a:t>
            </a:fld>
            <a:endParaRPr lang="en-US"/>
          </a:p>
        </p:txBody>
      </p:sp>
      <p:sp>
        <p:nvSpPr>
          <p:cNvPr id="46083" name="Rectangle 4"/>
          <p:cNvSpPr>
            <a:spLocks noGrp="1" noRot="1" noChangeAspect="1" noChangeArrowheads="1" noTextEdit="1"/>
          </p:cNvSpPr>
          <p:nvPr>
            <p:ph type="sldImg"/>
          </p:nvPr>
        </p:nvSpPr>
        <p:spPr>
          <a:ln/>
        </p:spPr>
      </p:sp>
      <p:sp>
        <p:nvSpPr>
          <p:cNvPr id="46084" name="Rectangle 5"/>
          <p:cNvSpPr>
            <a:spLocks noGrp="1" noChangeArrowheads="1"/>
          </p:cNvSpPr>
          <p:nvPr>
            <p:ph type="body" idx="1"/>
          </p:nvPr>
        </p:nvSpPr>
        <p:spPr>
          <a:noFill/>
          <a:ln/>
        </p:spPr>
        <p:txBody>
          <a:bodyPr/>
          <a:lstStyle/>
          <a:p>
            <a:pPr marL="216233" indent="-216233" eaLnBrk="1" hangingPunct="1"/>
            <a:r>
              <a:rPr lang="en-US" dirty="0"/>
              <a:t>On returning from potential tick habitats it is important to promptly take a bath or shower and wash with soap and hot water.  </a:t>
            </a:r>
            <a:r>
              <a:rPr lang="en-US" u="none" dirty="0"/>
              <a:t>This</a:t>
            </a:r>
            <a:r>
              <a:rPr lang="en-US" u="none" baseline="0" dirty="0"/>
              <a:t> will wash away any unattached ticks</a:t>
            </a:r>
            <a:r>
              <a:rPr lang="en-US" baseline="0" dirty="0"/>
              <a:t>. </a:t>
            </a:r>
            <a:r>
              <a:rPr lang="en-US" dirty="0"/>
              <a:t> Request assistance from a spouse or friend to check self for ticks, or use a full length mirror and/or a hand mirror.</a:t>
            </a:r>
          </a:p>
          <a:p>
            <a:pPr marL="216233" indent="-216233" eaLnBrk="1" hangingPunct="1"/>
            <a:endParaRPr lang="en-US" dirty="0"/>
          </a:p>
          <a:p>
            <a:pPr marL="216233" indent="-216233" eaLnBrk="1" hangingPunct="1"/>
            <a:r>
              <a:rPr lang="en-US" dirty="0"/>
              <a:t>It is important to thoroughly examine children after they have been in tick habitats. The sooner ticks are found and removed, the less likely they are to transmit disease.  Blacklegged ticks require a minimum of 36 hours attachment before Lyme disease transmission may occur.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E2781-0EB5-435E-A7E6-721B9640AFCB}" type="slidenum">
              <a:rPr lang="en-US"/>
              <a:pPr/>
              <a:t>9</a:t>
            </a:fld>
            <a:endParaRPr lang="en-US"/>
          </a:p>
        </p:txBody>
      </p:sp>
      <p:sp>
        <p:nvSpPr>
          <p:cNvPr id="34818" name="Rectangle 1026"/>
          <p:cNvSpPr>
            <a:spLocks noGrp="1" noRot="1" noChangeAspect="1" noChangeArrowheads="1" noTextEdit="1"/>
          </p:cNvSpPr>
          <p:nvPr>
            <p:ph type="sldImg"/>
          </p:nvPr>
        </p:nvSpPr>
        <p:spPr>
          <a:ln/>
        </p:spPr>
      </p:sp>
      <p:sp>
        <p:nvSpPr>
          <p:cNvPr id="34819" name="Rectangle 1027"/>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person becomes infected if he consumes food contaminated with fecal material containing </a:t>
            </a:r>
            <a:r>
              <a:rPr lang="en-US" altLang="en-US" i="1" dirty="0"/>
              <a:t>Salmonella</a:t>
            </a:r>
            <a:r>
              <a:rPr lang="en-US" altLang="en-US" dirty="0"/>
              <a:t> or the</a:t>
            </a:r>
            <a:r>
              <a:rPr lang="en-US" altLang="en-US" baseline="0" dirty="0"/>
              <a:t> bacteria is introduced into his mouth in some other way.  This bacteria is mainly spread through what is called the “fecal-oral” route. </a:t>
            </a:r>
            <a:r>
              <a:rPr lang="en-US" altLang="en-US" dirty="0"/>
              <a:t>Its infective dose is rather low and it only takes 15-20 bacteria to cause illness.  </a:t>
            </a:r>
            <a:r>
              <a:rPr lang="en-US" sz="1200" kern="1200" dirty="0">
                <a:solidFill>
                  <a:schemeClr val="tx1"/>
                </a:solidFill>
                <a:latin typeface="+mn-lt"/>
                <a:ea typeface="+mn-ea"/>
                <a:cs typeface="+mn-cs"/>
              </a:rPr>
              <a:t>Most persons infected with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develop diarrhea, fever, and abdominal cramps 12 to 72 hours after infection. The illness usually lasts 4 to 7 days, and most persons recover without treatment. However, in some persons, the diarrhea may be so severe that the patient needs to be hospitalized. In these patients, the </a:t>
            </a:r>
            <a:r>
              <a:rPr lang="en-US" sz="1200" i="1" kern="1200" dirty="0">
                <a:solidFill>
                  <a:schemeClr val="tx1"/>
                </a:solidFill>
                <a:latin typeface="+mn-lt"/>
                <a:ea typeface="+mn-ea"/>
                <a:cs typeface="+mn-cs"/>
              </a:rPr>
              <a:t>Salmonella</a:t>
            </a:r>
            <a:r>
              <a:rPr lang="en-US" sz="1200" kern="1200" dirty="0">
                <a:solidFill>
                  <a:schemeClr val="tx1"/>
                </a:solidFill>
                <a:latin typeface="+mn-lt"/>
                <a:ea typeface="+mn-ea"/>
                <a:cs typeface="+mn-cs"/>
              </a:rPr>
              <a:t> infection may spread from the intestines to the blood stream, and then to other body sites and can cause death unless the person is treated promptly with antibiotics. The elderly, infants, and those with impaired immune systems are more likely to have a severe illness,</a:t>
            </a:r>
            <a:r>
              <a:rPr lang="en-US" sz="1200" kern="1200" baseline="0" dirty="0">
                <a:solidFill>
                  <a:schemeClr val="tx1"/>
                </a:solidFill>
                <a:latin typeface="+mn-lt"/>
                <a:ea typeface="+mn-ea"/>
                <a:cs typeface="+mn-cs"/>
              </a:rPr>
              <a:t> but most </a:t>
            </a:r>
            <a:r>
              <a:rPr lang="en-US" altLang="en-US" i="1" dirty="0"/>
              <a:t>Salmonella</a:t>
            </a:r>
            <a:r>
              <a:rPr lang="en-US" altLang="en-US" dirty="0"/>
              <a:t> infections are self limiting, so most people recover on their own without any professional, medical intervention.</a:t>
            </a:r>
            <a:r>
              <a:rPr lang="en-US" altLang="en-US" baseline="0" dirty="0"/>
              <a:t>  As with many illnesses, the very young, elderly and </a:t>
            </a:r>
            <a:r>
              <a:rPr lang="en-US" altLang="en-US" baseline="0" dirty="0" err="1"/>
              <a:t>immunocompromised</a:t>
            </a:r>
            <a:r>
              <a:rPr lang="en-US" altLang="en-US" baseline="0" dirty="0"/>
              <a:t> are more likely to be severely affected by infection.  </a:t>
            </a:r>
            <a:endParaRPr lang="en-US" altLang="en-US" dirty="0"/>
          </a:p>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2EFCBFD-3D30-41C3-A1FB-0571F3DED55C}" type="slidenum">
              <a:rPr lang="en-US" smtClean="0"/>
              <a:pPr/>
              <a:t>91</a:t>
            </a:fld>
            <a:endParaRPr lang="en-US"/>
          </a:p>
        </p:txBody>
      </p:sp>
      <p:sp>
        <p:nvSpPr>
          <p:cNvPr id="47107" name="Rectangle 4"/>
          <p:cNvSpPr>
            <a:spLocks noGrp="1" noRot="1" noChangeAspect="1" noChangeArrowheads="1" noTextEdit="1"/>
          </p:cNvSpPr>
          <p:nvPr>
            <p:ph type="sldImg"/>
          </p:nvPr>
        </p:nvSpPr>
        <p:spPr>
          <a:ln/>
        </p:spPr>
      </p:sp>
      <p:sp>
        <p:nvSpPr>
          <p:cNvPr id="47108" name="Rectangle 5"/>
          <p:cNvSpPr>
            <a:spLocks noGrp="1" noChangeArrowheads="1"/>
          </p:cNvSpPr>
          <p:nvPr>
            <p:ph type="body" idx="1"/>
          </p:nvPr>
        </p:nvSpPr>
        <p:spPr>
          <a:noFill/>
          <a:ln/>
        </p:spPr>
        <p:txBody>
          <a:bodyPr/>
          <a:lstStyle/>
          <a:p>
            <a:pPr marL="216233" indent="-216233" eaLnBrk="1" hangingPunct="1"/>
            <a:r>
              <a:rPr lang="en-US" dirty="0"/>
              <a:t>It is important to remove ticks promptly.  Careful tick removal reduces the chance of disease transmission.  </a:t>
            </a:r>
          </a:p>
          <a:p>
            <a:pPr marL="216233" indent="-216233" eaLnBrk="1" hangingPunct="1"/>
            <a:endParaRPr lang="en-US" dirty="0"/>
          </a:p>
          <a:p>
            <a:pPr marL="216233" indent="-216233" eaLnBrk="1" hangingPunct="1"/>
            <a:r>
              <a:rPr lang="en-US" dirty="0"/>
              <a:t>Use pointed tweezers to grasp the tick by the head.  Do not squeeze </a:t>
            </a:r>
            <a:r>
              <a:rPr lang="en-US" u="sng" dirty="0"/>
              <a:t>or rupture </a:t>
            </a:r>
            <a:r>
              <a:rPr lang="en-US" dirty="0"/>
              <a:t>the tick’s body.  Removal must be done carefully to prevent tick from regurgitating into the wound.  Pull slowly and steadily until the tick releases.  Do not jerk or twist the tick out as this may cause tick mouthparts to break off and remain in the wound.  </a:t>
            </a:r>
          </a:p>
          <a:p>
            <a:pPr marL="216233" indent="-216233" eaLnBrk="1" hangingPunct="1"/>
            <a:endParaRPr lang="en-US" dirty="0"/>
          </a:p>
          <a:p>
            <a:pPr marL="216233" indent="-216233" eaLnBrk="1" hangingPunct="1"/>
            <a:r>
              <a:rPr lang="en-US" dirty="0"/>
              <a:t>We recommend saving the tick in a jar of alcohol so it can be properly identified.  VDH central office in Richmond can assist with identifying the tick if needed. A “Tick Identification Chart” can also be obtained on the VDH website to help identify the tick species.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Resources for additional information about </a:t>
            </a:r>
            <a:r>
              <a:rPr lang="en-US" dirty="0" err="1"/>
              <a:t>vectorborne</a:t>
            </a:r>
            <a:r>
              <a:rPr lang="en-US" dirty="0"/>
              <a:t> diseases can be found at these websites.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websites.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resources.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resources. </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Additional information about </a:t>
            </a:r>
            <a:r>
              <a:rPr lang="en-US" dirty="0" err="1"/>
              <a:t>zoonotic</a:t>
            </a:r>
            <a:r>
              <a:rPr lang="en-US" dirty="0"/>
              <a:t> diseases can be found via these websites.</a:t>
            </a:r>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5E6BC646-6F12-42E4-BD8D-0C0A56DCFDF7}" type="slidenum">
              <a:rPr lang="en-US" smtClean="0"/>
              <a:pPr>
                <a:defRPr/>
              </a:pPr>
              <a:t>97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w="9525">
            <a:noFill/>
            <a:round/>
            <a:headEnd/>
            <a:tailEnd/>
          </a:ln>
          <a:effectLst/>
        </p:spPr>
        <p:txBody>
          <a:bodyPr wrap="none" anchor="ctr"/>
          <a:lstStyle/>
          <a:p>
            <a:pPr algn="ctr" eaLnBrk="1" hangingPunct="1">
              <a:defRPr/>
            </a:pPr>
            <a:endParaRPr lang="en-US" sz="2400"/>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w="9525">
            <a:noFill/>
            <a:round/>
            <a:headEnd/>
            <a:tailEnd/>
          </a:ln>
          <a:effectLst/>
        </p:spPr>
        <p:txBody>
          <a:bodyPr wrap="none" anchor="ctr"/>
          <a:lstStyle/>
          <a:p>
            <a:pPr algn="ctr" eaLnBrk="1" hangingPunct="1">
              <a:defRPr/>
            </a:pPr>
            <a:endParaRPr lang="en-US" sz="2400"/>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p:spPr>
        <p:txBody>
          <a:bodyPr wrap="none" anchor="ctr"/>
          <a:lstStyle/>
          <a:p>
            <a:pPr algn="ctr" eaLnBrk="1" hangingPunct="1">
              <a:defRPr/>
            </a:pPr>
            <a:endParaRPr lang="en-US">
              <a:latin typeface="Arial" charset="0"/>
            </a:endParaRPr>
          </a:p>
        </p:txBody>
      </p:sp>
      <p:sp>
        <p:nvSpPr>
          <p:cNvPr id="92165"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r>
              <a:rPr lang="en-US"/>
              <a:t>Click to edit Master title style</a:t>
            </a:r>
          </a:p>
        </p:txBody>
      </p:sp>
      <p:sp>
        <p:nvSpPr>
          <p:cNvPr id="92166"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r>
              <a:rPr 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D4B139D5-AA2E-4A7C-B1CC-66FC7C86462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6E390-A499-450A-9A21-7B6F7E02FC0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533400"/>
            <a:ext cx="192405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197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103837-B871-4FF5-A2BD-245C0A9FFF9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827213"/>
            <a:ext cx="3581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DE065E52-26A4-45CE-93CD-4FB7AACBF06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D45316-0839-4153-891D-A3D4A3A5DD1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3ABA17-8D94-4354-AAD5-39ED00FA2FD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4D3191-0C35-4C0E-A914-D5FEB6F3E27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8CA6BE-EDE5-4BE9-A4B4-58048434765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A2BCC0-3311-4A02-A054-2FB72C3595C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59D7D6-2329-43DD-AB5A-7DB484A81F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875670-B8EE-4F5B-9871-1D778418199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4CD097-BABD-4983-9D3C-5E4F49079A4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9EC865-94FB-4335-B78F-375F396B021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1905000"/>
            <a:ext cx="7696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762000" y="6391275"/>
            <a:ext cx="2057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1141" name="Rectangle 5"/>
          <p:cNvSpPr>
            <a:spLocks noGrp="1" noChangeArrowheads="1"/>
          </p:cNvSpPr>
          <p:nvPr>
            <p:ph type="ftr" sz="quarter" idx="3"/>
          </p:nvPr>
        </p:nvSpPr>
        <p:spPr bwMode="auto">
          <a:xfrm>
            <a:off x="3352800" y="640397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1142" name="Rectangle 6"/>
          <p:cNvSpPr>
            <a:spLocks noGrp="1" noChangeArrowheads="1"/>
          </p:cNvSpPr>
          <p:nvPr>
            <p:ph type="sldNum" sz="quarter" idx="4"/>
          </p:nvPr>
        </p:nvSpPr>
        <p:spPr bwMode="auto">
          <a:xfrm>
            <a:off x="6858000" y="64008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fld id="{3C97B77B-BC13-4D4C-9115-282951E5C7E4}" type="slidenum">
              <a:rPr lang="en-US"/>
              <a:pPr>
                <a:defRPr/>
              </a:pPr>
              <a:t>‹#›</a:t>
            </a:fld>
            <a:endParaRPr lang="en-US"/>
          </a:p>
        </p:txBody>
      </p:sp>
      <p:grpSp>
        <p:nvGrpSpPr>
          <p:cNvPr id="1031" name="Group 7"/>
          <p:cNvGrpSpPr>
            <a:grpSpLocks/>
          </p:cNvGrpSpPr>
          <p:nvPr/>
        </p:nvGrpSpPr>
        <p:grpSpPr bwMode="auto">
          <a:xfrm>
            <a:off x="168275" y="228600"/>
            <a:ext cx="8823325" cy="6096000"/>
            <a:chOff x="106" y="144"/>
            <a:chExt cx="5558" cy="3840"/>
          </a:xfrm>
        </p:grpSpPr>
        <p:sp>
          <p:nvSpPr>
            <p:cNvPr id="91144"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p:spPr>
          <p:txBody>
            <a:bodyPr wrap="none" anchor="ctr"/>
            <a:lstStyle/>
            <a:p>
              <a:pPr algn="ctr" eaLnBrk="1" hangingPunct="1">
                <a:defRPr/>
              </a:pPr>
              <a:endParaRPr lang="en-US" sz="2400"/>
            </a:p>
          </p:txBody>
        </p:sp>
        <p:sp>
          <p:nvSpPr>
            <p:cNvPr id="91145" name="Line 9"/>
            <p:cNvSpPr>
              <a:spLocks noChangeShapeType="1"/>
            </p:cNvSpPr>
            <p:nvPr/>
          </p:nvSpPr>
          <p:spPr bwMode="auto">
            <a:xfrm>
              <a:off x="480" y="1077"/>
              <a:ext cx="4848" cy="0"/>
            </a:xfrm>
            <a:prstGeom prst="line">
              <a:avLst/>
            </a:prstGeom>
            <a:noFill/>
            <a:ln w="38100">
              <a:solidFill>
                <a:schemeClr val="folHlink"/>
              </a:solidFill>
              <a:round/>
              <a:headEnd/>
              <a:tailEn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04"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6" r:id="rId12"/>
    <p:sldLayoutId id="2147483807" r:id="rId13"/>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457200" algn="l" rtl="0" fontAlgn="base">
        <a:spcBef>
          <a:spcPct val="0"/>
        </a:spcBef>
        <a:spcAft>
          <a:spcPct val="0"/>
        </a:spcAft>
        <a:defRPr sz="3300">
          <a:solidFill>
            <a:schemeClr val="tx2"/>
          </a:solidFill>
          <a:latin typeface="Arial Black" pitchFamily="34" charset="0"/>
        </a:defRPr>
      </a:lvl6pPr>
      <a:lvl7pPr marL="914400" algn="l" rtl="0" fontAlgn="base">
        <a:spcBef>
          <a:spcPct val="0"/>
        </a:spcBef>
        <a:spcAft>
          <a:spcPct val="0"/>
        </a:spcAft>
        <a:defRPr sz="3300">
          <a:solidFill>
            <a:schemeClr val="tx2"/>
          </a:solidFill>
          <a:latin typeface="Arial Black" pitchFamily="34" charset="0"/>
        </a:defRPr>
      </a:lvl7pPr>
      <a:lvl8pPr marL="1371600" algn="l" rtl="0" fontAlgn="base">
        <a:spcBef>
          <a:spcPct val="0"/>
        </a:spcBef>
        <a:spcAft>
          <a:spcPct val="0"/>
        </a:spcAft>
        <a:defRPr sz="3300">
          <a:solidFill>
            <a:schemeClr val="tx2"/>
          </a:solidFill>
          <a:latin typeface="Arial Black" pitchFamily="34" charset="0"/>
        </a:defRPr>
      </a:lvl8pPr>
      <a:lvl9pPr marL="1828800" algn="l" rtl="0" fontAlgn="base">
        <a:spcBef>
          <a:spcPct val="0"/>
        </a:spcBef>
        <a:spcAft>
          <a:spcPct val="0"/>
        </a:spcAft>
        <a:defRPr sz="33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bg2"/>
        </a:buClr>
        <a:buSzPct val="70000"/>
        <a:buFont typeface="Wingdings" pitchFamily="2" charset="2"/>
        <a:buChar char="l"/>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sz="2600">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200">
          <a:solidFill>
            <a:schemeClr val="tx1"/>
          </a:solidFill>
          <a:latin typeface="+mn-lt"/>
        </a:defRPr>
      </a:lvl3pPr>
      <a:lvl4pPr marL="1600200" indent="-228600" algn="l" rtl="0" eaLnBrk="0" fontAlgn="base" hangingPunct="0">
        <a:spcBef>
          <a:spcPct val="20000"/>
        </a:spcBef>
        <a:spcAft>
          <a:spcPct val="0"/>
        </a:spcAft>
        <a:buClr>
          <a:schemeClr val="tx2"/>
        </a:buClr>
        <a:buSzPct val="150000"/>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2.jp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9.xml"/><Relationship Id="rId5" Type="http://schemas.openxmlformats.org/officeDocument/2006/relationships/image" Target="../media/image34.jpg"/><Relationship Id="rId4" Type="http://schemas.openxmlformats.org/officeDocument/2006/relationships/image" Target="../media/image33.jpeg"/></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image" Target="../media/image49.jpg"/><Relationship Id="rId4" Type="http://schemas.openxmlformats.org/officeDocument/2006/relationships/image" Target="../media/image48.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90.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7.png"/><Relationship Id="rId4" Type="http://schemas.openxmlformats.org/officeDocument/2006/relationships/oleObject" Target="../embeddings/oleObject3.bin"/><Relationship Id="rId9" Type="http://schemas.openxmlformats.org/officeDocument/2006/relationships/image" Target="../media/image5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z="4400" b="1" dirty="0" err="1">
                <a:latin typeface="Calibri" pitchFamily="34" charset="0"/>
              </a:rPr>
              <a:t>Zoonoses</a:t>
            </a:r>
            <a:r>
              <a:rPr lang="en-US" sz="4400" b="1" dirty="0">
                <a:latin typeface="Calibri" pitchFamily="34" charset="0"/>
              </a:rPr>
              <a:t> and Public Health</a:t>
            </a:r>
          </a:p>
        </p:txBody>
      </p:sp>
      <p:sp>
        <p:nvSpPr>
          <p:cNvPr id="3075" name="Rectangle 3"/>
          <p:cNvSpPr>
            <a:spLocks noGrp="1" noChangeArrowheads="1"/>
          </p:cNvSpPr>
          <p:nvPr>
            <p:ph type="subTitle" idx="1"/>
          </p:nvPr>
        </p:nvSpPr>
        <p:spPr/>
        <p:txBody>
          <a:bodyPr/>
          <a:lstStyle/>
          <a:p>
            <a:pPr eaLnBrk="1" hangingPunct="1">
              <a:lnSpc>
                <a:spcPct val="80000"/>
              </a:lnSpc>
            </a:pPr>
            <a:r>
              <a:rPr lang="en-US" sz="2500" b="1" dirty="0">
                <a:latin typeface="Calibri" pitchFamily="34" charset="0"/>
              </a:rPr>
              <a:t>Julia Murphy, DVM, MS, DACVPM </a:t>
            </a:r>
          </a:p>
          <a:p>
            <a:pPr eaLnBrk="1" hangingPunct="1">
              <a:lnSpc>
                <a:spcPct val="80000"/>
              </a:lnSpc>
            </a:pPr>
            <a:r>
              <a:rPr lang="en-US" sz="2500" b="1" dirty="0">
                <a:latin typeface="Calibri" pitchFamily="34" charset="0"/>
              </a:rPr>
              <a:t>State Public Health Veterinarian </a:t>
            </a:r>
          </a:p>
          <a:p>
            <a:pPr eaLnBrk="1" hangingPunct="1">
              <a:lnSpc>
                <a:spcPct val="80000"/>
              </a:lnSpc>
            </a:pPr>
            <a:r>
              <a:rPr lang="en-US" sz="2500" b="1" dirty="0">
                <a:latin typeface="Calibri" pitchFamily="34" charset="0"/>
              </a:rPr>
              <a:t>Division of Environmental Epidemiology</a:t>
            </a:r>
          </a:p>
          <a:p>
            <a:pPr eaLnBrk="1" hangingPunct="1">
              <a:lnSpc>
                <a:spcPct val="80000"/>
              </a:lnSpc>
            </a:pPr>
            <a:r>
              <a:rPr lang="en-US" sz="2500" b="1" dirty="0">
                <a:latin typeface="Calibri" pitchFamily="34" charset="0"/>
              </a:rPr>
              <a:t>Office of Epidemiology</a:t>
            </a:r>
          </a:p>
        </p:txBody>
      </p:sp>
      <p:pic>
        <p:nvPicPr>
          <p:cNvPr id="3076" name="Picture 4" descr="vdh logo 600dpi"/>
          <p:cNvPicPr>
            <a:picLocks noChangeAspect="1" noChangeArrowheads="1"/>
          </p:cNvPicPr>
          <p:nvPr/>
        </p:nvPicPr>
        <p:blipFill>
          <a:blip r:embed="rId3" cstate="print"/>
          <a:srcRect/>
          <a:stretch>
            <a:fillRect/>
          </a:stretch>
        </p:blipFill>
        <p:spPr bwMode="auto">
          <a:xfrm>
            <a:off x="6781800" y="6029325"/>
            <a:ext cx="2362200" cy="8286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sz="4400" i="1" dirty="0">
                <a:latin typeface="Calibri" pitchFamily="34" charset="0"/>
              </a:rPr>
              <a:t>Salmonella</a:t>
            </a:r>
            <a:r>
              <a:rPr lang="en-US" sz="4400" dirty="0">
                <a:latin typeface="Calibri" pitchFamily="34" charset="0"/>
              </a:rPr>
              <a:t> Outbreaks: Human</a:t>
            </a:r>
          </a:p>
        </p:txBody>
      </p:sp>
      <p:sp>
        <p:nvSpPr>
          <p:cNvPr id="143363" name="Rectangle 3"/>
          <p:cNvSpPr>
            <a:spLocks noGrp="1" noChangeArrowheads="1"/>
          </p:cNvSpPr>
          <p:nvPr>
            <p:ph type="body" idx="1"/>
          </p:nvPr>
        </p:nvSpPr>
        <p:spPr/>
        <p:txBody>
          <a:bodyPr/>
          <a:lstStyle/>
          <a:p>
            <a:r>
              <a:rPr lang="en-US" sz="3900" dirty="0">
                <a:latin typeface="Calibri" pitchFamily="34" charset="0"/>
              </a:rPr>
              <a:t>2003-13 in Virginia</a:t>
            </a:r>
          </a:p>
          <a:p>
            <a:pPr lvl="1"/>
            <a:r>
              <a:rPr lang="en-US" sz="3500" dirty="0">
                <a:latin typeface="Calibri" pitchFamily="34" charset="0"/>
              </a:rPr>
              <a:t>Range 4-13/year</a:t>
            </a:r>
          </a:p>
          <a:p>
            <a:pPr lvl="1"/>
            <a:r>
              <a:rPr lang="en-US" sz="3500" dirty="0">
                <a:latin typeface="Calibri" pitchFamily="34" charset="0"/>
              </a:rPr>
              <a:t>Some multistate</a:t>
            </a:r>
          </a:p>
          <a:p>
            <a:pPr lvl="1"/>
            <a:r>
              <a:rPr lang="en-US" sz="3500" dirty="0">
                <a:latin typeface="Calibri" pitchFamily="34" charset="0"/>
              </a:rPr>
              <a:t>Common serotypes:  </a:t>
            </a:r>
            <a:r>
              <a:rPr lang="en-US" sz="3500" i="1" dirty="0" err="1">
                <a:latin typeface="Calibri" pitchFamily="34" charset="0"/>
              </a:rPr>
              <a:t>enteritidis</a:t>
            </a:r>
            <a:r>
              <a:rPr lang="en-US" sz="3500" i="1" dirty="0">
                <a:latin typeface="Calibri" pitchFamily="34" charset="0"/>
              </a:rPr>
              <a:t>, </a:t>
            </a:r>
            <a:r>
              <a:rPr lang="en-US" sz="3500" i="1" dirty="0" err="1">
                <a:latin typeface="Calibri" pitchFamily="34" charset="0"/>
              </a:rPr>
              <a:t>typhimurium</a:t>
            </a:r>
            <a:r>
              <a:rPr lang="en-US" sz="3500" i="1" dirty="0">
                <a:latin typeface="Calibri" pitchFamily="34" charset="0"/>
              </a:rPr>
              <a:t>, </a:t>
            </a:r>
            <a:r>
              <a:rPr lang="en-US" sz="3500" i="1" dirty="0" err="1">
                <a:latin typeface="Calibri" pitchFamily="34" charset="0"/>
              </a:rPr>
              <a:t>newport</a:t>
            </a:r>
            <a:endParaRPr lang="en-US" sz="3500" i="1" dirty="0">
              <a:latin typeface="Calibri" pitchFamily="34" charset="0"/>
            </a:endParaRPr>
          </a:p>
          <a:p>
            <a:pPr lvl="1"/>
            <a:r>
              <a:rPr lang="en-US" sz="3500" dirty="0">
                <a:latin typeface="Calibri" pitchFamily="34" charset="0"/>
              </a:rPr>
              <a:t>Various foods associated with illness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r>
              <a:rPr lang="en-US" sz="4400" i="1" dirty="0">
                <a:latin typeface="Calibri" pitchFamily="34" charset="0"/>
              </a:rPr>
              <a:t>Salmonella</a:t>
            </a:r>
            <a:r>
              <a:rPr lang="en-US" sz="4400" dirty="0">
                <a:latin typeface="Calibri" pitchFamily="34" charset="0"/>
              </a:rPr>
              <a:t> Outbreaks: Human</a:t>
            </a:r>
          </a:p>
        </p:txBody>
      </p:sp>
      <p:sp>
        <p:nvSpPr>
          <p:cNvPr id="143363" name="Rectangle 3"/>
          <p:cNvSpPr>
            <a:spLocks noGrp="1" noChangeArrowheads="1"/>
          </p:cNvSpPr>
          <p:nvPr>
            <p:ph type="body" idx="1"/>
          </p:nvPr>
        </p:nvSpPr>
        <p:spPr/>
        <p:txBody>
          <a:bodyPr>
            <a:normAutofit lnSpcReduction="10000"/>
          </a:bodyPr>
          <a:lstStyle/>
          <a:p>
            <a:r>
              <a:rPr lang="en-US" sz="3600" dirty="0">
                <a:latin typeface="Calibri" pitchFamily="34" charset="0"/>
              </a:rPr>
              <a:t>CDC often investigates multiple multistate outbreaks per year</a:t>
            </a:r>
            <a:endParaRPr lang="en-US" sz="3200" dirty="0">
              <a:solidFill>
                <a:schemeClr val="tx1"/>
              </a:solidFill>
              <a:latin typeface="Calibri" pitchFamily="34" charset="0"/>
            </a:endParaRPr>
          </a:p>
          <a:p>
            <a:pPr lvl="1"/>
            <a:r>
              <a:rPr lang="en-US" sz="3200" dirty="0">
                <a:solidFill>
                  <a:schemeClr val="tx1"/>
                </a:solidFill>
                <a:latin typeface="Calibri" pitchFamily="34" charset="0"/>
              </a:rPr>
              <a:t>Foods involved have included:  eggs, tomatoes, beef, chicken, peppers, cantaloupe, peanut butter</a:t>
            </a:r>
          </a:p>
          <a:p>
            <a:pPr lvl="1"/>
            <a:r>
              <a:rPr lang="en-US" sz="3200" dirty="0">
                <a:latin typeface="Calibri" pitchFamily="34" charset="0"/>
              </a:rPr>
              <a:t>Animals as risk factors for illness have included chicks, ducklings and small turtles</a:t>
            </a:r>
            <a:endParaRPr lang="en-US" sz="3200" dirty="0">
              <a:solidFill>
                <a:schemeClr val="tx1"/>
              </a:solidFill>
              <a:latin typeface="Calibri" pitchFamily="34" charset="0"/>
            </a:endParaRPr>
          </a:p>
          <a:p>
            <a:pPr lvl="1"/>
            <a:endParaRPr lang="en-US" sz="3200" b="1" dirty="0">
              <a:solidFill>
                <a:schemeClr val="tx1"/>
              </a:solidFill>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itchFamily="34" charset="0"/>
                <a:cs typeface="Times New Roman" pitchFamily="18" charset="0"/>
              </a:rPr>
              <a:t>Human</a:t>
            </a:r>
            <a:r>
              <a:rPr lang="en-US" sz="3600" i="1" dirty="0">
                <a:latin typeface="Calibri" pitchFamily="34" charset="0"/>
                <a:cs typeface="Times New Roman" pitchFamily="18" charset="0"/>
              </a:rPr>
              <a:t> Salmonella</a:t>
            </a:r>
            <a:r>
              <a:rPr lang="en-US" sz="3600" dirty="0">
                <a:latin typeface="Calibri" pitchFamily="34" charset="0"/>
                <a:cs typeface="Times New Roman" pitchFamily="18" charset="0"/>
              </a:rPr>
              <a:t> outbreaks, US</a:t>
            </a:r>
            <a:endParaRPr lang="en-US" dirty="0"/>
          </a:p>
        </p:txBody>
      </p:sp>
      <p:sp>
        <p:nvSpPr>
          <p:cNvPr id="3" name="Content Placeholder 2"/>
          <p:cNvSpPr>
            <a:spLocks noGrp="1"/>
          </p:cNvSpPr>
          <p:nvPr>
            <p:ph idx="1"/>
          </p:nvPr>
        </p:nvSpPr>
        <p:spPr>
          <a:xfrm>
            <a:off x="609600" y="1828800"/>
            <a:ext cx="7848600" cy="4114800"/>
          </a:xfrm>
        </p:spPr>
        <p:txBody>
          <a:bodyPr/>
          <a:lstStyle/>
          <a:p>
            <a:pPr algn="ctr">
              <a:buNone/>
            </a:pPr>
            <a:r>
              <a:rPr lang="en-US" sz="2800" dirty="0">
                <a:latin typeface="Calibri" pitchFamily="34" charset="0"/>
              </a:rPr>
              <a:t>Multistate Outbreak of </a:t>
            </a:r>
            <a:r>
              <a:rPr lang="en-US" sz="2800" i="1" dirty="0">
                <a:latin typeface="Calibri" pitchFamily="34" charset="0"/>
              </a:rPr>
              <a:t>Salmonella</a:t>
            </a:r>
            <a:r>
              <a:rPr lang="en-US" sz="2800" dirty="0">
                <a:latin typeface="Calibri" pitchFamily="34" charset="0"/>
              </a:rPr>
              <a:t> </a:t>
            </a:r>
            <a:r>
              <a:rPr lang="en-US" sz="2800" dirty="0" err="1">
                <a:latin typeface="Calibri" pitchFamily="34" charset="0"/>
              </a:rPr>
              <a:t>Enteritidis</a:t>
            </a:r>
            <a:r>
              <a:rPr lang="en-US" sz="2800" dirty="0">
                <a:latin typeface="Calibri" pitchFamily="34" charset="0"/>
              </a:rPr>
              <a:t> Infections Linked to Bean Sprouts, 2014</a:t>
            </a:r>
          </a:p>
        </p:txBody>
      </p:sp>
      <p:pic>
        <p:nvPicPr>
          <p:cNvPr id="6" name="Picture 5" descr="sal ent due to bean sprouts 2015.jpg"/>
          <p:cNvPicPr>
            <a:picLocks noChangeAspect="1"/>
          </p:cNvPicPr>
          <p:nvPr/>
        </p:nvPicPr>
        <p:blipFill>
          <a:blip r:embed="rId3" cstate="print"/>
          <a:stretch>
            <a:fillRect/>
          </a:stretch>
        </p:blipFill>
        <p:spPr>
          <a:xfrm>
            <a:off x="304800" y="3124200"/>
            <a:ext cx="4719483" cy="2743200"/>
          </a:xfrm>
          <a:prstGeom prst="rect">
            <a:avLst/>
          </a:prstGeom>
        </p:spPr>
      </p:pic>
      <p:pic>
        <p:nvPicPr>
          <p:cNvPr id="7" name="Picture 6" descr="sal ent due to sprouts 2015 epi-graphic-full.jpg"/>
          <p:cNvPicPr>
            <a:picLocks noChangeAspect="1"/>
          </p:cNvPicPr>
          <p:nvPr/>
        </p:nvPicPr>
        <p:blipFill>
          <a:blip r:embed="rId4" cstate="print"/>
          <a:stretch>
            <a:fillRect/>
          </a:stretch>
        </p:blipFill>
        <p:spPr>
          <a:xfrm>
            <a:off x="5029200" y="2751066"/>
            <a:ext cx="3901609" cy="2735333"/>
          </a:xfrm>
          <a:prstGeom prst="rect">
            <a:avLst/>
          </a:prstGeom>
        </p:spPr>
      </p:pic>
      <p:pic>
        <p:nvPicPr>
          <p:cNvPr id="8" name="Picture 7" descr="bean-sprouts.jpg"/>
          <p:cNvPicPr>
            <a:picLocks noChangeAspect="1"/>
          </p:cNvPicPr>
          <p:nvPr/>
        </p:nvPicPr>
        <p:blipFill>
          <a:blip r:embed="rId5" cstate="print"/>
          <a:stretch>
            <a:fillRect/>
          </a:stretch>
        </p:blipFill>
        <p:spPr>
          <a:xfrm>
            <a:off x="4953000" y="4953000"/>
            <a:ext cx="1524000" cy="1196340"/>
          </a:xfrm>
          <a:prstGeom prst="rect">
            <a:avLst/>
          </a:prstGeom>
        </p:spPr>
      </p:pic>
      <p:sp>
        <p:nvSpPr>
          <p:cNvPr id="4" name="TextBox 3"/>
          <p:cNvSpPr txBox="1"/>
          <p:nvPr/>
        </p:nvSpPr>
        <p:spPr>
          <a:xfrm>
            <a:off x="6489700" y="5867400"/>
            <a:ext cx="1967205" cy="307777"/>
          </a:xfrm>
          <a:prstGeom prst="rect">
            <a:avLst/>
          </a:prstGeom>
          <a:noFill/>
        </p:spPr>
        <p:txBody>
          <a:bodyPr wrap="none" rtlCol="0">
            <a:spAutoFit/>
          </a:bodyPr>
          <a:lstStyle/>
          <a:p>
            <a:r>
              <a:rPr lang="en-US" sz="1400" dirty="0"/>
              <a:t>Images courtesy of CDC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762000"/>
          </a:xfrm>
        </p:spPr>
        <p:txBody>
          <a:bodyPr/>
          <a:lstStyle/>
          <a:p>
            <a:r>
              <a:rPr lang="en-US" sz="4000" dirty="0">
                <a:latin typeface="Calibri" pitchFamily="34" charset="0"/>
                <a:cs typeface="Times New Roman" pitchFamily="18" charset="0"/>
              </a:rPr>
              <a:t>Human</a:t>
            </a:r>
            <a:r>
              <a:rPr lang="en-US" sz="4000" i="1" dirty="0">
                <a:latin typeface="Calibri" pitchFamily="34" charset="0"/>
                <a:cs typeface="Times New Roman" pitchFamily="18" charset="0"/>
              </a:rPr>
              <a:t> Salmonella</a:t>
            </a:r>
            <a:r>
              <a:rPr lang="en-US" sz="4000" dirty="0">
                <a:latin typeface="Calibri" pitchFamily="34" charset="0"/>
                <a:cs typeface="Times New Roman" pitchFamily="18" charset="0"/>
              </a:rPr>
              <a:t> outbreaks, US</a:t>
            </a:r>
          </a:p>
        </p:txBody>
      </p:sp>
      <p:pic>
        <p:nvPicPr>
          <p:cNvPr id="2050" name="Picture 2"/>
          <p:cNvPicPr>
            <a:picLocks noGrp="1" noChangeAspect="1" noChangeArrowheads="1"/>
          </p:cNvPicPr>
          <p:nvPr>
            <p:ph idx="1"/>
          </p:nvPr>
        </p:nvPicPr>
        <p:blipFill>
          <a:blip r:embed="rId3" cstate="print"/>
          <a:srcRect/>
          <a:stretch>
            <a:fillRect/>
          </a:stretch>
        </p:blipFill>
        <p:spPr bwMode="auto">
          <a:xfrm>
            <a:off x="6302743" y="3200400"/>
            <a:ext cx="2841257" cy="3657600"/>
          </a:xfrm>
          <a:prstGeom prst="rect">
            <a:avLst/>
          </a:prstGeom>
          <a:noFill/>
          <a:ln w="9525">
            <a:noFill/>
            <a:miter lim="800000"/>
            <a:headEnd/>
            <a:tailEnd/>
          </a:ln>
        </p:spPr>
      </p:pic>
      <p:sp>
        <p:nvSpPr>
          <p:cNvPr id="6" name="Rectangle 5"/>
          <p:cNvSpPr/>
          <p:nvPr/>
        </p:nvSpPr>
        <p:spPr>
          <a:xfrm>
            <a:off x="685800" y="1676400"/>
            <a:ext cx="8001000" cy="1754326"/>
          </a:xfrm>
          <a:prstGeom prst="rect">
            <a:avLst/>
          </a:prstGeom>
        </p:spPr>
        <p:txBody>
          <a:bodyPr wrap="square">
            <a:spAutoFit/>
          </a:bodyPr>
          <a:lstStyle/>
          <a:p>
            <a:r>
              <a:rPr lang="en-US" sz="2800" dirty="0">
                <a:latin typeface="Calibri" pitchFamily="34" charset="0"/>
              </a:rPr>
              <a:t>Multistate Outbreak of Human </a:t>
            </a:r>
            <a:r>
              <a:rPr lang="en-US" sz="2800" i="1" dirty="0">
                <a:latin typeface="Calibri" pitchFamily="34" charset="0"/>
              </a:rPr>
              <a:t>Salmonella</a:t>
            </a:r>
            <a:r>
              <a:rPr lang="en-US" sz="2800" dirty="0">
                <a:latin typeface="Calibri" pitchFamily="34" charset="0"/>
              </a:rPr>
              <a:t> </a:t>
            </a:r>
            <a:r>
              <a:rPr lang="en-US" sz="2800" dirty="0" err="1">
                <a:latin typeface="Calibri" pitchFamily="34" charset="0"/>
              </a:rPr>
              <a:t>Infantis</a:t>
            </a:r>
            <a:r>
              <a:rPr lang="en-US" sz="2800" dirty="0">
                <a:latin typeface="Calibri" pitchFamily="34" charset="0"/>
              </a:rPr>
              <a:t> Newport or </a:t>
            </a:r>
            <a:r>
              <a:rPr lang="en-US" sz="2800" dirty="0" err="1">
                <a:latin typeface="Calibri" pitchFamily="34" charset="0"/>
              </a:rPr>
              <a:t>Hadar</a:t>
            </a:r>
            <a:r>
              <a:rPr lang="en-US" sz="2800" dirty="0">
                <a:latin typeface="Calibri" pitchFamily="34" charset="0"/>
              </a:rPr>
              <a:t> Infections Linked to Live Poultry in Backyard Flocks, 2014</a:t>
            </a:r>
          </a:p>
          <a:p>
            <a:r>
              <a:rPr lang="en-US" sz="2400" b="1" dirty="0"/>
              <a:t> </a:t>
            </a:r>
            <a:endParaRPr lang="en-US" sz="2400" b="1" dirty="0">
              <a:latin typeface="Calibri" pitchFamily="34" charset="0"/>
            </a:endParaRPr>
          </a:p>
        </p:txBody>
      </p:sp>
      <p:pic>
        <p:nvPicPr>
          <p:cNvPr id="8" name="Picture 7" descr="live poultry outbreak 102114-map.jpg"/>
          <p:cNvPicPr>
            <a:picLocks noChangeAspect="1"/>
          </p:cNvPicPr>
          <p:nvPr/>
        </p:nvPicPr>
        <p:blipFill>
          <a:blip r:embed="rId4" cstate="print"/>
          <a:stretch>
            <a:fillRect/>
          </a:stretch>
        </p:blipFill>
        <p:spPr>
          <a:xfrm>
            <a:off x="533400" y="2971800"/>
            <a:ext cx="4800600" cy="3232404"/>
          </a:xfrm>
          <a:prstGeom prst="rect">
            <a:avLst/>
          </a:prstGeom>
        </p:spPr>
      </p:pic>
      <p:sp>
        <p:nvSpPr>
          <p:cNvPr id="3" name="Rectangle 2"/>
          <p:cNvSpPr/>
          <p:nvPr/>
        </p:nvSpPr>
        <p:spPr>
          <a:xfrm>
            <a:off x="459946" y="5834872"/>
            <a:ext cx="2283254" cy="307777"/>
          </a:xfrm>
          <a:prstGeom prst="rect">
            <a:avLst/>
          </a:prstGeom>
        </p:spPr>
        <p:txBody>
          <a:bodyPr wrap="square">
            <a:spAutoFit/>
          </a:bodyPr>
          <a:lstStyle/>
          <a:p>
            <a:r>
              <a:rPr lang="en-US" sz="1400" dirty="0"/>
              <a:t>Images courtesy of CDC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09600" y="533400"/>
            <a:ext cx="8001000" cy="1143000"/>
          </a:xfrm>
        </p:spPr>
        <p:txBody>
          <a:bodyPr/>
          <a:lstStyle/>
          <a:p>
            <a:r>
              <a:rPr lang="en-US" sz="4400" dirty="0">
                <a:latin typeface="Calibri" pitchFamily="34" charset="0"/>
              </a:rPr>
              <a:t>Human</a:t>
            </a:r>
            <a:r>
              <a:rPr lang="en-US" sz="4400" i="1" dirty="0">
                <a:latin typeface="Calibri" pitchFamily="34" charset="0"/>
              </a:rPr>
              <a:t> Salmonella</a:t>
            </a:r>
            <a:r>
              <a:rPr lang="en-US" sz="4400" dirty="0">
                <a:latin typeface="Calibri" pitchFamily="34" charset="0"/>
              </a:rPr>
              <a:t> Outbreaks, US</a:t>
            </a:r>
          </a:p>
        </p:txBody>
      </p:sp>
      <p:sp>
        <p:nvSpPr>
          <p:cNvPr id="203779" name="Rectangle 3"/>
          <p:cNvSpPr>
            <a:spLocks noGrp="1" noChangeArrowheads="1"/>
          </p:cNvSpPr>
          <p:nvPr>
            <p:ph type="body" idx="1"/>
          </p:nvPr>
        </p:nvSpPr>
        <p:spPr/>
        <p:txBody>
          <a:bodyPr/>
          <a:lstStyle/>
          <a:p>
            <a:r>
              <a:rPr lang="en-US" dirty="0">
                <a:latin typeface="Calibri" pitchFamily="34" charset="0"/>
              </a:rPr>
              <a:t>Human </a:t>
            </a:r>
            <a:r>
              <a:rPr lang="en-US" i="1" dirty="0">
                <a:latin typeface="Calibri" pitchFamily="34" charset="0"/>
              </a:rPr>
              <a:t>Salmonella</a:t>
            </a:r>
            <a:r>
              <a:rPr lang="en-US" dirty="0">
                <a:latin typeface="Calibri" pitchFamily="34" charset="0"/>
              </a:rPr>
              <a:t> Infections Linked to Small Turtles, 2013</a:t>
            </a:r>
          </a:p>
        </p:txBody>
      </p:sp>
      <p:graphicFrame>
        <p:nvGraphicFramePr>
          <p:cNvPr id="261121" name="Object 1"/>
          <p:cNvGraphicFramePr>
            <a:graphicFrameLocks noChangeAspect="1"/>
          </p:cNvGraphicFramePr>
          <p:nvPr>
            <p:extLst>
              <p:ext uri="{D42A27DB-BD31-4B8C-83A1-F6EECF244321}">
                <p14:modId xmlns:p14="http://schemas.microsoft.com/office/powerpoint/2010/main" val="1949233874"/>
              </p:ext>
            </p:extLst>
          </p:nvPr>
        </p:nvGraphicFramePr>
        <p:xfrm>
          <a:off x="5867400" y="2410821"/>
          <a:ext cx="2971800" cy="3619893"/>
        </p:xfrm>
        <a:graphic>
          <a:graphicData uri="http://schemas.openxmlformats.org/presentationml/2006/ole">
            <mc:AlternateContent xmlns:mc="http://schemas.openxmlformats.org/markup-compatibility/2006">
              <mc:Choice xmlns:v="urn:schemas-microsoft-com:vml" Requires="v">
                <p:oleObj spid="_x0000_s261192" name="Acrobat Document" r:id="rId4" imgW="5800320" imgH="7517520" progId="AcroExch.Document.11">
                  <p:embed/>
                </p:oleObj>
              </mc:Choice>
              <mc:Fallback>
                <p:oleObj name="Acrobat Document" r:id="rId4" imgW="5800320" imgH="7517520" progId="AcroExch.Document.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410821"/>
                        <a:ext cx="2971800" cy="361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descr="eight multistate outbreaks of sal related to turtles 2013.jpg"/>
          <p:cNvPicPr>
            <a:picLocks noChangeAspect="1"/>
          </p:cNvPicPr>
          <p:nvPr/>
        </p:nvPicPr>
        <p:blipFill>
          <a:blip r:embed="rId6" cstate="print"/>
          <a:stretch>
            <a:fillRect/>
          </a:stretch>
        </p:blipFill>
        <p:spPr>
          <a:xfrm>
            <a:off x="533400" y="2971800"/>
            <a:ext cx="4419600" cy="3056890"/>
          </a:xfrm>
          <a:prstGeom prst="rect">
            <a:avLst/>
          </a:prstGeom>
        </p:spPr>
      </p:pic>
      <p:sp>
        <p:nvSpPr>
          <p:cNvPr id="3" name="Rectangle 2"/>
          <p:cNvSpPr/>
          <p:nvPr/>
        </p:nvSpPr>
        <p:spPr>
          <a:xfrm>
            <a:off x="520700" y="5833348"/>
            <a:ext cx="2549954" cy="369332"/>
          </a:xfrm>
          <a:prstGeom prst="rect">
            <a:avLst/>
          </a:prstGeom>
        </p:spPr>
        <p:txBody>
          <a:bodyPr wrap="square">
            <a:spAutoFit/>
          </a:bodyPr>
          <a:lstStyle/>
          <a:p>
            <a:r>
              <a:rPr lang="en-US" dirty="0"/>
              <a:t>Image courtesy of CDC</a:t>
            </a:r>
          </a:p>
        </p:txBody>
      </p:sp>
      <p:sp>
        <p:nvSpPr>
          <p:cNvPr id="4" name="Rectangle 3"/>
          <p:cNvSpPr/>
          <p:nvPr/>
        </p:nvSpPr>
        <p:spPr>
          <a:xfrm>
            <a:off x="6629400" y="6018014"/>
            <a:ext cx="1676400" cy="307777"/>
          </a:xfrm>
          <a:prstGeom prst="rect">
            <a:avLst/>
          </a:prstGeom>
        </p:spPr>
        <p:txBody>
          <a:bodyPr wrap="square">
            <a:spAutoFit/>
          </a:bodyPr>
          <a:lstStyle/>
          <a:p>
            <a:r>
              <a:rPr lang="en-US" sz="1400" dirty="0"/>
              <a:t>Courtesy of FDA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a:latin typeface="+mn-lt"/>
                <a:cs typeface="Times New Roman" pitchFamily="18" charset="0"/>
              </a:rPr>
              <a:t>Salmonella</a:t>
            </a:r>
            <a:r>
              <a:rPr lang="en-US" sz="4000" dirty="0">
                <a:latin typeface="+mn-lt"/>
                <a:cs typeface="Times New Roman" pitchFamily="18" charset="0"/>
              </a:rPr>
              <a:t>:  Animals</a:t>
            </a:r>
          </a:p>
        </p:txBody>
      </p:sp>
      <p:sp>
        <p:nvSpPr>
          <p:cNvPr id="3" name="Content Placeholder 2"/>
          <p:cNvSpPr>
            <a:spLocks noGrp="1"/>
          </p:cNvSpPr>
          <p:nvPr>
            <p:ph sz="quarter" idx="1"/>
          </p:nvPr>
        </p:nvSpPr>
        <p:spPr/>
        <p:txBody>
          <a:bodyPr>
            <a:normAutofit fontScale="85000" lnSpcReduction="10000"/>
          </a:bodyPr>
          <a:lstStyle/>
          <a:p>
            <a:r>
              <a:rPr lang="en-US" dirty="0">
                <a:latin typeface="Calibri" pitchFamily="34" charset="0"/>
                <a:cs typeface="Times New Roman" pitchFamily="18" charset="0"/>
              </a:rPr>
              <a:t>Has been described as normal flora and clinical disease</a:t>
            </a:r>
          </a:p>
          <a:p>
            <a:r>
              <a:rPr lang="en-US" dirty="0">
                <a:latin typeface="Calibri" pitchFamily="34" charset="0"/>
                <a:cs typeface="Times New Roman" pitchFamily="18" charset="0"/>
              </a:rPr>
              <a:t>Cattle, sheep, pigs and horses may have mild or severe disease including diarrhea, fever, abdominal pain, abortion</a:t>
            </a:r>
          </a:p>
          <a:p>
            <a:r>
              <a:rPr lang="en-US" dirty="0">
                <a:latin typeface="Calibri" pitchFamily="34" charset="0"/>
                <a:cs typeface="Times New Roman" pitchFamily="18" charset="0"/>
              </a:rPr>
              <a:t>Disease in dogs and cats is often subclinical, but diarrhea, fever, septicemia can occur</a:t>
            </a:r>
          </a:p>
          <a:p>
            <a:r>
              <a:rPr lang="en-US" dirty="0">
                <a:latin typeface="Calibri" pitchFamily="34" charset="0"/>
                <a:cs typeface="Times New Roman" pitchFamily="18" charset="0"/>
              </a:rPr>
              <a:t>Pet reptiles and amphibians should be considered carriers</a:t>
            </a:r>
          </a:p>
          <a:p>
            <a:r>
              <a:rPr lang="en-US" dirty="0">
                <a:latin typeface="Calibri" pitchFamily="34" charset="0"/>
                <a:cs typeface="Times New Roman" pitchFamily="18" charset="0"/>
              </a:rPr>
              <a:t>Chicks and ducklings should be considered carriers</a:t>
            </a:r>
            <a:r>
              <a:rPr lang="en-US" dirty="0">
                <a:latin typeface="Calibri" pitchFamily="34" charset="0"/>
              </a:rPr>
              <a:t> </a:t>
            </a:r>
          </a:p>
          <a:p>
            <a:endParaRPr lang="en-US" dirty="0"/>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r>
              <a:rPr lang="en-US" sz="4400" i="1" dirty="0">
                <a:latin typeface="Calibri" pitchFamily="34" charset="0"/>
              </a:rPr>
              <a:t>Salmonella-</a:t>
            </a:r>
            <a:r>
              <a:rPr lang="en-US" sz="4400" dirty="0">
                <a:latin typeface="Calibri" pitchFamily="34" charset="0"/>
              </a:rPr>
              <a:t>Prevention:  Foods</a:t>
            </a:r>
          </a:p>
        </p:txBody>
      </p:sp>
      <p:sp>
        <p:nvSpPr>
          <p:cNvPr id="35843" name="Rectangle 3"/>
          <p:cNvSpPr>
            <a:spLocks noGrp="1" noChangeArrowheads="1"/>
          </p:cNvSpPr>
          <p:nvPr>
            <p:ph type="body" idx="1"/>
          </p:nvPr>
        </p:nvSpPr>
        <p:spPr/>
        <p:txBody>
          <a:bodyPr/>
          <a:lstStyle/>
          <a:p>
            <a:r>
              <a:rPr lang="en-US" altLang="en-US" sz="3600" dirty="0">
                <a:latin typeface="Calibri" pitchFamily="34" charset="0"/>
              </a:rPr>
              <a:t>Avoid temperature abuse and cross contamination</a:t>
            </a:r>
          </a:p>
          <a:p>
            <a:r>
              <a:rPr lang="en-US" altLang="en-US" sz="3600" dirty="0">
                <a:latin typeface="Calibri" pitchFamily="34" charset="0"/>
              </a:rPr>
              <a:t>Avoid consumption of raw meats and raw dairy</a:t>
            </a:r>
          </a:p>
          <a:p>
            <a:r>
              <a:rPr lang="en-US" altLang="en-US" sz="3600" dirty="0">
                <a:latin typeface="Calibri" pitchFamily="34" charset="0"/>
              </a:rPr>
              <a:t>Wash produce thoroughly</a:t>
            </a:r>
          </a:p>
          <a:p>
            <a:r>
              <a:rPr lang="en-US" sz="3600" dirty="0">
                <a:latin typeface="Calibri" pitchFamily="34" charset="0"/>
              </a:rPr>
              <a:t>Hand washing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i="1" dirty="0">
                <a:latin typeface="Calibri" pitchFamily="34" charset="0"/>
              </a:rPr>
              <a:t>Salmonella </a:t>
            </a:r>
            <a:r>
              <a:rPr lang="en-US" sz="4000" dirty="0">
                <a:latin typeface="Calibri" pitchFamily="34" charset="0"/>
              </a:rPr>
              <a:t>Prevention:  </a:t>
            </a:r>
            <a:r>
              <a:rPr lang="en-US" sz="4000" dirty="0">
                <a:latin typeface="Calibri" pitchFamily="34" charset="0"/>
                <a:cs typeface="Times New Roman" pitchFamily="18" charset="0"/>
              </a:rPr>
              <a:t>Animal contact</a:t>
            </a:r>
          </a:p>
        </p:txBody>
      </p:sp>
      <p:sp>
        <p:nvSpPr>
          <p:cNvPr id="3" name="Content Placeholder 2"/>
          <p:cNvSpPr>
            <a:spLocks noGrp="1"/>
          </p:cNvSpPr>
          <p:nvPr>
            <p:ph sz="quarter" idx="1"/>
          </p:nvPr>
        </p:nvSpPr>
        <p:spPr/>
        <p:txBody>
          <a:bodyPr>
            <a:normAutofit/>
          </a:bodyPr>
          <a:lstStyle/>
          <a:p>
            <a:r>
              <a:rPr lang="en-US" sz="3200" dirty="0">
                <a:latin typeface="Calibri" pitchFamily="34" charset="0"/>
                <a:cs typeface="Times New Roman" pitchFamily="18" charset="0"/>
              </a:rPr>
              <a:t>Pet reptiles and amphibians and their environments</a:t>
            </a:r>
          </a:p>
          <a:p>
            <a:r>
              <a:rPr lang="en-US" sz="3200" dirty="0">
                <a:latin typeface="Calibri" pitchFamily="34" charset="0"/>
                <a:cs typeface="Times New Roman" pitchFamily="18" charset="0"/>
              </a:rPr>
              <a:t>Chicks and ducklings and their environments</a:t>
            </a:r>
          </a:p>
          <a:p>
            <a:r>
              <a:rPr lang="en-US" sz="3200" dirty="0">
                <a:latin typeface="Calibri" pitchFamily="34" charset="0"/>
                <a:cs typeface="Times New Roman" pitchFamily="18" charset="0"/>
              </a:rPr>
              <a:t>Pets fed a raw meat diet</a:t>
            </a:r>
          </a:p>
          <a:p>
            <a:r>
              <a:rPr lang="en-US" sz="3200" dirty="0">
                <a:latin typeface="Calibri" pitchFamily="34" charset="0"/>
                <a:cs typeface="Times New Roman" pitchFamily="18" charset="0"/>
              </a:rPr>
              <a:t>Animals clinically ill with </a:t>
            </a:r>
            <a:r>
              <a:rPr lang="en-US" sz="3200" i="1" dirty="0">
                <a:latin typeface="Calibri" pitchFamily="34" charset="0"/>
                <a:cs typeface="Times New Roman" pitchFamily="18" charset="0"/>
              </a:rPr>
              <a:t>Salmonella</a:t>
            </a:r>
          </a:p>
        </p:txBody>
      </p:sp>
      <p:pic>
        <p:nvPicPr>
          <p:cNvPr id="4" name="Picture 2"/>
          <p:cNvPicPr>
            <a:picLocks noChangeAspect="1" noChangeArrowheads="1"/>
          </p:cNvPicPr>
          <p:nvPr/>
        </p:nvPicPr>
        <p:blipFill>
          <a:blip r:embed="rId4" cstate="print"/>
          <a:srcRect/>
          <a:stretch>
            <a:fillRect/>
          </a:stretch>
        </p:blipFill>
        <p:spPr bwMode="auto">
          <a:xfrm>
            <a:off x="7483325" y="4876800"/>
            <a:ext cx="1447799" cy="1628774"/>
          </a:xfrm>
          <a:prstGeom prst="rect">
            <a:avLst/>
          </a:prstGeom>
          <a:noFill/>
          <a:ln w="9525">
            <a:noFill/>
            <a:miter lim="800000"/>
            <a:headEnd/>
            <a:tailEnd/>
          </a:ln>
        </p:spPr>
      </p:pic>
      <p:graphicFrame>
        <p:nvGraphicFramePr>
          <p:cNvPr id="2050" name="Object 2"/>
          <p:cNvGraphicFramePr>
            <a:graphicFrameLocks noChangeAspect="1"/>
          </p:cNvGraphicFramePr>
          <p:nvPr>
            <p:extLst>
              <p:ext uri="{D42A27DB-BD31-4B8C-83A1-F6EECF244321}">
                <p14:modId xmlns:p14="http://schemas.microsoft.com/office/powerpoint/2010/main" val="578451772"/>
              </p:ext>
            </p:extLst>
          </p:nvPr>
        </p:nvGraphicFramePr>
        <p:xfrm>
          <a:off x="-3175" y="5178425"/>
          <a:ext cx="1608138" cy="1682750"/>
        </p:xfrm>
        <a:graphic>
          <a:graphicData uri="http://schemas.openxmlformats.org/presentationml/2006/ole">
            <mc:AlternateContent xmlns:mc="http://schemas.openxmlformats.org/markup-compatibility/2006">
              <mc:Choice xmlns:v="urn:schemas-microsoft-com:vml" Requires="v">
                <p:oleObj spid="_x0000_s125020" name="Acrobat Document" r:id="rId5" imgW="5829480" imgH="7543800" progId="AcroExch.Document.11">
                  <p:embed/>
                </p:oleObj>
              </mc:Choice>
              <mc:Fallback>
                <p:oleObj name="Acrobat Document" r:id="rId5" imgW="5829480" imgH="7543800" progId="AcroExch.Document.11">
                  <p:embed/>
                  <p:pic>
                    <p:nvPicPr>
                      <p:cNvPr id="0" name="Picture 2"/>
                      <p:cNvPicPr>
                        <a:picLocks noChangeAspect="1" noChangeArrowheads="1"/>
                      </p:cNvPicPr>
                      <p:nvPr/>
                    </p:nvPicPr>
                    <p:blipFill>
                      <a:blip r:embed="rId6"/>
                      <a:srcRect/>
                      <a:stretch>
                        <a:fillRect/>
                      </a:stretch>
                    </p:blipFill>
                    <p:spPr bwMode="auto">
                      <a:xfrm>
                        <a:off x="-3175" y="5178425"/>
                        <a:ext cx="1608138"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5696257" y="5552687"/>
            <a:ext cx="1712328" cy="276999"/>
          </a:xfrm>
          <a:prstGeom prst="rect">
            <a:avLst/>
          </a:prstGeom>
        </p:spPr>
        <p:txBody>
          <a:bodyPr wrap="none">
            <a:spAutoFit/>
          </a:bodyPr>
          <a:lstStyle/>
          <a:p>
            <a:r>
              <a:rPr lang="en-US" sz="1200" dirty="0"/>
              <a:t>Images courtesy of CDC</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6631" y="3124200"/>
            <a:ext cx="2049735" cy="15373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a:latin typeface="Calibri" pitchFamily="34" charset="0"/>
                <a:cs typeface="Times New Roman" pitchFamily="18" charset="0"/>
              </a:rPr>
              <a:t>Salmonella </a:t>
            </a:r>
            <a:r>
              <a:rPr lang="en-US" sz="4000" dirty="0">
                <a:latin typeface="Calibri" pitchFamily="34" charset="0"/>
                <a:cs typeface="Times New Roman" pitchFamily="18" charset="0"/>
              </a:rPr>
              <a:t>Prevention</a:t>
            </a:r>
            <a:endParaRPr lang="en-US" sz="4000" dirty="0">
              <a:latin typeface="Calibri" pitchFamily="34" charset="0"/>
            </a:endParaRPr>
          </a:p>
        </p:txBody>
      </p:sp>
      <p:sp>
        <p:nvSpPr>
          <p:cNvPr id="3" name="Content Placeholder 2"/>
          <p:cNvSpPr>
            <a:spLocks noGrp="1"/>
          </p:cNvSpPr>
          <p:nvPr>
            <p:ph sz="quarter" idx="1"/>
          </p:nvPr>
        </p:nvSpPr>
        <p:spPr/>
        <p:txBody>
          <a:bodyPr>
            <a:normAutofit fontScale="85000" lnSpcReduction="20000"/>
          </a:bodyPr>
          <a:lstStyle/>
          <a:p>
            <a:r>
              <a:rPr lang="en-US" dirty="0">
                <a:latin typeface="Calibri" pitchFamily="34" charset="0"/>
                <a:cs typeface="Times New Roman" pitchFamily="18" charset="0"/>
              </a:rPr>
              <a:t>People at increased risk of infection should avoid contact with reptiles and amphibians and associated items</a:t>
            </a:r>
          </a:p>
          <a:p>
            <a:r>
              <a:rPr lang="en-US" dirty="0">
                <a:latin typeface="Calibri" pitchFamily="34" charset="0"/>
                <a:cs typeface="Times New Roman" pitchFamily="18" charset="0"/>
              </a:rPr>
              <a:t>Reptiles and amphibians should not be allowed in households with children &lt;5 years old or </a:t>
            </a:r>
            <a:r>
              <a:rPr lang="en-US" dirty="0" err="1">
                <a:latin typeface="Calibri" pitchFamily="34" charset="0"/>
                <a:cs typeface="Times New Roman" pitchFamily="18" charset="0"/>
              </a:rPr>
              <a:t>immunocompromised</a:t>
            </a:r>
            <a:r>
              <a:rPr lang="en-US" dirty="0">
                <a:latin typeface="Calibri" pitchFamily="34" charset="0"/>
                <a:cs typeface="Times New Roman" pitchFamily="18" charset="0"/>
              </a:rPr>
              <a:t> people</a:t>
            </a:r>
          </a:p>
          <a:p>
            <a:r>
              <a:rPr lang="en-US" dirty="0">
                <a:latin typeface="Calibri" pitchFamily="34" charset="0"/>
                <a:cs typeface="Times New Roman" pitchFamily="18" charset="0"/>
              </a:rPr>
              <a:t>Do not let children &lt;5 years old, elderly persons or </a:t>
            </a:r>
            <a:r>
              <a:rPr lang="en-US" dirty="0" err="1">
                <a:latin typeface="Calibri" pitchFamily="34" charset="0"/>
                <a:cs typeface="Times New Roman" pitchFamily="18" charset="0"/>
              </a:rPr>
              <a:t>immunocompromised</a:t>
            </a:r>
            <a:r>
              <a:rPr lang="en-US" dirty="0">
                <a:latin typeface="Calibri" pitchFamily="34" charset="0"/>
                <a:cs typeface="Times New Roman" pitchFamily="18" charset="0"/>
              </a:rPr>
              <a:t> people touch chicks, ducklings or other live poultry</a:t>
            </a:r>
          </a:p>
          <a:p>
            <a:r>
              <a:rPr lang="en-US" dirty="0">
                <a:latin typeface="Calibri" pitchFamily="34" charset="0"/>
                <a:cs typeface="Times New Roman" pitchFamily="18" charset="0"/>
              </a:rPr>
              <a:t>Good hand and equipment hygiene</a:t>
            </a:r>
          </a:p>
          <a:p>
            <a:r>
              <a:rPr lang="en-US" dirty="0">
                <a:latin typeface="Calibri" pitchFamily="34" charset="0"/>
                <a:cs typeface="Times New Roman" pitchFamily="18" charset="0"/>
              </a:rPr>
              <a:t>Good hygiene around animals with diarrhea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a:latin typeface="Calibri" pitchFamily="34" charset="0"/>
              </a:rPr>
              <a:t>Salmonella</a:t>
            </a:r>
            <a:r>
              <a:rPr lang="en-US" sz="4000" dirty="0">
                <a:latin typeface="Calibri" pitchFamily="34" charset="0"/>
              </a:rPr>
              <a:t> resources</a:t>
            </a:r>
          </a:p>
        </p:txBody>
      </p:sp>
      <p:pic>
        <p:nvPicPr>
          <p:cNvPr id="4" name="Picture 3" descr="875 - VFSTF Poster final.jpg"/>
          <p:cNvPicPr>
            <a:picLocks noChangeAspect="1"/>
          </p:cNvPicPr>
          <p:nvPr/>
        </p:nvPicPr>
        <p:blipFill>
          <a:blip r:embed="rId3" cstate="print"/>
          <a:stretch>
            <a:fillRect/>
          </a:stretch>
        </p:blipFill>
        <p:spPr>
          <a:xfrm>
            <a:off x="6667501" y="609600"/>
            <a:ext cx="2082800" cy="3217558"/>
          </a:xfrm>
          <a:prstGeom prst="rect">
            <a:avLst/>
          </a:prstGeom>
        </p:spPr>
      </p:pic>
      <p:sp>
        <p:nvSpPr>
          <p:cNvPr id="5" name="TextBox 4"/>
          <p:cNvSpPr txBox="1"/>
          <p:nvPr/>
        </p:nvSpPr>
        <p:spPr>
          <a:xfrm>
            <a:off x="304800" y="4948535"/>
            <a:ext cx="8534400" cy="461665"/>
          </a:xfrm>
          <a:prstGeom prst="rect">
            <a:avLst/>
          </a:prstGeom>
          <a:noFill/>
        </p:spPr>
        <p:txBody>
          <a:bodyPr wrap="square" rtlCol="0">
            <a:spAutoFit/>
          </a:bodyPr>
          <a:lstStyle/>
          <a:p>
            <a:r>
              <a:rPr lang="en-US" sz="2400" b="1" dirty="0">
                <a:latin typeface="Calibri" pitchFamily="34" charset="0"/>
              </a:rPr>
              <a:t>www.fsis.usda.gov/wps/portal/fsis/topics/food-safety-education</a:t>
            </a:r>
          </a:p>
        </p:txBody>
      </p:sp>
      <p:sp>
        <p:nvSpPr>
          <p:cNvPr id="6" name="TextBox 5"/>
          <p:cNvSpPr txBox="1"/>
          <p:nvPr/>
        </p:nvSpPr>
        <p:spPr>
          <a:xfrm>
            <a:off x="304800" y="3879502"/>
            <a:ext cx="8458200" cy="461665"/>
          </a:xfrm>
          <a:prstGeom prst="rect">
            <a:avLst/>
          </a:prstGeom>
          <a:noFill/>
        </p:spPr>
        <p:txBody>
          <a:bodyPr wrap="square" rtlCol="0">
            <a:spAutoFit/>
          </a:bodyPr>
          <a:lstStyle/>
          <a:p>
            <a:r>
              <a:rPr lang="en-US" sz="2400" b="1" dirty="0">
                <a:latin typeface="Calibri" pitchFamily="34" charset="0"/>
              </a:rPr>
              <a:t>www.fda.gov/Food/FoodborneIllnessContaminants/default.htm</a:t>
            </a:r>
          </a:p>
        </p:txBody>
      </p:sp>
      <p:sp>
        <p:nvSpPr>
          <p:cNvPr id="7" name="Rectangle 6"/>
          <p:cNvSpPr/>
          <p:nvPr/>
        </p:nvSpPr>
        <p:spPr>
          <a:xfrm>
            <a:off x="1447800" y="4341167"/>
            <a:ext cx="4622099" cy="461665"/>
          </a:xfrm>
          <a:prstGeom prst="rect">
            <a:avLst/>
          </a:prstGeom>
        </p:spPr>
        <p:txBody>
          <a:bodyPr wrap="square">
            <a:spAutoFit/>
          </a:bodyPr>
          <a:lstStyle/>
          <a:p>
            <a:pPr lvl="1"/>
            <a:r>
              <a:rPr lang="en-US" sz="2400" b="1" dirty="0">
                <a:latin typeface="Calibri" pitchFamily="34" charset="0"/>
              </a:rPr>
              <a:t>Links to FDA’s “Bad Bug Book”</a:t>
            </a:r>
          </a:p>
        </p:txBody>
      </p:sp>
      <p:sp>
        <p:nvSpPr>
          <p:cNvPr id="8" name="TextBox 7"/>
          <p:cNvSpPr txBox="1"/>
          <p:nvPr/>
        </p:nvSpPr>
        <p:spPr>
          <a:xfrm>
            <a:off x="469900" y="2205679"/>
            <a:ext cx="4648200" cy="461665"/>
          </a:xfrm>
          <a:prstGeom prst="rect">
            <a:avLst/>
          </a:prstGeom>
          <a:noFill/>
        </p:spPr>
        <p:txBody>
          <a:bodyPr wrap="square" rtlCol="0">
            <a:spAutoFit/>
          </a:bodyPr>
          <a:lstStyle/>
          <a:p>
            <a:pPr>
              <a:buNone/>
            </a:pPr>
            <a:r>
              <a:rPr lang="en-US" sz="2400" b="1" dirty="0">
                <a:latin typeface="Calibri" pitchFamily="34" charset="0"/>
              </a:rPr>
              <a:t>www.cdc.gov/salmonella/</a:t>
            </a:r>
          </a:p>
        </p:txBody>
      </p:sp>
      <p:sp>
        <p:nvSpPr>
          <p:cNvPr id="3" name="TextBox 2"/>
          <p:cNvSpPr txBox="1"/>
          <p:nvPr/>
        </p:nvSpPr>
        <p:spPr>
          <a:xfrm>
            <a:off x="3859722" y="2906355"/>
            <a:ext cx="2782379" cy="523220"/>
          </a:xfrm>
          <a:prstGeom prst="rect">
            <a:avLst/>
          </a:prstGeom>
          <a:noFill/>
        </p:spPr>
        <p:txBody>
          <a:bodyPr wrap="square" rtlCol="0">
            <a:spAutoFit/>
          </a:bodyPr>
          <a:lstStyle/>
          <a:p>
            <a:pPr algn="ctr"/>
            <a:r>
              <a:rPr lang="en-US" sz="1400" dirty="0"/>
              <a:t>Image courtesy of the Virginia Food Safety Task Force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5400" dirty="0" err="1">
                <a:latin typeface="Calibri" pitchFamily="34" charset="0"/>
              </a:rPr>
              <a:t>Zoonosis</a:t>
            </a:r>
            <a:endParaRPr lang="en-US" sz="5400" dirty="0">
              <a:latin typeface="Calibri" pitchFamily="34" charset="0"/>
            </a:endParaRPr>
          </a:p>
        </p:txBody>
      </p:sp>
      <p:sp>
        <p:nvSpPr>
          <p:cNvPr id="28675" name="Rectangle 3"/>
          <p:cNvSpPr>
            <a:spLocks noGrp="1" noChangeArrowheads="1"/>
          </p:cNvSpPr>
          <p:nvPr>
            <p:ph type="body" idx="1"/>
          </p:nvPr>
        </p:nvSpPr>
        <p:spPr/>
        <p:txBody>
          <a:bodyPr/>
          <a:lstStyle/>
          <a:p>
            <a:r>
              <a:rPr lang="en-US" sz="3900" dirty="0">
                <a:latin typeface="Calibri" pitchFamily="34" charset="0"/>
              </a:rPr>
              <a:t>An infection or infestation shared in nature by humans and other animals</a:t>
            </a:r>
          </a:p>
          <a:p>
            <a:pPr lvl="1"/>
            <a:r>
              <a:rPr lang="en-US" sz="3500" dirty="0">
                <a:latin typeface="Calibri" pitchFamily="34" charset="0"/>
              </a:rPr>
              <a:t>Stedman’s Medical Dictionary, </a:t>
            </a:r>
          </a:p>
          <a:p>
            <a:pPr lvl="1">
              <a:buFontTx/>
              <a:buNone/>
            </a:pPr>
            <a:r>
              <a:rPr lang="en-US" sz="3500" dirty="0">
                <a:latin typeface="Calibri" pitchFamily="34" charset="0"/>
              </a:rPr>
              <a:t>	27</a:t>
            </a:r>
            <a:r>
              <a:rPr lang="en-US" sz="3500" baseline="30000" dirty="0">
                <a:latin typeface="Calibri" pitchFamily="34" charset="0"/>
              </a:rPr>
              <a:t>th</a:t>
            </a:r>
            <a:r>
              <a:rPr lang="en-US" sz="3500" dirty="0">
                <a:latin typeface="Calibri" pitchFamily="34" charset="0"/>
              </a:rPr>
              <a:t> Edition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4000" dirty="0">
                <a:latin typeface="Calibri" pitchFamily="34" charset="0"/>
              </a:rPr>
              <a:t>Shiga toxin producing </a:t>
            </a:r>
            <a:r>
              <a:rPr lang="en-US" sz="4000" i="1" dirty="0">
                <a:latin typeface="Calibri" pitchFamily="34" charset="0"/>
              </a:rPr>
              <a:t>E. coli </a:t>
            </a:r>
            <a:r>
              <a:rPr lang="en-US" sz="4000" dirty="0">
                <a:latin typeface="Calibri" pitchFamily="34" charset="0"/>
              </a:rPr>
              <a:t>(STEC)</a:t>
            </a:r>
          </a:p>
        </p:txBody>
      </p:sp>
      <p:sp>
        <p:nvSpPr>
          <p:cNvPr id="41987" name="Rectangle 3"/>
          <p:cNvSpPr>
            <a:spLocks noGrp="1" noChangeArrowheads="1"/>
          </p:cNvSpPr>
          <p:nvPr>
            <p:ph type="body" idx="1"/>
          </p:nvPr>
        </p:nvSpPr>
        <p:spPr/>
        <p:txBody>
          <a:bodyPr/>
          <a:lstStyle/>
          <a:p>
            <a:r>
              <a:rPr lang="en-US" altLang="en-US" sz="3200" i="1" dirty="0">
                <a:latin typeface="Calibri" pitchFamily="34" charset="0"/>
              </a:rPr>
              <a:t>E. coli</a:t>
            </a:r>
            <a:r>
              <a:rPr lang="en-US" altLang="en-US" sz="3200" dirty="0">
                <a:latin typeface="Calibri" pitchFamily="34" charset="0"/>
              </a:rPr>
              <a:t> bacteria area found in intestines of all animals and humans</a:t>
            </a:r>
          </a:p>
          <a:p>
            <a:r>
              <a:rPr lang="en-US" altLang="en-US" sz="3200" dirty="0">
                <a:latin typeface="Calibri" pitchFamily="34" charset="0"/>
              </a:rPr>
              <a:t>E. coli O157:H7 is an STEC that is more likely than others to cause severe illness</a:t>
            </a:r>
          </a:p>
          <a:p>
            <a:r>
              <a:rPr lang="en-US" altLang="en-US" sz="3200" dirty="0">
                <a:latin typeface="Calibri" pitchFamily="34" charset="0"/>
              </a:rPr>
              <a:t>Cattle recognized as the most important source of O157:H7 and it has been isolated from deer</a:t>
            </a:r>
          </a:p>
          <a:p>
            <a:endParaRPr lang="en-US" altLang="en-US" sz="2800" dirty="0">
              <a:latin typeface="Calibri" pitchFamily="34" charset="0"/>
            </a:endParaRPr>
          </a:p>
          <a:p>
            <a:pPr>
              <a:buNone/>
            </a:pPr>
            <a:endParaRPr lang="en-US" dirty="0">
              <a:latin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5307806"/>
            <a:ext cx="2755900" cy="155019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4400" dirty="0">
                <a:latin typeface="Calibri" pitchFamily="34" charset="0"/>
              </a:rPr>
              <a:t>STEC: Human</a:t>
            </a:r>
          </a:p>
        </p:txBody>
      </p:sp>
      <p:sp>
        <p:nvSpPr>
          <p:cNvPr id="27651" name="Rectangle 3"/>
          <p:cNvSpPr>
            <a:spLocks noGrp="1" noChangeArrowheads="1"/>
          </p:cNvSpPr>
          <p:nvPr>
            <p:ph type="body" idx="1"/>
          </p:nvPr>
        </p:nvSpPr>
        <p:spPr/>
        <p:txBody>
          <a:bodyPr/>
          <a:lstStyle/>
          <a:p>
            <a:r>
              <a:rPr lang="en-US" altLang="en-US" sz="3600" dirty="0">
                <a:latin typeface="Calibri" pitchFamily="34" charset="0"/>
              </a:rPr>
              <a:t>Reportable in VA since 1999</a:t>
            </a:r>
          </a:p>
          <a:p>
            <a:r>
              <a:rPr lang="en-US" altLang="en-US" sz="3600" dirty="0">
                <a:latin typeface="Calibri" pitchFamily="34" charset="0"/>
              </a:rPr>
              <a:t>~150 cases reported/year in VA</a:t>
            </a:r>
          </a:p>
          <a:p>
            <a:r>
              <a:rPr lang="en-US" altLang="en-US" sz="3600" dirty="0">
                <a:latin typeface="Calibri" pitchFamily="34" charset="0"/>
              </a:rPr>
              <a:t>CDC estimates 265,000 cases/year</a:t>
            </a:r>
            <a:endParaRPr lang="en-US" sz="3600" dirty="0">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4038600"/>
            <a:ext cx="2394993" cy="2014075"/>
          </a:xfrm>
          <a:prstGeom prst="rect">
            <a:avLst/>
          </a:prstGeom>
        </p:spPr>
      </p:pic>
      <p:sp>
        <p:nvSpPr>
          <p:cNvPr id="5" name="TextBox 4"/>
          <p:cNvSpPr txBox="1"/>
          <p:nvPr/>
        </p:nvSpPr>
        <p:spPr>
          <a:xfrm>
            <a:off x="3886200" y="5037435"/>
            <a:ext cx="1905000" cy="307777"/>
          </a:xfrm>
          <a:prstGeom prst="rect">
            <a:avLst/>
          </a:prstGeom>
          <a:noFill/>
        </p:spPr>
        <p:txBody>
          <a:bodyPr wrap="square" rtlCol="0">
            <a:spAutoFit/>
          </a:bodyPr>
          <a:lstStyle/>
          <a:p>
            <a:r>
              <a:rPr lang="en-US" sz="1400" dirty="0"/>
              <a:t>Image courtesy of CDC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4400" dirty="0">
                <a:latin typeface="Calibri" pitchFamily="34" charset="0"/>
              </a:rPr>
              <a:t>STEC: Human</a:t>
            </a:r>
          </a:p>
        </p:txBody>
      </p:sp>
      <p:sp>
        <p:nvSpPr>
          <p:cNvPr id="44035" name="Rectangle 3"/>
          <p:cNvSpPr>
            <a:spLocks noGrp="1" noChangeArrowheads="1"/>
          </p:cNvSpPr>
          <p:nvPr>
            <p:ph type="body" idx="1"/>
          </p:nvPr>
        </p:nvSpPr>
        <p:spPr/>
        <p:txBody>
          <a:bodyPr/>
          <a:lstStyle/>
          <a:p>
            <a:r>
              <a:rPr lang="en-US" altLang="en-US" sz="3600" dirty="0">
                <a:latin typeface="Calibri" pitchFamily="34" charset="0"/>
              </a:rPr>
              <a:t>Incubation 3-4 days</a:t>
            </a:r>
          </a:p>
          <a:p>
            <a:r>
              <a:rPr lang="en-US" altLang="en-US" sz="3600" dirty="0">
                <a:latin typeface="Calibri" pitchFamily="34" charset="0"/>
              </a:rPr>
              <a:t>Diarrhea </a:t>
            </a:r>
          </a:p>
          <a:p>
            <a:r>
              <a:rPr lang="en-US" altLang="en-US" sz="3600" dirty="0">
                <a:latin typeface="Calibri" pitchFamily="34" charset="0"/>
              </a:rPr>
              <a:t>Severe stomach cramps</a:t>
            </a:r>
          </a:p>
          <a:p>
            <a:r>
              <a:rPr lang="en-US" altLang="en-US" sz="3600" dirty="0">
                <a:latin typeface="Calibri" pitchFamily="34" charset="0"/>
              </a:rPr>
              <a:t>Potential kidney failure</a:t>
            </a:r>
          </a:p>
          <a:p>
            <a:pPr lvl="1"/>
            <a:r>
              <a:rPr lang="en-US" altLang="en-US" dirty="0">
                <a:latin typeface="Calibri" pitchFamily="34" charset="0"/>
              </a:rPr>
              <a:t>Hemolytic uremic syndrome</a:t>
            </a:r>
          </a:p>
          <a:p>
            <a:pPr lvl="1">
              <a:buFont typeface="Wingdings" pitchFamily="2" charset="2"/>
              <a:buNone/>
            </a:pPr>
            <a:endParaRPr lang="en-US" altLang="en-US" b="1" dirty="0">
              <a:latin typeface="Tahoma" pitchFamily="34" charset="0"/>
            </a:endParaRP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sz="3600" i="1" dirty="0">
                <a:latin typeface="Calibri" pitchFamily="34" charset="0"/>
              </a:rPr>
              <a:t>STEC </a:t>
            </a:r>
            <a:r>
              <a:rPr lang="en-US" sz="3600" dirty="0">
                <a:latin typeface="Calibri" pitchFamily="34" charset="0"/>
              </a:rPr>
              <a:t>Outbreaks in Virginia: Human</a:t>
            </a:r>
          </a:p>
        </p:txBody>
      </p:sp>
      <p:sp>
        <p:nvSpPr>
          <p:cNvPr id="145411" name="Rectangle 3"/>
          <p:cNvSpPr>
            <a:spLocks noGrp="1" noChangeArrowheads="1"/>
          </p:cNvSpPr>
          <p:nvPr>
            <p:ph type="body" idx="1"/>
          </p:nvPr>
        </p:nvSpPr>
        <p:spPr/>
        <p:txBody>
          <a:bodyPr/>
          <a:lstStyle/>
          <a:p>
            <a:r>
              <a:rPr lang="en-US" sz="3200" dirty="0">
                <a:latin typeface="Calibri" pitchFamily="34" charset="0"/>
              </a:rPr>
              <a:t>Occasional outbreaks</a:t>
            </a:r>
          </a:p>
          <a:p>
            <a:r>
              <a:rPr lang="en-US" sz="3200" dirty="0">
                <a:latin typeface="Calibri" pitchFamily="34" charset="0"/>
              </a:rPr>
              <a:t>Improperly cooked ground beef often associated with illness, although other foods have been associated with illness</a:t>
            </a:r>
          </a:p>
          <a:p>
            <a:endParaRPr lang="en-US" sz="3200" b="1" dirty="0">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z="4000" i="1" dirty="0">
                <a:latin typeface="Calibri" pitchFamily="34" charset="0"/>
              </a:rPr>
              <a:t>E. Coli</a:t>
            </a:r>
            <a:r>
              <a:rPr lang="en-US" sz="4000" dirty="0">
                <a:latin typeface="Calibri" pitchFamily="34" charset="0"/>
              </a:rPr>
              <a:t> O157:H7 outbreaks US</a:t>
            </a:r>
          </a:p>
        </p:txBody>
      </p:sp>
      <p:sp>
        <p:nvSpPr>
          <p:cNvPr id="129027" name="Rectangle 3"/>
          <p:cNvSpPr>
            <a:spLocks noGrp="1" noChangeArrowheads="1"/>
          </p:cNvSpPr>
          <p:nvPr>
            <p:ph type="body" idx="1"/>
          </p:nvPr>
        </p:nvSpPr>
        <p:spPr>
          <a:xfrm>
            <a:off x="228600" y="1828800"/>
            <a:ext cx="8610600" cy="838200"/>
          </a:xfrm>
        </p:spPr>
        <p:txBody>
          <a:bodyPr/>
          <a:lstStyle/>
          <a:p>
            <a:pPr marL="457200" indent="-457200">
              <a:lnSpc>
                <a:spcPct val="80000"/>
              </a:lnSpc>
              <a:buNone/>
            </a:pPr>
            <a:r>
              <a:rPr lang="en-US" sz="2400" dirty="0">
                <a:latin typeface="Calibri" pitchFamily="34" charset="0"/>
              </a:rPr>
              <a:t>Multistate Outbreak of Shiga toxin-producing </a:t>
            </a:r>
            <a:r>
              <a:rPr lang="en-US" sz="2400" i="1" dirty="0">
                <a:latin typeface="Calibri" pitchFamily="34" charset="0"/>
              </a:rPr>
              <a:t>Escherichia coli</a:t>
            </a:r>
            <a:endParaRPr lang="en-US" sz="2400" dirty="0">
              <a:latin typeface="Calibri" pitchFamily="34" charset="0"/>
            </a:endParaRPr>
          </a:p>
          <a:p>
            <a:pPr marL="457200" indent="-457200">
              <a:lnSpc>
                <a:spcPct val="80000"/>
              </a:lnSpc>
              <a:buNone/>
            </a:pPr>
            <a:r>
              <a:rPr lang="en-US" sz="2400" dirty="0">
                <a:latin typeface="Calibri" pitchFamily="34" charset="0"/>
              </a:rPr>
              <a:t>O157:H7 Infections Linked to Ready-to-Eat Salads, 2013</a:t>
            </a:r>
          </a:p>
        </p:txBody>
      </p:sp>
      <p:pic>
        <p:nvPicPr>
          <p:cNvPr id="428033" name="Picture 1" descr="C:\Users\gcc02181.COV\Documents\jmurphy docs\JM docs m-z\My Pictures two\salad e coli 2013 map.jpg"/>
          <p:cNvPicPr>
            <a:picLocks noChangeAspect="1" noChangeArrowheads="1"/>
          </p:cNvPicPr>
          <p:nvPr/>
        </p:nvPicPr>
        <p:blipFill>
          <a:blip r:embed="rId3" cstate="print"/>
          <a:srcRect/>
          <a:stretch>
            <a:fillRect/>
          </a:stretch>
        </p:blipFill>
        <p:spPr bwMode="auto">
          <a:xfrm>
            <a:off x="533400" y="2590800"/>
            <a:ext cx="3636552" cy="2369820"/>
          </a:xfrm>
          <a:prstGeom prst="rect">
            <a:avLst/>
          </a:prstGeom>
          <a:noFill/>
        </p:spPr>
      </p:pic>
      <p:pic>
        <p:nvPicPr>
          <p:cNvPr id="8" name="Picture 7" descr="epi curve salad e coli 2013.jpg"/>
          <p:cNvPicPr>
            <a:picLocks noChangeAspect="1"/>
          </p:cNvPicPr>
          <p:nvPr/>
        </p:nvPicPr>
        <p:blipFill>
          <a:blip r:embed="rId4" cstate="print"/>
          <a:stretch>
            <a:fillRect/>
          </a:stretch>
        </p:blipFill>
        <p:spPr>
          <a:xfrm>
            <a:off x="4724400" y="2872168"/>
            <a:ext cx="3695700" cy="2180463"/>
          </a:xfrm>
          <a:prstGeom prst="rect">
            <a:avLst/>
          </a:prstGeom>
        </p:spPr>
      </p:pic>
      <p:sp>
        <p:nvSpPr>
          <p:cNvPr id="2" name="Rectangle 1"/>
          <p:cNvSpPr/>
          <p:nvPr/>
        </p:nvSpPr>
        <p:spPr>
          <a:xfrm>
            <a:off x="3124200" y="5334000"/>
            <a:ext cx="2473754" cy="369332"/>
          </a:xfrm>
          <a:prstGeom prst="rect">
            <a:avLst/>
          </a:prstGeom>
        </p:spPr>
        <p:txBody>
          <a:bodyPr wrap="none">
            <a:spAutoFit/>
          </a:bodyPr>
          <a:lstStyle/>
          <a:p>
            <a:r>
              <a:rPr lang="en-US" dirty="0"/>
              <a:t>Images courtesy of CDC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lstStyle/>
          <a:p>
            <a:r>
              <a:rPr lang="en-US" sz="4000" dirty="0">
                <a:latin typeface="Calibri" pitchFamily="34" charset="0"/>
              </a:rPr>
              <a:t>Human</a:t>
            </a:r>
            <a:r>
              <a:rPr lang="en-US" sz="4000" i="1" dirty="0">
                <a:latin typeface="Calibri" pitchFamily="34" charset="0"/>
              </a:rPr>
              <a:t> </a:t>
            </a:r>
            <a:r>
              <a:rPr lang="en-US" sz="4000" dirty="0">
                <a:latin typeface="Calibri" pitchFamily="34" charset="0"/>
              </a:rPr>
              <a:t>STEC</a:t>
            </a:r>
            <a:r>
              <a:rPr lang="en-US" sz="4000" i="1" dirty="0">
                <a:latin typeface="Calibri" pitchFamily="34" charset="0"/>
              </a:rPr>
              <a:t> </a:t>
            </a:r>
            <a:r>
              <a:rPr lang="en-US" sz="4000" dirty="0">
                <a:latin typeface="Calibri" pitchFamily="34" charset="0"/>
              </a:rPr>
              <a:t>outbreaks, US</a:t>
            </a:r>
          </a:p>
        </p:txBody>
      </p:sp>
      <p:sp>
        <p:nvSpPr>
          <p:cNvPr id="3" name="Content Placeholder 2"/>
          <p:cNvSpPr>
            <a:spLocks noGrp="1"/>
          </p:cNvSpPr>
          <p:nvPr>
            <p:ph idx="1"/>
          </p:nvPr>
        </p:nvSpPr>
        <p:spPr/>
        <p:txBody>
          <a:bodyPr/>
          <a:lstStyle/>
          <a:p>
            <a:r>
              <a:rPr lang="en-US" sz="3600" dirty="0">
                <a:latin typeface="Calibri" pitchFamily="34" charset="0"/>
                <a:cs typeface="Times New Roman" pitchFamily="18" charset="0"/>
              </a:rPr>
              <a:t>Lebanon Bologna, 2011</a:t>
            </a:r>
          </a:p>
          <a:p>
            <a:r>
              <a:rPr lang="en-US" sz="3600" dirty="0">
                <a:latin typeface="Calibri" pitchFamily="34" charset="0"/>
                <a:cs typeface="Times New Roman" pitchFamily="18" charset="0"/>
              </a:rPr>
              <a:t>Hazelnuts, 2011</a:t>
            </a:r>
          </a:p>
          <a:p>
            <a:r>
              <a:rPr lang="en-US" sz="3600" dirty="0">
                <a:latin typeface="Calibri" pitchFamily="34" charset="0"/>
                <a:cs typeface="Times New Roman" pitchFamily="18" charset="0"/>
              </a:rPr>
              <a:t>Romaine Lettuce, 2011</a:t>
            </a:r>
          </a:p>
          <a:p>
            <a:r>
              <a:rPr lang="en-US" sz="3600" dirty="0">
                <a:latin typeface="Calibri" pitchFamily="34" charset="0"/>
                <a:cs typeface="Times New Roman" pitchFamily="18" charset="0"/>
              </a:rPr>
              <a:t>Cheese, 2010 </a:t>
            </a:r>
          </a:p>
          <a:p>
            <a:r>
              <a:rPr lang="en-US" sz="3600" dirty="0">
                <a:latin typeface="Calibri" pitchFamily="34" charset="0"/>
                <a:cs typeface="Times New Roman" pitchFamily="18" charset="0"/>
              </a:rPr>
              <a:t>Raw Cookie Dough, 2009</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STEC: Animals</a:t>
            </a:r>
          </a:p>
        </p:txBody>
      </p:sp>
      <p:sp>
        <p:nvSpPr>
          <p:cNvPr id="3" name="Content Placeholder 2"/>
          <p:cNvSpPr>
            <a:spLocks noGrp="1"/>
          </p:cNvSpPr>
          <p:nvPr>
            <p:ph idx="1"/>
          </p:nvPr>
        </p:nvSpPr>
        <p:spPr/>
        <p:txBody>
          <a:bodyPr/>
          <a:lstStyle/>
          <a:p>
            <a:r>
              <a:rPr lang="en-US" dirty="0">
                <a:latin typeface="Calibri" pitchFamily="34" charset="0"/>
              </a:rPr>
              <a:t>Cattle are probably the most important source of </a:t>
            </a:r>
            <a:r>
              <a:rPr lang="en-US" i="1" dirty="0">
                <a:latin typeface="Calibri" pitchFamily="34" charset="0"/>
              </a:rPr>
              <a:t>E. coli </a:t>
            </a:r>
            <a:r>
              <a:rPr lang="en-US" dirty="0">
                <a:latin typeface="Calibri" pitchFamily="34" charset="0"/>
              </a:rPr>
              <a:t>O157:H7</a:t>
            </a:r>
          </a:p>
          <a:p>
            <a:pPr lvl="1"/>
            <a:r>
              <a:rPr lang="en-US" dirty="0">
                <a:latin typeface="Calibri" pitchFamily="34" charset="0"/>
              </a:rPr>
              <a:t>Often </a:t>
            </a:r>
            <a:r>
              <a:rPr lang="en-US" dirty="0" err="1">
                <a:latin typeface="Calibri" pitchFamily="34" charset="0"/>
              </a:rPr>
              <a:t>commensal</a:t>
            </a:r>
            <a:r>
              <a:rPr lang="en-US" dirty="0">
                <a:latin typeface="Calibri" pitchFamily="34" charset="0"/>
              </a:rPr>
              <a:t> in adult cattle</a:t>
            </a:r>
          </a:p>
          <a:p>
            <a:pPr lvl="1"/>
            <a:r>
              <a:rPr lang="en-US" dirty="0">
                <a:latin typeface="Calibri" pitchFamily="34" charset="0"/>
              </a:rPr>
              <a:t>Young calves can become clinically ill</a:t>
            </a:r>
          </a:p>
          <a:p>
            <a:r>
              <a:rPr lang="en-US" dirty="0">
                <a:latin typeface="Calibri" pitchFamily="34" charset="0"/>
              </a:rPr>
              <a:t>Illness in other animals has also been reported</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400" i="1" dirty="0">
                <a:latin typeface="Calibri" pitchFamily="34" charset="0"/>
              </a:rPr>
              <a:t>E.</a:t>
            </a:r>
            <a:r>
              <a:rPr lang="en-US" sz="4400" dirty="0">
                <a:latin typeface="Calibri" pitchFamily="34" charset="0"/>
              </a:rPr>
              <a:t> </a:t>
            </a:r>
            <a:r>
              <a:rPr lang="en-US" sz="4400" i="1" dirty="0">
                <a:latin typeface="Calibri" pitchFamily="34" charset="0"/>
              </a:rPr>
              <a:t>Coli</a:t>
            </a:r>
            <a:r>
              <a:rPr lang="en-US" sz="4400" dirty="0">
                <a:latin typeface="Calibri" pitchFamily="34" charset="0"/>
              </a:rPr>
              <a:t>-Prevention</a:t>
            </a:r>
          </a:p>
        </p:txBody>
      </p:sp>
      <p:sp>
        <p:nvSpPr>
          <p:cNvPr id="46083" name="Rectangle 3"/>
          <p:cNvSpPr>
            <a:spLocks noGrp="1" noChangeArrowheads="1"/>
          </p:cNvSpPr>
          <p:nvPr>
            <p:ph type="body" idx="1"/>
          </p:nvPr>
        </p:nvSpPr>
        <p:spPr/>
        <p:txBody>
          <a:bodyPr/>
          <a:lstStyle/>
          <a:p>
            <a:r>
              <a:rPr lang="en-US" altLang="en-US" sz="3600" dirty="0">
                <a:latin typeface="Calibri" pitchFamily="34" charset="0"/>
              </a:rPr>
              <a:t>Avoid cross contamination</a:t>
            </a:r>
          </a:p>
          <a:p>
            <a:r>
              <a:rPr lang="en-US" altLang="en-US" sz="3600" dirty="0">
                <a:latin typeface="Calibri" pitchFamily="34" charset="0"/>
              </a:rPr>
              <a:t>Thoroughly cooking all foods</a:t>
            </a:r>
          </a:p>
          <a:p>
            <a:r>
              <a:rPr lang="en-US" altLang="en-US" sz="3600" dirty="0">
                <a:latin typeface="Calibri" pitchFamily="34" charset="0"/>
              </a:rPr>
              <a:t>Avoid consumption of raw meats and raw dairy</a:t>
            </a:r>
          </a:p>
          <a:p>
            <a:r>
              <a:rPr lang="en-US" altLang="en-US" sz="3600" dirty="0">
                <a:latin typeface="Calibri" pitchFamily="34" charset="0"/>
              </a:rPr>
              <a:t>Wash produce thoroughly</a:t>
            </a:r>
          </a:p>
          <a:p>
            <a:r>
              <a:rPr lang="en-US" sz="3600" dirty="0">
                <a:latin typeface="Calibri" pitchFamily="34" charset="0"/>
              </a:rPr>
              <a:t>Hand washing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a:latin typeface="Calibri" pitchFamily="34" charset="0"/>
              </a:rPr>
              <a:t>E. Coli</a:t>
            </a:r>
            <a:r>
              <a:rPr lang="en-US" sz="4000" dirty="0">
                <a:latin typeface="Calibri" pitchFamily="34" charset="0"/>
              </a:rPr>
              <a:t> resources</a:t>
            </a:r>
          </a:p>
        </p:txBody>
      </p:sp>
      <p:sp>
        <p:nvSpPr>
          <p:cNvPr id="3" name="Content Placeholder 2"/>
          <p:cNvSpPr>
            <a:spLocks noGrp="1"/>
          </p:cNvSpPr>
          <p:nvPr>
            <p:ph idx="1"/>
          </p:nvPr>
        </p:nvSpPr>
        <p:spPr>
          <a:xfrm>
            <a:off x="228600" y="1905000"/>
            <a:ext cx="8686800" cy="4038600"/>
          </a:xfrm>
        </p:spPr>
        <p:txBody>
          <a:bodyPr/>
          <a:lstStyle/>
          <a:p>
            <a:r>
              <a:rPr lang="en-US" dirty="0">
                <a:latin typeface="Calibri" pitchFamily="34" charset="0"/>
              </a:rPr>
              <a:t>www.cdc.gov/Features/EcoliInfection/</a:t>
            </a:r>
          </a:p>
          <a:p>
            <a:r>
              <a:rPr lang="en-US" dirty="0">
                <a:latin typeface="Calibri" pitchFamily="34" charset="0"/>
              </a:rPr>
              <a:t>www.foodsafety.gov/</a:t>
            </a:r>
          </a:p>
          <a:p>
            <a:r>
              <a:rPr lang="en-US" sz="3200" dirty="0">
                <a:latin typeface="Calibri" pitchFamily="34" charset="0"/>
              </a:rPr>
              <a:t>www.vdh.virginia.gov/Epidemiology/Surveillance</a:t>
            </a:r>
          </a:p>
          <a:p>
            <a:pPr>
              <a:buNone/>
            </a:pPr>
            <a:r>
              <a:rPr lang="en-US" sz="1800" dirty="0">
                <a:latin typeface="Calibri" pitchFamily="34"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400" dirty="0">
                <a:latin typeface="Calibri" pitchFamily="34" charset="0"/>
              </a:rPr>
              <a:t>Inhalation Transmission</a:t>
            </a:r>
          </a:p>
        </p:txBody>
      </p:sp>
      <p:sp>
        <p:nvSpPr>
          <p:cNvPr id="51203" name="Rectangle 3"/>
          <p:cNvSpPr>
            <a:spLocks noGrp="1" noChangeArrowheads="1"/>
          </p:cNvSpPr>
          <p:nvPr>
            <p:ph type="body" idx="1"/>
          </p:nvPr>
        </p:nvSpPr>
        <p:spPr/>
        <p:txBody>
          <a:bodyPr/>
          <a:lstStyle/>
          <a:p>
            <a:r>
              <a:rPr lang="en-US" sz="3600" dirty="0">
                <a:latin typeface="Calibri" pitchFamily="34" charset="0"/>
              </a:rPr>
              <a:t>Psittacosis</a:t>
            </a:r>
          </a:p>
          <a:p>
            <a:r>
              <a:rPr lang="en-US" sz="3600" dirty="0" err="1">
                <a:latin typeface="Calibri" pitchFamily="34" charset="0"/>
              </a:rPr>
              <a:t>Histoplasmosis</a:t>
            </a:r>
            <a:endParaRPr lang="en-US" sz="3600" dirty="0">
              <a:latin typeface="Calibri" pitchFamily="34" charset="0"/>
            </a:endParaRPr>
          </a:p>
          <a:p>
            <a:r>
              <a:rPr lang="en-US" sz="3600" dirty="0">
                <a:latin typeface="Calibri" pitchFamily="34" charset="0"/>
              </a:rPr>
              <a:t>Hantavirus</a:t>
            </a:r>
          </a:p>
          <a:p>
            <a:r>
              <a:rPr lang="en-US" sz="3600" i="1" dirty="0" err="1">
                <a:latin typeface="Calibri" pitchFamily="34" charset="0"/>
              </a:rPr>
              <a:t>Coxiella</a:t>
            </a:r>
            <a:r>
              <a:rPr lang="en-US" sz="3600" i="1" dirty="0">
                <a:latin typeface="Calibri" pitchFamily="34" charset="0"/>
              </a:rPr>
              <a:t> </a:t>
            </a:r>
            <a:r>
              <a:rPr lang="en-US" sz="3600" i="1" dirty="0" err="1">
                <a:latin typeface="Calibri" pitchFamily="34" charset="0"/>
              </a:rPr>
              <a:t>burnetii</a:t>
            </a:r>
            <a:r>
              <a:rPr lang="en-US" sz="3600" i="1" dirty="0">
                <a:latin typeface="Calibri" pitchFamily="34" charset="0"/>
              </a:rPr>
              <a:t> </a:t>
            </a:r>
            <a:r>
              <a:rPr lang="en-US" sz="3600" dirty="0">
                <a:latin typeface="Calibri" pitchFamily="34" charset="0"/>
              </a:rPr>
              <a:t>(Q Fever)</a:t>
            </a:r>
          </a:p>
          <a:p>
            <a:r>
              <a:rPr lang="en-US" sz="3600" dirty="0">
                <a:latin typeface="Calibri" pitchFamily="34" charset="0"/>
              </a:rPr>
              <a:t>Tuberculosis</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533400"/>
            <a:ext cx="7313613" cy="1143000"/>
          </a:xfrm>
        </p:spPr>
        <p:txBody>
          <a:bodyPr/>
          <a:lstStyle/>
          <a:p>
            <a:r>
              <a:rPr lang="en-US" sz="5400" dirty="0" err="1">
                <a:latin typeface="Calibri" pitchFamily="34" charset="0"/>
              </a:rPr>
              <a:t>Zoonotic</a:t>
            </a:r>
            <a:r>
              <a:rPr lang="en-US" sz="5400" dirty="0">
                <a:latin typeface="Calibri" pitchFamily="34" charset="0"/>
              </a:rPr>
              <a:t> Skew</a:t>
            </a:r>
          </a:p>
        </p:txBody>
      </p:sp>
      <p:sp>
        <p:nvSpPr>
          <p:cNvPr id="52227" name="Rectangle 3"/>
          <p:cNvSpPr>
            <a:spLocks noGrp="1" noChangeArrowheads="1"/>
          </p:cNvSpPr>
          <p:nvPr>
            <p:ph type="body" idx="1"/>
          </p:nvPr>
        </p:nvSpPr>
        <p:spPr/>
        <p:txBody>
          <a:bodyPr/>
          <a:lstStyle/>
          <a:p>
            <a:r>
              <a:rPr lang="en-US" sz="3900" dirty="0">
                <a:latin typeface="Calibri" pitchFamily="34" charset="0"/>
              </a:rPr>
              <a:t>~60% of the 1709 known human pathogens are </a:t>
            </a:r>
            <a:r>
              <a:rPr lang="en-US" sz="3900" dirty="0" err="1">
                <a:latin typeface="Calibri" pitchFamily="34" charset="0"/>
              </a:rPr>
              <a:t>zoonotic</a:t>
            </a:r>
            <a:endParaRPr lang="en-US" sz="3900" dirty="0">
              <a:latin typeface="Calibri" pitchFamily="34" charset="0"/>
            </a:endParaRPr>
          </a:p>
          <a:p>
            <a:r>
              <a:rPr lang="en-US" sz="3900" dirty="0">
                <a:latin typeface="Calibri" pitchFamily="34" charset="0"/>
              </a:rPr>
              <a:t>~75% of 156 emerging human pathogens </a:t>
            </a:r>
            <a:r>
              <a:rPr lang="en-US" sz="3900" dirty="0" err="1">
                <a:latin typeface="Calibri" pitchFamily="34" charset="0"/>
              </a:rPr>
              <a:t>zoonotic</a:t>
            </a:r>
            <a:endParaRPr lang="en-US" sz="3900" dirty="0">
              <a:latin typeface="Calibri" pitchFamily="34" charset="0"/>
            </a:endParaRPr>
          </a:p>
          <a:p>
            <a:r>
              <a:rPr lang="en-US" sz="3900" dirty="0">
                <a:latin typeface="Calibri" pitchFamily="34" charset="0"/>
              </a:rPr>
              <a:t>Emerging pathogens 3 times more likely to be </a:t>
            </a:r>
            <a:r>
              <a:rPr lang="en-US" sz="3900" dirty="0" err="1">
                <a:latin typeface="Calibri" pitchFamily="34" charset="0"/>
              </a:rPr>
              <a:t>zoonotic</a:t>
            </a:r>
            <a:r>
              <a:rPr lang="en-US" sz="3900" dirty="0">
                <a:latin typeface="Calibri" pitchFamily="34" charset="0"/>
              </a:rPr>
              <a:t>. </a:t>
            </a:r>
          </a:p>
          <a:p>
            <a:pPr lvl="1"/>
            <a:r>
              <a:rPr lang="en-US" sz="2800" dirty="0">
                <a:latin typeface="Calibri" pitchFamily="34" charset="0"/>
              </a:rPr>
              <a:t>Taylor &amp; Woodhouse, ICEID 2000</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a:xfrm>
            <a:off x="762000" y="533400"/>
            <a:ext cx="7313612" cy="1143000"/>
          </a:xfrm>
        </p:spPr>
        <p:txBody>
          <a:bodyPr/>
          <a:lstStyle/>
          <a:p>
            <a:r>
              <a:rPr lang="en-US" sz="4400" dirty="0">
                <a:latin typeface="Calibri" pitchFamily="34" charset="0"/>
              </a:rPr>
              <a:t>Psittacosis:  Human</a:t>
            </a:r>
          </a:p>
        </p:txBody>
      </p:sp>
      <p:sp>
        <p:nvSpPr>
          <p:cNvPr id="80901" name="Rectangle 5"/>
          <p:cNvSpPr>
            <a:spLocks noGrp="1" noChangeArrowheads="1"/>
          </p:cNvSpPr>
          <p:nvPr>
            <p:ph type="body" sz="half" idx="1"/>
          </p:nvPr>
        </p:nvSpPr>
        <p:spPr>
          <a:xfrm>
            <a:off x="457200" y="1827213"/>
            <a:ext cx="5867400" cy="4114800"/>
          </a:xfrm>
        </p:spPr>
        <p:txBody>
          <a:bodyPr/>
          <a:lstStyle/>
          <a:p>
            <a:pPr>
              <a:lnSpc>
                <a:spcPct val="90000"/>
              </a:lnSpc>
            </a:pPr>
            <a:r>
              <a:rPr lang="en-US" sz="3600" dirty="0">
                <a:latin typeface="Calibri" pitchFamily="34" charset="0"/>
              </a:rPr>
              <a:t>Caused by</a:t>
            </a:r>
            <a:r>
              <a:rPr lang="en-US" sz="3600" i="1" dirty="0">
                <a:latin typeface="Calibri" pitchFamily="34" charset="0"/>
              </a:rPr>
              <a:t> Chlamydia </a:t>
            </a:r>
            <a:r>
              <a:rPr lang="en-US" sz="3600" i="1" dirty="0" err="1">
                <a:latin typeface="Calibri" pitchFamily="34" charset="0"/>
              </a:rPr>
              <a:t>psittaci</a:t>
            </a:r>
            <a:endParaRPr lang="en-US" sz="3600" i="1" dirty="0">
              <a:latin typeface="Calibri" pitchFamily="34" charset="0"/>
            </a:endParaRPr>
          </a:p>
          <a:p>
            <a:pPr>
              <a:lnSpc>
                <a:spcPct val="90000"/>
              </a:lnSpc>
            </a:pPr>
            <a:r>
              <a:rPr lang="en-US" sz="3600" dirty="0">
                <a:latin typeface="Calibri" pitchFamily="34" charset="0"/>
              </a:rPr>
              <a:t>Exposure to pet birds</a:t>
            </a:r>
          </a:p>
          <a:p>
            <a:pPr>
              <a:lnSpc>
                <a:spcPct val="90000"/>
              </a:lnSpc>
            </a:pPr>
            <a:r>
              <a:rPr lang="en-US" sz="3600" dirty="0">
                <a:latin typeface="Calibri" pitchFamily="34" charset="0"/>
              </a:rPr>
              <a:t>Rarely reported in VA</a:t>
            </a:r>
          </a:p>
          <a:p>
            <a:pPr>
              <a:lnSpc>
                <a:spcPct val="90000"/>
              </a:lnSpc>
            </a:pPr>
            <a:r>
              <a:rPr lang="en-US" sz="3600" dirty="0">
                <a:latin typeface="Calibri" pitchFamily="34" charset="0"/>
              </a:rPr>
              <a:t>&lt;50 cases reported/year in US</a:t>
            </a:r>
          </a:p>
          <a:p>
            <a:pPr>
              <a:lnSpc>
                <a:spcPct val="90000"/>
              </a:lnSpc>
            </a:pPr>
            <a:endParaRPr lang="en-US" sz="3600" b="1" dirty="0">
              <a:latin typeface="Times New Roman" pitchFamily="18" charset="0"/>
            </a:endParaRPr>
          </a:p>
          <a:p>
            <a:pPr>
              <a:lnSpc>
                <a:spcPct val="90000"/>
              </a:lnSpc>
            </a:pPr>
            <a:endParaRPr lang="en-US" sz="3600"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7000"/>
                    </a14:imgEffect>
                  </a14:imgLayer>
                </a14:imgProps>
              </a:ext>
              <a:ext uri="{28A0092B-C50C-407E-A947-70E740481C1C}">
                <a14:useLocalDpi xmlns:a14="http://schemas.microsoft.com/office/drawing/2010/main" val="0"/>
              </a:ext>
            </a:extLst>
          </a:blip>
          <a:stretch>
            <a:fillRect/>
          </a:stretch>
        </p:blipFill>
        <p:spPr>
          <a:xfrm rot="5400000">
            <a:off x="6129864" y="3166534"/>
            <a:ext cx="2980267" cy="16764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sz="4400" dirty="0">
                <a:latin typeface="Calibri" pitchFamily="34" charset="0"/>
              </a:rPr>
              <a:t>Psittacosis: Human</a:t>
            </a:r>
          </a:p>
        </p:txBody>
      </p:sp>
      <p:sp>
        <p:nvSpPr>
          <p:cNvPr id="83971" name="Rectangle 3"/>
          <p:cNvSpPr>
            <a:spLocks noGrp="1" noChangeArrowheads="1"/>
          </p:cNvSpPr>
          <p:nvPr>
            <p:ph type="body" idx="1"/>
          </p:nvPr>
        </p:nvSpPr>
        <p:spPr/>
        <p:txBody>
          <a:bodyPr/>
          <a:lstStyle/>
          <a:p>
            <a:pPr>
              <a:lnSpc>
                <a:spcPct val="90000"/>
              </a:lnSpc>
            </a:pPr>
            <a:r>
              <a:rPr lang="en-US" sz="3600" dirty="0">
                <a:latin typeface="Calibri" pitchFamily="34" charset="0"/>
              </a:rPr>
              <a:t>Inhaled from desiccated droppings/secretions, dust from feathers</a:t>
            </a:r>
          </a:p>
          <a:p>
            <a:pPr>
              <a:lnSpc>
                <a:spcPct val="90000"/>
              </a:lnSpc>
            </a:pPr>
            <a:r>
              <a:rPr lang="en-US" sz="3600" dirty="0">
                <a:latin typeface="Calibri" pitchFamily="34" charset="0"/>
              </a:rPr>
              <a:t>Incubation 1-2 weeks</a:t>
            </a:r>
          </a:p>
          <a:p>
            <a:pPr>
              <a:lnSpc>
                <a:spcPct val="90000"/>
              </a:lnSpc>
            </a:pPr>
            <a:r>
              <a:rPr lang="en-US" sz="3600" dirty="0">
                <a:latin typeface="Calibri" pitchFamily="34" charset="0"/>
              </a:rPr>
              <a:t>Fever, headache, rash, chills</a:t>
            </a:r>
          </a:p>
          <a:p>
            <a:pPr>
              <a:lnSpc>
                <a:spcPct val="90000"/>
              </a:lnSpc>
            </a:pPr>
            <a:r>
              <a:rPr lang="en-US" sz="3600" dirty="0">
                <a:latin typeface="Calibri" pitchFamily="34" charset="0"/>
              </a:rPr>
              <a:t>Person to person spread rare</a:t>
            </a:r>
          </a:p>
          <a:p>
            <a:pPr>
              <a:lnSpc>
                <a:spcPct val="90000"/>
              </a:lnSpc>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z="4400" dirty="0">
                <a:latin typeface="Calibri" pitchFamily="34" charset="0"/>
              </a:rPr>
              <a:t>Psittacosis Investigation</a:t>
            </a:r>
          </a:p>
        </p:txBody>
      </p:sp>
      <p:sp>
        <p:nvSpPr>
          <p:cNvPr id="131075" name="Rectangle 3"/>
          <p:cNvSpPr>
            <a:spLocks noGrp="1" noChangeArrowheads="1"/>
          </p:cNvSpPr>
          <p:nvPr>
            <p:ph type="body" idx="1"/>
          </p:nvPr>
        </p:nvSpPr>
        <p:spPr/>
        <p:txBody>
          <a:bodyPr/>
          <a:lstStyle/>
          <a:p>
            <a:r>
              <a:rPr lang="en-US" sz="3600" dirty="0">
                <a:latin typeface="Calibri" pitchFamily="34" charset="0"/>
              </a:rPr>
              <a:t>Infection in people is uncommon</a:t>
            </a:r>
          </a:p>
          <a:p>
            <a:r>
              <a:rPr lang="en-US" sz="3600" dirty="0">
                <a:latin typeface="Calibri" pitchFamily="34" charset="0"/>
              </a:rPr>
              <a:t>Infection in birds is much more common</a:t>
            </a:r>
          </a:p>
          <a:p>
            <a:r>
              <a:rPr lang="en-US" sz="3600" dirty="0">
                <a:latin typeface="Calibri" pitchFamily="34" charset="0"/>
              </a:rPr>
              <a:t>Often report in a bird prompts public health follow up with bird owners or aviaries</a:t>
            </a:r>
            <a:r>
              <a:rPr lang="en-US" dirty="0">
                <a:latin typeface="Calibri"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400" dirty="0">
                <a:latin typeface="Calibri" pitchFamily="34" charset="0"/>
              </a:rPr>
              <a:t>Psittacosis: Animals</a:t>
            </a:r>
          </a:p>
        </p:txBody>
      </p:sp>
      <p:sp>
        <p:nvSpPr>
          <p:cNvPr id="78851" name="Rectangle 3"/>
          <p:cNvSpPr>
            <a:spLocks noGrp="1" noChangeArrowheads="1"/>
          </p:cNvSpPr>
          <p:nvPr>
            <p:ph type="body" idx="1"/>
          </p:nvPr>
        </p:nvSpPr>
        <p:spPr/>
        <p:txBody>
          <a:bodyPr/>
          <a:lstStyle/>
          <a:p>
            <a:pPr marL="552450" indent="-552450"/>
            <a:r>
              <a:rPr lang="en-US" sz="3600" dirty="0">
                <a:latin typeface="Calibri" pitchFamily="34" charset="0"/>
              </a:rPr>
              <a:t>Birds shed intermittently in feces and respiratory secretions</a:t>
            </a:r>
          </a:p>
          <a:p>
            <a:pPr marL="552450" indent="-552450"/>
            <a:r>
              <a:rPr lang="en-US" sz="3600" dirty="0">
                <a:latin typeface="Calibri" pitchFamily="34" charset="0"/>
              </a:rPr>
              <a:t>Birds often appear healthy</a:t>
            </a:r>
          </a:p>
          <a:p>
            <a:pPr marL="552450" indent="-552450"/>
            <a:r>
              <a:rPr lang="en-US" sz="3600" dirty="0">
                <a:latin typeface="Calibri" pitchFamily="34" charset="0"/>
              </a:rPr>
              <a:t>Stress initiates shedding/illness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100" y="4368800"/>
            <a:ext cx="1866900" cy="2489200"/>
          </a:xfrm>
          <a:prstGeom prst="rect">
            <a:avLst/>
          </a:prstGeom>
        </p:spPr>
      </p:pic>
      <p:sp>
        <p:nvSpPr>
          <p:cNvPr id="4" name="TextBox 3"/>
          <p:cNvSpPr txBox="1"/>
          <p:nvPr/>
        </p:nvSpPr>
        <p:spPr>
          <a:xfrm>
            <a:off x="4572000" y="5613400"/>
            <a:ext cx="2383986" cy="369332"/>
          </a:xfrm>
          <a:prstGeom prst="rect">
            <a:avLst/>
          </a:prstGeom>
          <a:noFill/>
        </p:spPr>
        <p:txBody>
          <a:bodyPr wrap="none" rtlCol="0">
            <a:spAutoFit/>
          </a:bodyPr>
          <a:lstStyle/>
          <a:p>
            <a:r>
              <a:rPr lang="en-US" dirty="0"/>
              <a:t>Image courtesy of CDC</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z="4400" dirty="0">
                <a:latin typeface="Calibri" pitchFamily="34" charset="0"/>
              </a:rPr>
              <a:t>Psittacosis-Prevention</a:t>
            </a:r>
          </a:p>
        </p:txBody>
      </p:sp>
      <p:sp>
        <p:nvSpPr>
          <p:cNvPr id="84995" name="Rectangle 3"/>
          <p:cNvSpPr>
            <a:spLocks noGrp="1" noChangeArrowheads="1"/>
          </p:cNvSpPr>
          <p:nvPr>
            <p:ph type="body" idx="1"/>
          </p:nvPr>
        </p:nvSpPr>
        <p:spPr/>
        <p:txBody>
          <a:bodyPr/>
          <a:lstStyle/>
          <a:p>
            <a:r>
              <a:rPr lang="en-US" sz="3600" dirty="0">
                <a:latin typeface="Calibri" pitchFamily="34" charset="0"/>
              </a:rPr>
              <a:t>Diagnose and treat sick birds</a:t>
            </a:r>
          </a:p>
          <a:p>
            <a:r>
              <a:rPr lang="en-US" sz="3600" dirty="0">
                <a:latin typeface="Calibri" pitchFamily="34" charset="0"/>
              </a:rPr>
              <a:t>Clean bird cages regularly</a:t>
            </a:r>
          </a:p>
          <a:p>
            <a:r>
              <a:rPr lang="en-US" sz="3600" dirty="0">
                <a:latin typeface="Calibri" pitchFamily="34" charset="0"/>
              </a:rPr>
              <a:t>Use of protective clothing and equipment when working with birds with avian </a:t>
            </a:r>
            <a:r>
              <a:rPr lang="en-US" sz="3600" dirty="0" err="1">
                <a:latin typeface="Calibri" pitchFamily="34" charset="0"/>
              </a:rPr>
              <a:t>chlamydiosis</a:t>
            </a:r>
            <a:endParaRPr lang="en-US" sz="3600"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Psittacosis resources</a:t>
            </a:r>
          </a:p>
        </p:txBody>
      </p:sp>
      <p:sp>
        <p:nvSpPr>
          <p:cNvPr id="3" name="Content Placeholder 2"/>
          <p:cNvSpPr>
            <a:spLocks noGrp="1"/>
          </p:cNvSpPr>
          <p:nvPr>
            <p:ph idx="1"/>
          </p:nvPr>
        </p:nvSpPr>
        <p:spPr>
          <a:xfrm>
            <a:off x="228600" y="1905000"/>
            <a:ext cx="8610600" cy="4038600"/>
          </a:xfrm>
        </p:spPr>
        <p:txBody>
          <a:bodyPr/>
          <a:lstStyle/>
          <a:p>
            <a:r>
              <a:rPr lang="en-US" sz="3600" dirty="0">
                <a:latin typeface="Calibri" pitchFamily="34" charset="0"/>
              </a:rPr>
              <a:t>Compendium of Measures To Control </a:t>
            </a:r>
            <a:r>
              <a:rPr lang="en-US" sz="3600" i="1" dirty="0" err="1">
                <a:latin typeface="Calibri" pitchFamily="34" charset="0"/>
              </a:rPr>
              <a:t>Chlamydophila</a:t>
            </a:r>
            <a:r>
              <a:rPr lang="en-US" sz="3600" i="1" dirty="0">
                <a:latin typeface="Calibri" pitchFamily="34" charset="0"/>
              </a:rPr>
              <a:t> </a:t>
            </a:r>
            <a:r>
              <a:rPr lang="en-US" sz="3600" i="1" dirty="0" err="1">
                <a:latin typeface="Calibri" pitchFamily="34" charset="0"/>
              </a:rPr>
              <a:t>psittaci</a:t>
            </a:r>
            <a:r>
              <a:rPr lang="en-US" sz="3600" i="1" dirty="0">
                <a:latin typeface="Calibri" pitchFamily="34" charset="0"/>
              </a:rPr>
              <a:t> Infection Among Humans (Psittacosis) and Pet Birds (Avian </a:t>
            </a:r>
            <a:r>
              <a:rPr lang="en-US" sz="3600" i="1" dirty="0" err="1">
                <a:latin typeface="Calibri" pitchFamily="34" charset="0"/>
              </a:rPr>
              <a:t>Chlamydiosis</a:t>
            </a:r>
            <a:r>
              <a:rPr lang="en-US" sz="3600" i="1" dirty="0">
                <a:latin typeface="Calibri" pitchFamily="34" charset="0"/>
              </a:rPr>
              <a:t>)</a:t>
            </a:r>
          </a:p>
          <a:p>
            <a:pPr lvl="1"/>
            <a:r>
              <a:rPr lang="en-US" sz="2300" dirty="0">
                <a:latin typeface="Calibri" pitchFamily="34" charset="0"/>
              </a:rPr>
              <a:t>available at www.nasphv.org</a:t>
            </a:r>
          </a:p>
          <a:p>
            <a:r>
              <a:rPr lang="en-US" sz="3600" dirty="0">
                <a:latin typeface="Calibri" pitchFamily="34" charset="0"/>
              </a:rPr>
              <a:t>http://www.cdc.gov/pneumonia/atypical/psittacosis.html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4000" dirty="0">
                <a:latin typeface="Calibri" pitchFamily="34" charset="0"/>
                <a:cs typeface="Times New Roman" pitchFamily="18" charset="0"/>
              </a:rPr>
              <a:t>Q Fever</a:t>
            </a:r>
          </a:p>
        </p:txBody>
      </p:sp>
      <p:sp>
        <p:nvSpPr>
          <p:cNvPr id="30723" name="Content Placeholder 2"/>
          <p:cNvSpPr>
            <a:spLocks noGrp="1"/>
          </p:cNvSpPr>
          <p:nvPr>
            <p:ph idx="1"/>
          </p:nvPr>
        </p:nvSpPr>
        <p:spPr/>
        <p:txBody>
          <a:bodyPr/>
          <a:lstStyle/>
          <a:p>
            <a:r>
              <a:rPr lang="en-US" dirty="0">
                <a:latin typeface="Calibri" pitchFamily="34" charset="0"/>
                <a:cs typeface="Times New Roman" pitchFamily="18" charset="0"/>
              </a:rPr>
              <a:t>Caused by </a:t>
            </a:r>
            <a:r>
              <a:rPr lang="en-US" i="1" dirty="0" err="1">
                <a:latin typeface="Calibri" pitchFamily="34" charset="0"/>
                <a:cs typeface="Times New Roman" pitchFamily="18" charset="0"/>
              </a:rPr>
              <a:t>Coxiella</a:t>
            </a:r>
            <a:r>
              <a:rPr lang="en-US" i="1" dirty="0">
                <a:latin typeface="Calibri" pitchFamily="34" charset="0"/>
                <a:cs typeface="Times New Roman" pitchFamily="18" charset="0"/>
              </a:rPr>
              <a:t> </a:t>
            </a:r>
            <a:r>
              <a:rPr lang="en-US" i="1" dirty="0" err="1">
                <a:latin typeface="Calibri" pitchFamily="34" charset="0"/>
                <a:cs typeface="Times New Roman" pitchFamily="18" charset="0"/>
              </a:rPr>
              <a:t>burnetii</a:t>
            </a:r>
            <a:endParaRPr lang="en-US" i="1" dirty="0">
              <a:latin typeface="Calibri" pitchFamily="34" charset="0"/>
              <a:cs typeface="Times New Roman" pitchFamily="18" charset="0"/>
            </a:endParaRPr>
          </a:p>
          <a:p>
            <a:r>
              <a:rPr lang="en-US" dirty="0">
                <a:latin typeface="Calibri" pitchFamily="34" charset="0"/>
                <a:cs typeface="Times New Roman" pitchFamily="18" charset="0"/>
              </a:rPr>
              <a:t>Primary reservoirs are cattle, sheep and goats</a:t>
            </a:r>
          </a:p>
          <a:p>
            <a:r>
              <a:rPr lang="en-US" dirty="0">
                <a:latin typeface="Calibri" pitchFamily="34" charset="0"/>
                <a:cs typeface="Times New Roman" pitchFamily="18" charset="0"/>
              </a:rPr>
              <a:t>Very hardy in the environment</a:t>
            </a:r>
          </a:p>
          <a:p>
            <a:r>
              <a:rPr lang="en-US" dirty="0">
                <a:latin typeface="Calibri" pitchFamily="34" charset="0"/>
                <a:cs typeface="Times New Roman" pitchFamily="18" charset="0"/>
              </a:rPr>
              <a:t>Animal reservoirs typically remain well and shed the bacteria in birthing fluids, placenta, milk, urine and feces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Human</a:t>
            </a:r>
          </a:p>
        </p:txBody>
      </p:sp>
      <p:sp>
        <p:nvSpPr>
          <p:cNvPr id="3" name="Content Placeholder 2"/>
          <p:cNvSpPr>
            <a:spLocks noGrp="1"/>
          </p:cNvSpPr>
          <p:nvPr>
            <p:ph sz="half" idx="1"/>
          </p:nvPr>
        </p:nvSpPr>
        <p:spPr/>
        <p:txBody>
          <a:bodyPr/>
          <a:lstStyle/>
          <a:p>
            <a:r>
              <a:rPr lang="en-US" dirty="0">
                <a:latin typeface="Calibri" pitchFamily="34" charset="0"/>
              </a:rPr>
              <a:t>~2 cases are reported/year in Virginia</a:t>
            </a:r>
          </a:p>
          <a:p>
            <a:r>
              <a:rPr lang="en-US" dirty="0">
                <a:latin typeface="Calibri" pitchFamily="34" charset="0"/>
              </a:rPr>
              <a:t>Cases are more commonly reported from western states and the CDC reports between 150-200 human cases/year</a:t>
            </a:r>
          </a:p>
          <a:p>
            <a:endParaRPr lang="en-US" dirty="0"/>
          </a:p>
        </p:txBody>
      </p:sp>
      <p:sp>
        <p:nvSpPr>
          <p:cNvPr id="6" name="Rectangle 5"/>
          <p:cNvSpPr/>
          <p:nvPr/>
        </p:nvSpPr>
        <p:spPr>
          <a:xfrm>
            <a:off x="4267200" y="1828800"/>
            <a:ext cx="4572000" cy="923330"/>
          </a:xfrm>
          <a:prstGeom prst="rect">
            <a:avLst/>
          </a:prstGeom>
        </p:spPr>
        <p:txBody>
          <a:bodyPr>
            <a:spAutoFit/>
          </a:bodyPr>
          <a:lstStyle/>
          <a:p>
            <a:r>
              <a:rPr lang="en-US" b="1" dirty="0"/>
              <a:t>Annual reported incidence (per million population) for Q Fever in the United States for 2010, CDC</a:t>
            </a:r>
            <a:endParaRPr lang="en-US" dirty="0"/>
          </a:p>
        </p:txBody>
      </p:sp>
      <p:pic>
        <p:nvPicPr>
          <p:cNvPr id="401409" name="Picture 1"/>
          <p:cNvPicPr>
            <a:picLocks noGrp="1" noChangeAspect="1" noChangeArrowheads="1"/>
          </p:cNvPicPr>
          <p:nvPr>
            <p:ph sz="half" idx="2"/>
          </p:nvPr>
        </p:nvPicPr>
        <p:blipFill>
          <a:blip r:embed="rId3" cstate="print"/>
          <a:srcRect/>
          <a:stretch>
            <a:fillRect/>
          </a:stretch>
        </p:blipFill>
        <p:spPr bwMode="auto">
          <a:xfrm>
            <a:off x="4366712" y="2743200"/>
            <a:ext cx="4243888" cy="34465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z="4000" dirty="0">
                <a:latin typeface="Calibri" pitchFamily="34" charset="0"/>
                <a:cs typeface="Times New Roman" pitchFamily="18" charset="0"/>
              </a:rPr>
              <a:t>Q Fever:  Transmission to People</a:t>
            </a:r>
          </a:p>
        </p:txBody>
      </p:sp>
      <p:sp>
        <p:nvSpPr>
          <p:cNvPr id="31747" name="Content Placeholder 2"/>
          <p:cNvSpPr>
            <a:spLocks noGrp="1"/>
          </p:cNvSpPr>
          <p:nvPr>
            <p:ph idx="1"/>
          </p:nvPr>
        </p:nvSpPr>
        <p:spPr>
          <a:xfrm>
            <a:off x="533400" y="1905000"/>
            <a:ext cx="7848600" cy="4267200"/>
          </a:xfrm>
        </p:spPr>
        <p:txBody>
          <a:bodyPr/>
          <a:lstStyle/>
          <a:p>
            <a:r>
              <a:rPr lang="en-US" dirty="0">
                <a:latin typeface="Calibri" pitchFamily="34" charset="0"/>
              </a:rPr>
              <a:t>Inhalation of infectious aerosols is the most common mode </a:t>
            </a:r>
          </a:p>
          <a:p>
            <a:pPr lvl="1"/>
            <a:r>
              <a:rPr lang="en-US" dirty="0">
                <a:latin typeface="Calibri" pitchFamily="34" charset="0"/>
              </a:rPr>
              <a:t>directly from birth fluids of infected animals or via inhalation of dust contaminated with dried birth fluids or excreta</a:t>
            </a:r>
            <a:endParaRPr lang="en-US" dirty="0">
              <a:latin typeface="Calibri" pitchFamily="34" charset="0"/>
              <a:cs typeface="Times New Roman" pitchFamily="18" charset="0"/>
            </a:endParaRPr>
          </a:p>
          <a:p>
            <a:pPr lvl="1"/>
            <a:r>
              <a:rPr lang="en-US" dirty="0">
                <a:latin typeface="Calibri" pitchFamily="34" charset="0"/>
                <a:cs typeface="Times New Roman" pitchFamily="18" charset="0"/>
              </a:rPr>
              <a:t>birth assistance, exposure to birth materials</a:t>
            </a:r>
          </a:p>
          <a:p>
            <a:r>
              <a:rPr lang="en-US" dirty="0">
                <a:latin typeface="Calibri" pitchFamily="34" charset="0"/>
                <a:cs typeface="Times New Roman" pitchFamily="18" charset="0"/>
              </a:rPr>
              <a:t>Other transmission methods (e.g., tick bites, consumption of raw dairy products, person to person) are rarely reported </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a:xfrm>
            <a:off x="762000" y="1828800"/>
            <a:ext cx="8001000" cy="4068763"/>
          </a:xfrm>
        </p:spPr>
        <p:txBody>
          <a:bodyPr/>
          <a:lstStyle/>
          <a:p>
            <a:r>
              <a:rPr lang="en-US" dirty="0">
                <a:latin typeface="Calibri" pitchFamily="34" charset="0"/>
                <a:cs typeface="Times New Roman" pitchFamily="18" charset="0"/>
              </a:rPr>
              <a:t>Some exposed remain asymptomatic</a:t>
            </a:r>
          </a:p>
          <a:p>
            <a:r>
              <a:rPr lang="en-US" dirty="0">
                <a:latin typeface="Calibri" pitchFamily="34" charset="0"/>
                <a:cs typeface="Times New Roman" pitchFamily="18" charset="0"/>
              </a:rPr>
              <a:t>Incubation 2-3 weeks for acute illness</a:t>
            </a:r>
          </a:p>
          <a:p>
            <a:r>
              <a:rPr lang="en-US" dirty="0">
                <a:latin typeface="Calibri" pitchFamily="34" charset="0"/>
                <a:cs typeface="Times New Roman" pitchFamily="18" charset="0"/>
              </a:rPr>
              <a:t>Acute and chronic forms</a:t>
            </a:r>
          </a:p>
          <a:p>
            <a:r>
              <a:rPr lang="en-US" dirty="0">
                <a:latin typeface="Calibri" pitchFamily="34" charset="0"/>
                <a:cs typeface="Times New Roman" pitchFamily="18" charset="0"/>
              </a:rPr>
              <a:t>Acute illness:</a:t>
            </a:r>
          </a:p>
          <a:p>
            <a:pPr lvl="1"/>
            <a:r>
              <a:rPr lang="en-US" dirty="0">
                <a:latin typeface="Calibri" pitchFamily="34" charset="0"/>
                <a:cs typeface="Times New Roman" pitchFamily="18" charset="0"/>
              </a:rPr>
              <a:t>Flu-like symptoms (e.g., high fever, severe headache, muscle aches, cough) most common </a:t>
            </a:r>
          </a:p>
          <a:p>
            <a:pPr lvl="1"/>
            <a:r>
              <a:rPr lang="en-US" dirty="0">
                <a:latin typeface="Calibri" pitchFamily="34" charset="0"/>
                <a:cs typeface="Times New Roman" pitchFamily="18" charset="0"/>
              </a:rPr>
              <a:t>Pneumonia of varying severity </a:t>
            </a:r>
          </a:p>
          <a:p>
            <a:pPr lvl="1"/>
            <a:r>
              <a:rPr lang="en-US" dirty="0">
                <a:latin typeface="Calibri" pitchFamily="34" charset="0"/>
                <a:cs typeface="Times New Roman" pitchFamily="18" charset="0"/>
              </a:rPr>
              <a:t>More severe symptoms like meningitis and heart problems are uncommon</a:t>
            </a:r>
          </a:p>
          <a:p>
            <a:endParaRPr lang="en-US" dirty="0">
              <a:latin typeface="Calibri" pitchFamily="34" charset="0"/>
              <a:cs typeface="Times New Roman" pitchFamily="18" charset="0"/>
            </a:endParaRP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lstStyle/>
          <a:p>
            <a:r>
              <a:rPr lang="en-US" sz="4800" dirty="0" err="1">
                <a:latin typeface="Calibri" pitchFamily="34" charset="0"/>
              </a:rPr>
              <a:t>Zoonotic</a:t>
            </a:r>
            <a:r>
              <a:rPr lang="en-US" sz="4800" dirty="0">
                <a:latin typeface="Calibri" pitchFamily="34" charset="0"/>
              </a:rPr>
              <a:t> Agents of Concern</a:t>
            </a:r>
          </a:p>
        </p:txBody>
      </p:sp>
      <p:sp>
        <p:nvSpPr>
          <p:cNvPr id="54275" name="Rectangle 1027"/>
          <p:cNvSpPr>
            <a:spLocks noGrp="1" noChangeArrowheads="1"/>
          </p:cNvSpPr>
          <p:nvPr>
            <p:ph type="body" idx="1"/>
          </p:nvPr>
        </p:nvSpPr>
        <p:spPr/>
        <p:txBody>
          <a:bodyPr/>
          <a:lstStyle/>
          <a:p>
            <a:pPr>
              <a:lnSpc>
                <a:spcPct val="90000"/>
              </a:lnSpc>
            </a:pPr>
            <a:r>
              <a:rPr lang="en-US" sz="3900" dirty="0">
                <a:latin typeface="Calibri" pitchFamily="34" charset="0"/>
              </a:rPr>
              <a:t>CDC has categorized biological agents of concern</a:t>
            </a:r>
          </a:p>
          <a:p>
            <a:pPr>
              <a:lnSpc>
                <a:spcPct val="90000"/>
              </a:lnSpc>
            </a:pPr>
            <a:r>
              <a:rPr lang="en-US" sz="3900" dirty="0">
                <a:latin typeface="Calibri" pitchFamily="34" charset="0"/>
              </a:rPr>
              <a:t>All but one Category A agent is </a:t>
            </a:r>
            <a:r>
              <a:rPr lang="en-US" sz="3900" dirty="0" err="1">
                <a:latin typeface="Calibri" pitchFamily="34" charset="0"/>
              </a:rPr>
              <a:t>zoonotic</a:t>
            </a:r>
            <a:r>
              <a:rPr lang="en-US" sz="3900" dirty="0">
                <a:latin typeface="Calibri" pitchFamily="34" charset="0"/>
              </a:rPr>
              <a:t>:	</a:t>
            </a:r>
            <a:r>
              <a:rPr lang="en-US" sz="3500" dirty="0">
                <a:latin typeface="Calibri" pitchFamily="34" charset="0"/>
              </a:rPr>
              <a:t>	</a:t>
            </a:r>
          </a:p>
          <a:p>
            <a:pPr lvl="1">
              <a:lnSpc>
                <a:spcPct val="90000"/>
              </a:lnSpc>
            </a:pPr>
            <a:r>
              <a:rPr lang="en-US" sz="3500" dirty="0">
                <a:latin typeface="Calibri" pitchFamily="34" charset="0"/>
              </a:rPr>
              <a:t>Viral Hemorrhagic Fevers		</a:t>
            </a:r>
          </a:p>
          <a:p>
            <a:pPr lvl="1">
              <a:lnSpc>
                <a:spcPct val="90000"/>
              </a:lnSpc>
            </a:pPr>
            <a:r>
              <a:rPr lang="en-US" sz="3500" dirty="0">
                <a:latin typeface="Calibri" pitchFamily="34" charset="0"/>
              </a:rPr>
              <a:t>Plague	Tularemia		Anthrax</a:t>
            </a:r>
          </a:p>
          <a:p>
            <a:pPr lvl="1">
              <a:lnSpc>
                <a:spcPct val="90000"/>
              </a:lnSpc>
            </a:pPr>
            <a:r>
              <a:rPr lang="en-US" sz="3500" dirty="0">
                <a:latin typeface="Calibri" pitchFamily="34" charset="0"/>
              </a:rPr>
              <a:t>Smallpox		 Botulism</a:t>
            </a:r>
          </a:p>
          <a:p>
            <a:pPr lvl="1">
              <a:lnSpc>
                <a:spcPct val="90000"/>
              </a:lnSpc>
            </a:pPr>
            <a:endParaRPr lang="en-US" sz="3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Post-Q Fever fatigue syndrome</a:t>
            </a:r>
          </a:p>
          <a:p>
            <a:pPr lvl="1"/>
            <a:r>
              <a:rPr lang="en-US" dirty="0">
                <a:latin typeface="Calibri" pitchFamily="34" charset="0"/>
              </a:rPr>
              <a:t>Majority of acute Q Fever patients recover completely</a:t>
            </a:r>
          </a:p>
          <a:p>
            <a:pPr lvl="1"/>
            <a:r>
              <a:rPr lang="en-US" dirty="0">
                <a:latin typeface="Calibri" pitchFamily="34" charset="0"/>
              </a:rPr>
              <a:t>Fatigue syndrome has been reported in 20-42% of acute cases</a:t>
            </a:r>
          </a:p>
          <a:p>
            <a:pPr lvl="1"/>
            <a:r>
              <a:rPr lang="en-US" dirty="0">
                <a:latin typeface="Calibri" pitchFamily="34" charset="0"/>
              </a:rPr>
              <a:t>Previously healthy people with no pre-existing conditions who develop a complex of symptoms dominated by debilitating fatigue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Chronic illness </a:t>
            </a:r>
          </a:p>
          <a:p>
            <a:pPr lvl="1"/>
            <a:r>
              <a:rPr lang="en-US" dirty="0">
                <a:latin typeface="Calibri" pitchFamily="34" charset="0"/>
              </a:rPr>
              <a:t>Occurs in &lt;5% of infected patients</a:t>
            </a:r>
          </a:p>
          <a:p>
            <a:pPr lvl="1"/>
            <a:r>
              <a:rPr lang="en-US" dirty="0">
                <a:latin typeface="Calibri" pitchFamily="34" charset="0"/>
              </a:rPr>
              <a:t>Can occur months or years after initial infection </a:t>
            </a:r>
          </a:p>
          <a:p>
            <a:pPr lvl="1"/>
            <a:r>
              <a:rPr lang="en-US" dirty="0">
                <a:latin typeface="Calibri" pitchFamily="34" charset="0"/>
              </a:rPr>
              <a:t>Can manifest as </a:t>
            </a:r>
            <a:r>
              <a:rPr lang="en-US" dirty="0" err="1">
                <a:latin typeface="Calibri" pitchFamily="34" charset="0"/>
              </a:rPr>
              <a:t>endocarditis</a:t>
            </a:r>
            <a:r>
              <a:rPr lang="en-US" dirty="0">
                <a:latin typeface="Calibri" pitchFamily="34" charset="0"/>
              </a:rPr>
              <a:t>, hepatitis, chronic vascular, bone or lung infections </a:t>
            </a:r>
          </a:p>
          <a:p>
            <a:pPr lvl="1"/>
            <a:r>
              <a:rPr lang="en-US" dirty="0">
                <a:latin typeface="Calibri" pitchFamily="34" charset="0"/>
              </a:rPr>
              <a:t>Those at highest risk include people with pre-existing heart conditions like heart valve disease</a:t>
            </a:r>
          </a:p>
          <a:p>
            <a:pPr lvl="1"/>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5143500"/>
            <a:ext cx="3048000" cy="17145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Q Fever:  Human Illness</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Special populations</a:t>
            </a:r>
          </a:p>
          <a:p>
            <a:pPr lvl="1"/>
            <a:r>
              <a:rPr lang="en-US" dirty="0">
                <a:latin typeface="Calibri" pitchFamily="34" charset="0"/>
              </a:rPr>
              <a:t>Children</a:t>
            </a:r>
          </a:p>
          <a:p>
            <a:pPr lvl="1"/>
            <a:r>
              <a:rPr lang="en-US" dirty="0">
                <a:latin typeface="Calibri" pitchFamily="34" charset="0"/>
              </a:rPr>
              <a:t>Pregnant women</a:t>
            </a:r>
          </a:p>
          <a:p>
            <a:pPr lvl="1"/>
            <a:r>
              <a:rPr lang="en-US" dirty="0">
                <a:latin typeface="Calibri" pitchFamily="34" charset="0"/>
              </a:rPr>
              <a:t>Immune compromised</a:t>
            </a:r>
          </a:p>
          <a:p>
            <a:pPr lvl="1"/>
            <a:endParaRPr lang="en-US" dirty="0"/>
          </a:p>
          <a:p>
            <a:pPr lvl="1"/>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4051300"/>
            <a:ext cx="3657600" cy="20574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Animal Illness</a:t>
            </a:r>
          </a:p>
        </p:txBody>
      </p:sp>
      <p:sp>
        <p:nvSpPr>
          <p:cNvPr id="3" name="Content Placeholder 2"/>
          <p:cNvSpPr>
            <a:spLocks noGrp="1"/>
          </p:cNvSpPr>
          <p:nvPr>
            <p:ph idx="1"/>
          </p:nvPr>
        </p:nvSpPr>
        <p:spPr>
          <a:xfrm>
            <a:off x="381000" y="1752600"/>
            <a:ext cx="8229600" cy="4343400"/>
          </a:xfrm>
        </p:spPr>
        <p:txBody>
          <a:bodyPr/>
          <a:lstStyle/>
          <a:p>
            <a:r>
              <a:rPr lang="en-US" dirty="0">
                <a:latin typeface="Calibri" pitchFamily="34" charset="0"/>
                <a:cs typeface="Times New Roman" pitchFamily="18" charset="0"/>
              </a:rPr>
              <a:t>Primary reservoirs (cattle, sheep and goats) are typically asymptomatic</a:t>
            </a:r>
          </a:p>
          <a:p>
            <a:r>
              <a:rPr lang="en-US" dirty="0">
                <a:latin typeface="Calibri" pitchFamily="34" charset="0"/>
                <a:cs typeface="Times New Roman" pitchFamily="18" charset="0"/>
              </a:rPr>
              <a:t>When clinical illness is seen:</a:t>
            </a:r>
          </a:p>
          <a:p>
            <a:pPr lvl="1"/>
            <a:r>
              <a:rPr lang="en-US" dirty="0">
                <a:latin typeface="Calibri" pitchFamily="34" charset="0"/>
                <a:cs typeface="Times New Roman" pitchFamily="18" charset="0"/>
              </a:rPr>
              <a:t>Goats and sheep:  abortion, stillbirth, weak kids/lambs </a:t>
            </a:r>
          </a:p>
          <a:p>
            <a:pPr lvl="1"/>
            <a:r>
              <a:rPr lang="en-US" dirty="0">
                <a:latin typeface="Calibri" pitchFamily="34" charset="0"/>
                <a:cs typeface="Times New Roman" pitchFamily="18" charset="0"/>
              </a:rPr>
              <a:t>Cattle:  abortion, low birth weight calves, subclinical mastitis, </a:t>
            </a:r>
            <a:r>
              <a:rPr lang="en-US" dirty="0" err="1">
                <a:latin typeface="Calibri" pitchFamily="34" charset="0"/>
                <a:cs typeface="Times New Roman" pitchFamily="18" charset="0"/>
              </a:rPr>
              <a:t>metritis</a:t>
            </a:r>
            <a:r>
              <a:rPr lang="en-US" dirty="0">
                <a:latin typeface="Calibri" pitchFamily="34" charset="0"/>
                <a:cs typeface="Times New Roman" pitchFamily="18" charset="0"/>
              </a:rPr>
              <a:t> </a:t>
            </a:r>
          </a:p>
          <a:p>
            <a:r>
              <a:rPr lang="en-US" dirty="0">
                <a:latin typeface="Calibri" pitchFamily="34" charset="0"/>
                <a:cs typeface="Times New Roman" pitchFamily="18" charset="0"/>
              </a:rPr>
              <a:t>Studies in cats would indicate adverse reproductive events in this species as well</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Animal Transmission</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Inhalation of infectious aerosols and/or direct contact with infected and contaminated environments </a:t>
            </a:r>
          </a:p>
          <a:p>
            <a:pPr lvl="1"/>
            <a:r>
              <a:rPr lang="en-US" dirty="0">
                <a:latin typeface="Calibri" pitchFamily="34" charset="0"/>
                <a:cs typeface="Times New Roman" pitchFamily="18" charset="0"/>
              </a:rPr>
              <a:t>Birth products, excreta and milk are the most likely sources of infection</a:t>
            </a:r>
          </a:p>
          <a:p>
            <a:pPr lvl="1"/>
            <a:r>
              <a:rPr lang="en-US" dirty="0">
                <a:latin typeface="Calibri" pitchFamily="34" charset="0"/>
                <a:cs typeface="Times New Roman" pitchFamily="18" charset="0"/>
              </a:rPr>
              <a:t>Ticks may also serve as a route of infection</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itchFamily="34" charset="0"/>
              </a:rPr>
              <a:t>Q Fever Outbreaks:  Human</a:t>
            </a:r>
          </a:p>
        </p:txBody>
      </p:sp>
      <p:sp>
        <p:nvSpPr>
          <p:cNvPr id="3" name="Content Placeholder 2"/>
          <p:cNvSpPr>
            <a:spLocks noGrp="1"/>
          </p:cNvSpPr>
          <p:nvPr>
            <p:ph idx="1"/>
          </p:nvPr>
        </p:nvSpPr>
        <p:spPr/>
        <p:txBody>
          <a:bodyPr/>
          <a:lstStyle/>
          <a:p>
            <a:r>
              <a:rPr lang="en-US" dirty="0">
                <a:latin typeface="Calibri" pitchFamily="34" charset="0"/>
                <a:cs typeface="Times New Roman" pitchFamily="18" charset="0"/>
              </a:rPr>
              <a:t>Q Fever outbreak in the Netherlands</a:t>
            </a:r>
          </a:p>
          <a:p>
            <a:pPr lvl="1"/>
            <a:r>
              <a:rPr lang="en-US" sz="2800" dirty="0">
                <a:latin typeface="Calibri" pitchFamily="34" charset="0"/>
                <a:cs typeface="Times New Roman" pitchFamily="18" charset="0"/>
              </a:rPr>
              <a:t>Ongoing since 2007</a:t>
            </a:r>
          </a:p>
          <a:p>
            <a:pPr lvl="1"/>
            <a:r>
              <a:rPr lang="en-US" sz="2800" dirty="0">
                <a:latin typeface="Calibri" pitchFamily="34" charset="0"/>
                <a:cs typeface="Times New Roman" pitchFamily="18" charset="0"/>
              </a:rPr>
              <a:t>Over 4000 human cases </a:t>
            </a:r>
          </a:p>
          <a:p>
            <a:pPr lvl="1"/>
            <a:r>
              <a:rPr lang="en-US" sz="2800" dirty="0">
                <a:latin typeface="Calibri" pitchFamily="34" charset="0"/>
                <a:cs typeface="Times New Roman" pitchFamily="18" charset="0"/>
              </a:rPr>
              <a:t>Mass vaccination of goats and sheep</a:t>
            </a:r>
          </a:p>
          <a:p>
            <a:pPr lvl="1"/>
            <a:r>
              <a:rPr lang="en-US" sz="2800" dirty="0">
                <a:latin typeface="Calibri" pitchFamily="34" charset="0"/>
                <a:cs typeface="Times New Roman" pitchFamily="18" charset="0"/>
              </a:rPr>
              <a:t>Culling of goat herds</a:t>
            </a:r>
          </a:p>
          <a:p>
            <a:r>
              <a:rPr lang="en-US" sz="3300" dirty="0">
                <a:latin typeface="Calibri" pitchFamily="34" charset="0"/>
                <a:cs typeface="Times New Roman" pitchFamily="18" charset="0"/>
              </a:rPr>
              <a:t>The large numbers of human cases thought to be due to proximity to aborting small ruminants </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Outbreaks:  Human</a:t>
            </a:r>
            <a:endParaRPr lang="en-US" sz="4000" dirty="0"/>
          </a:p>
        </p:txBody>
      </p:sp>
      <p:pic>
        <p:nvPicPr>
          <p:cNvPr id="2050" name="Picture 2"/>
          <p:cNvPicPr>
            <a:picLocks noGrp="1" noChangeAspect="1" noChangeArrowheads="1"/>
          </p:cNvPicPr>
          <p:nvPr>
            <p:ph sz="half" idx="2"/>
          </p:nvPr>
        </p:nvPicPr>
        <p:blipFill>
          <a:blip r:embed="rId3" cstate="print"/>
          <a:srcRect/>
          <a:stretch>
            <a:fillRect/>
          </a:stretch>
        </p:blipFill>
        <p:spPr bwMode="auto">
          <a:xfrm>
            <a:off x="1066800" y="1905000"/>
            <a:ext cx="6629400" cy="3636935"/>
          </a:xfrm>
          <a:prstGeom prst="rect">
            <a:avLst/>
          </a:prstGeom>
          <a:noFill/>
          <a:ln w="9525">
            <a:noFill/>
            <a:miter lim="800000"/>
            <a:headEnd/>
            <a:tailEnd/>
          </a:ln>
        </p:spPr>
      </p:pic>
      <p:sp>
        <p:nvSpPr>
          <p:cNvPr id="5" name="Rectangle 4"/>
          <p:cNvSpPr/>
          <p:nvPr/>
        </p:nvSpPr>
        <p:spPr>
          <a:xfrm>
            <a:off x="1600200" y="5562600"/>
            <a:ext cx="6172200" cy="738664"/>
          </a:xfrm>
          <a:prstGeom prst="rect">
            <a:avLst/>
          </a:prstGeom>
        </p:spPr>
        <p:txBody>
          <a:bodyPr wrap="square">
            <a:spAutoFit/>
          </a:bodyPr>
          <a:lstStyle/>
          <a:p>
            <a:r>
              <a:rPr lang="en-US" sz="1400" dirty="0"/>
              <a:t>The Q Fever in The Netherlands: an update on the epidemiology and control measures. Van </a:t>
            </a:r>
            <a:r>
              <a:rPr lang="en-US" sz="1400" dirty="0" err="1"/>
              <a:t>der</a:t>
            </a:r>
            <a:r>
              <a:rPr lang="en-US" sz="1400" dirty="0"/>
              <a:t> </a:t>
            </a:r>
            <a:r>
              <a:rPr lang="en-US" sz="1400" dirty="0" err="1"/>
              <a:t>Hoek</a:t>
            </a:r>
            <a:r>
              <a:rPr lang="en-US" sz="1400" dirty="0"/>
              <a:t>, et al, </a:t>
            </a:r>
            <a:r>
              <a:rPr lang="fr-FR" sz="1400" dirty="0"/>
              <a:t>Euro </a:t>
            </a:r>
            <a:r>
              <a:rPr lang="fr-FR" sz="1400" dirty="0" err="1"/>
              <a:t>Surveill</a:t>
            </a:r>
            <a:r>
              <a:rPr lang="fr-FR" sz="1400" dirty="0"/>
              <a:t>. 2010;15(12):</a:t>
            </a:r>
            <a:r>
              <a:rPr lang="fr-FR" sz="1400" dirty="0" err="1"/>
              <a:t>pii</a:t>
            </a:r>
            <a:r>
              <a:rPr lang="fr-FR" sz="1400" dirty="0"/>
              <a:t>=19520. </a:t>
            </a:r>
            <a:r>
              <a:rPr lang="fr-FR" sz="1400" dirty="0" err="1"/>
              <a:t>Available</a:t>
            </a:r>
            <a:r>
              <a:rPr lang="fr-FR" sz="1400" dirty="0"/>
              <a:t> online: http://www.eurosurveillance.org/</a:t>
            </a:r>
            <a:endParaRPr lang="en-US"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4000" dirty="0">
                <a:latin typeface="Calibri" pitchFamily="34" charset="0"/>
              </a:rPr>
              <a:t>Q Fever Outbreaks:  Human</a:t>
            </a:r>
            <a:endParaRPr lang="en-US" sz="4000" dirty="0"/>
          </a:p>
        </p:txBody>
      </p:sp>
      <p:sp>
        <p:nvSpPr>
          <p:cNvPr id="3" name="Content Placeholder 2"/>
          <p:cNvSpPr>
            <a:spLocks noGrp="1"/>
          </p:cNvSpPr>
          <p:nvPr>
            <p:ph sz="half" idx="1"/>
          </p:nvPr>
        </p:nvSpPr>
        <p:spPr>
          <a:xfrm>
            <a:off x="533400" y="1676400"/>
            <a:ext cx="8077200" cy="1752600"/>
          </a:xfrm>
        </p:spPr>
        <p:txBody>
          <a:bodyPr/>
          <a:lstStyle/>
          <a:p>
            <a:r>
              <a:rPr lang="en-US" dirty="0">
                <a:latin typeface="Calibri" pitchFamily="34" charset="0"/>
                <a:cs typeface="Times New Roman" pitchFamily="18" charset="0"/>
              </a:rPr>
              <a:t>Proximity to aborting small ruminants probably main cause </a:t>
            </a:r>
          </a:p>
          <a:p>
            <a:r>
              <a:rPr lang="en-US" dirty="0">
                <a:latin typeface="Calibri" pitchFamily="34" charset="0"/>
              </a:rPr>
              <a:t>Q Fever abortions registered in 30 dairy goat and dairy sheep farms between 2005-2009</a:t>
            </a:r>
          </a:p>
        </p:txBody>
      </p:sp>
      <p:pic>
        <p:nvPicPr>
          <p:cNvPr id="6" name="Picture 2"/>
          <p:cNvPicPr>
            <a:picLocks noGrp="1" noChangeAspect="1" noChangeArrowheads="1"/>
          </p:cNvPicPr>
          <p:nvPr>
            <p:ph sz="half" idx="2"/>
          </p:nvPr>
        </p:nvPicPr>
        <p:blipFill>
          <a:blip r:embed="rId3" cstate="print"/>
          <a:srcRect/>
          <a:stretch>
            <a:fillRect/>
          </a:stretch>
        </p:blipFill>
        <p:spPr bwMode="auto">
          <a:xfrm>
            <a:off x="5867400" y="3581400"/>
            <a:ext cx="2895600" cy="2524175"/>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57200" y="3505200"/>
            <a:ext cx="5109700" cy="2629023"/>
          </a:xfrm>
          <a:prstGeom prst="rect">
            <a:avLst/>
          </a:prstGeom>
          <a:noFill/>
          <a:ln w="9525">
            <a:noFill/>
            <a:miter lim="800000"/>
            <a:headEnd/>
            <a:tailEnd/>
          </a:ln>
        </p:spPr>
      </p:pic>
      <p:sp>
        <p:nvSpPr>
          <p:cNvPr id="8" name="Rectangle 7"/>
          <p:cNvSpPr/>
          <p:nvPr/>
        </p:nvSpPr>
        <p:spPr>
          <a:xfrm>
            <a:off x="304800" y="6324600"/>
            <a:ext cx="6553200" cy="338554"/>
          </a:xfrm>
          <a:prstGeom prst="rect">
            <a:avLst/>
          </a:prstGeom>
        </p:spPr>
        <p:txBody>
          <a:bodyPr wrap="square">
            <a:spAutoFit/>
          </a:bodyPr>
          <a:lstStyle/>
          <a:p>
            <a:r>
              <a:rPr lang="en-US" sz="1600" dirty="0" err="1"/>
              <a:t>Dijkstra</a:t>
            </a:r>
            <a:r>
              <a:rPr lang="en-US" sz="1600" dirty="0"/>
              <a:t>, et al, Immunology and Medical Microbiology, (64) 2012, 3-12</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Outbreaks:  Human</a:t>
            </a:r>
            <a:endParaRPr lang="en-US" sz="4000" dirty="0"/>
          </a:p>
        </p:txBody>
      </p:sp>
      <p:sp>
        <p:nvSpPr>
          <p:cNvPr id="3" name="Content Placeholder 2"/>
          <p:cNvSpPr>
            <a:spLocks noGrp="1"/>
          </p:cNvSpPr>
          <p:nvPr>
            <p:ph idx="1"/>
          </p:nvPr>
        </p:nvSpPr>
        <p:spPr/>
        <p:txBody>
          <a:bodyPr/>
          <a:lstStyle/>
          <a:p>
            <a:r>
              <a:rPr lang="en-US" dirty="0">
                <a:latin typeface="Calibri" pitchFamily="34" charset="0"/>
              </a:rPr>
              <a:t>Outbreak Associated with Goat Farms --- Washington and Montana, 2011</a:t>
            </a:r>
          </a:p>
          <a:p>
            <a:pPr lvl="1"/>
            <a:r>
              <a:rPr lang="en-US" dirty="0">
                <a:latin typeface="Calibri" pitchFamily="34" charset="0"/>
              </a:rPr>
              <a:t>First reported multistate Q Fever outbreak in US</a:t>
            </a:r>
          </a:p>
          <a:p>
            <a:pPr lvl="1"/>
            <a:r>
              <a:rPr lang="en-US" dirty="0">
                <a:latin typeface="Calibri" pitchFamily="34" charset="0"/>
              </a:rPr>
              <a:t>Q Fever detected in a placenta from a goat on a Washington farm in April </a:t>
            </a:r>
          </a:p>
          <a:p>
            <a:pPr lvl="1"/>
            <a:r>
              <a:rPr lang="en-US" dirty="0">
                <a:latin typeface="Calibri" pitchFamily="34" charset="0"/>
              </a:rPr>
              <a:t>Abortions in goats had been ongoing since January</a:t>
            </a:r>
          </a:p>
          <a:p>
            <a:pPr lvl="1"/>
            <a:r>
              <a:rPr lang="en-US" dirty="0">
                <a:latin typeface="Calibri" pitchFamily="34" charset="0"/>
              </a:rPr>
              <a:t>Ill people identified in May</a:t>
            </a:r>
          </a:p>
          <a:p>
            <a:pPr lvl="1"/>
            <a:r>
              <a:rPr lang="en-US" dirty="0">
                <a:latin typeface="Calibri" pitchFamily="34" charset="0"/>
              </a:rPr>
              <a:t>15 ill people, 4 hospitalized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z="4000" dirty="0">
                <a:latin typeface="Calibri" pitchFamily="34" charset="0"/>
                <a:cs typeface="Times New Roman" pitchFamily="18" charset="0"/>
              </a:rPr>
              <a:t>Q Fever:  Prevention</a:t>
            </a:r>
          </a:p>
        </p:txBody>
      </p:sp>
      <p:sp>
        <p:nvSpPr>
          <p:cNvPr id="32771" name="Content Placeholder 2"/>
          <p:cNvSpPr>
            <a:spLocks noGrp="1"/>
          </p:cNvSpPr>
          <p:nvPr>
            <p:ph idx="1"/>
          </p:nvPr>
        </p:nvSpPr>
        <p:spPr/>
        <p:txBody>
          <a:bodyPr/>
          <a:lstStyle/>
          <a:p>
            <a:r>
              <a:rPr lang="en-US" dirty="0">
                <a:latin typeface="Calibri" pitchFamily="34" charset="0"/>
                <a:cs typeface="Times New Roman" pitchFamily="18" charset="0"/>
              </a:rPr>
              <a:t>Prevention methods include barrier precautions during birth assistance to avoid contamination broken skin or mucous membranes</a:t>
            </a:r>
          </a:p>
          <a:p>
            <a:r>
              <a:rPr lang="en-US" dirty="0">
                <a:latin typeface="Calibri" pitchFamily="34" charset="0"/>
                <a:cs typeface="Times New Roman" pitchFamily="18" charset="0"/>
              </a:rPr>
              <a:t>Proper cleaning of stalls, removal of bedding, removal of birthing materials</a:t>
            </a:r>
          </a:p>
          <a:p>
            <a:r>
              <a:rPr lang="en-US" dirty="0">
                <a:latin typeface="Calibri" pitchFamily="34" charset="0"/>
                <a:cs typeface="Times New Roman" pitchFamily="18" charset="0"/>
              </a:rPr>
              <a:t>Proper handling of laboratory samples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0" y="533400"/>
            <a:ext cx="7696200" cy="1143000"/>
          </a:xfrm>
        </p:spPr>
        <p:txBody>
          <a:bodyPr/>
          <a:lstStyle/>
          <a:p>
            <a:r>
              <a:rPr lang="en-US" sz="5400" dirty="0" err="1">
                <a:latin typeface="Calibri" pitchFamily="34" charset="0"/>
              </a:rPr>
              <a:t>Zoonotic</a:t>
            </a:r>
            <a:r>
              <a:rPr lang="en-US" sz="5400" dirty="0">
                <a:latin typeface="Calibri" pitchFamily="34" charset="0"/>
              </a:rPr>
              <a:t> transmission</a:t>
            </a:r>
          </a:p>
        </p:txBody>
      </p:sp>
      <p:sp>
        <p:nvSpPr>
          <p:cNvPr id="29699" name="Rectangle 3"/>
          <p:cNvSpPr>
            <a:spLocks noGrp="1" noChangeArrowheads="1"/>
          </p:cNvSpPr>
          <p:nvPr>
            <p:ph type="body" idx="1"/>
          </p:nvPr>
        </p:nvSpPr>
        <p:spPr/>
        <p:txBody>
          <a:bodyPr/>
          <a:lstStyle/>
          <a:p>
            <a:r>
              <a:rPr lang="en-US" sz="3900" dirty="0">
                <a:latin typeface="Calibri" pitchFamily="34" charset="0"/>
              </a:rPr>
              <a:t>Possible routes:</a:t>
            </a:r>
            <a:r>
              <a:rPr lang="en-US" sz="3500" dirty="0">
                <a:latin typeface="Calibri" pitchFamily="34" charset="0"/>
              </a:rPr>
              <a:t> </a:t>
            </a:r>
          </a:p>
          <a:p>
            <a:pPr lvl="1"/>
            <a:r>
              <a:rPr lang="en-US" sz="3500" dirty="0">
                <a:latin typeface="Calibri" pitchFamily="34" charset="0"/>
              </a:rPr>
              <a:t>Fecal-Oral</a:t>
            </a:r>
          </a:p>
          <a:p>
            <a:pPr lvl="1"/>
            <a:r>
              <a:rPr lang="en-US" sz="3500" dirty="0">
                <a:latin typeface="Calibri" pitchFamily="34" charset="0"/>
              </a:rPr>
              <a:t>Inhalation</a:t>
            </a:r>
          </a:p>
          <a:p>
            <a:pPr lvl="1"/>
            <a:r>
              <a:rPr lang="en-US" sz="3500" dirty="0">
                <a:latin typeface="Calibri" pitchFamily="34" charset="0"/>
              </a:rPr>
              <a:t>Direct Contact</a:t>
            </a:r>
          </a:p>
          <a:p>
            <a:pPr lvl="1"/>
            <a:r>
              <a:rPr lang="en-US" sz="3500" dirty="0">
                <a:latin typeface="Calibri" pitchFamily="34" charset="0"/>
              </a:rPr>
              <a:t>Vector-borne</a:t>
            </a:r>
          </a:p>
          <a:p>
            <a:endParaRPr lang="en-US" sz="3500" b="1" dirty="0">
              <a:latin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Q Fever resources</a:t>
            </a:r>
          </a:p>
        </p:txBody>
      </p:sp>
      <p:sp>
        <p:nvSpPr>
          <p:cNvPr id="3" name="Content Placeholder 2"/>
          <p:cNvSpPr>
            <a:spLocks noGrp="1"/>
          </p:cNvSpPr>
          <p:nvPr>
            <p:ph idx="1"/>
          </p:nvPr>
        </p:nvSpPr>
        <p:spPr/>
        <p:txBody>
          <a:bodyPr/>
          <a:lstStyle/>
          <a:p>
            <a:r>
              <a:rPr lang="en-US" sz="2400" dirty="0">
                <a:latin typeface="Calibri" pitchFamily="34" charset="0"/>
              </a:rPr>
              <a:t>www.cdc.gov/qfever/</a:t>
            </a:r>
          </a:p>
          <a:p>
            <a:r>
              <a:rPr lang="en-US" sz="2400" dirty="0">
                <a:latin typeface="Calibri" pitchFamily="34" charset="0"/>
              </a:rPr>
              <a:t>Diagnosis and Management of Q Fever:  US, 2013</a:t>
            </a:r>
          </a:p>
          <a:p>
            <a:pPr lvl="1"/>
            <a:r>
              <a:rPr lang="en-US" sz="2000" dirty="0">
                <a:latin typeface="Calibri" pitchFamily="34" charset="0"/>
              </a:rPr>
              <a:t>www.cdc.gov/mmwr/preview/mmwrhtml/rr6203a1.htm</a:t>
            </a:r>
            <a:endParaRPr lang="en-US" sz="2300" dirty="0">
              <a:latin typeface="Calibri" pitchFamily="34" charset="0"/>
            </a:endParaRPr>
          </a:p>
          <a:p>
            <a:r>
              <a:rPr lang="en-US" sz="2400" dirty="0" err="1">
                <a:latin typeface="Calibri" pitchFamily="34" charset="0"/>
              </a:rPr>
              <a:t>Roest</a:t>
            </a:r>
            <a:r>
              <a:rPr lang="en-US" sz="2400" dirty="0">
                <a:latin typeface="Calibri" pitchFamily="34" charset="0"/>
              </a:rPr>
              <a:t>, et al.  The Q fever epidemic in The Netherlands : history, onset, response and reflection.  </a:t>
            </a:r>
            <a:r>
              <a:rPr lang="en-US" sz="2400" i="1" dirty="0" err="1">
                <a:latin typeface="Calibri" pitchFamily="34" charset="0"/>
              </a:rPr>
              <a:t>Epidemiol</a:t>
            </a:r>
            <a:r>
              <a:rPr lang="en-US" sz="2400" i="1" dirty="0">
                <a:latin typeface="Calibri" pitchFamily="34" charset="0"/>
              </a:rPr>
              <a:t>. Infect. </a:t>
            </a:r>
            <a:r>
              <a:rPr lang="en-US" sz="2400" dirty="0">
                <a:latin typeface="Calibri" pitchFamily="34" charset="0"/>
              </a:rPr>
              <a:t>(2011), 139, 1-12.</a:t>
            </a:r>
          </a:p>
          <a:p>
            <a:r>
              <a:rPr lang="en-US" sz="2400" dirty="0">
                <a:latin typeface="Calibri" pitchFamily="34" charset="0"/>
              </a:rPr>
              <a:t>Prevention and Control of </a:t>
            </a:r>
            <a:r>
              <a:rPr lang="en-US" sz="2400" i="1" dirty="0" err="1">
                <a:latin typeface="Calibri" pitchFamily="34" charset="0"/>
              </a:rPr>
              <a:t>Coxiella</a:t>
            </a:r>
            <a:r>
              <a:rPr lang="en-US" sz="2400" i="1" dirty="0">
                <a:latin typeface="Calibri" pitchFamily="34" charset="0"/>
              </a:rPr>
              <a:t> </a:t>
            </a:r>
            <a:r>
              <a:rPr lang="en-US" sz="2400" i="1" dirty="0" err="1">
                <a:latin typeface="Calibri" pitchFamily="34" charset="0"/>
              </a:rPr>
              <a:t>burnetii</a:t>
            </a:r>
            <a:r>
              <a:rPr lang="en-US" sz="2400" i="1" dirty="0">
                <a:latin typeface="Calibri" pitchFamily="34" charset="0"/>
              </a:rPr>
              <a:t> </a:t>
            </a:r>
            <a:r>
              <a:rPr lang="en-US" sz="2400" dirty="0">
                <a:latin typeface="Calibri" pitchFamily="34" charset="0"/>
              </a:rPr>
              <a:t>Infection among Humans and Animals: Guidance for a Coordinated Public Health and Animal Health Response, 2013</a:t>
            </a:r>
          </a:p>
          <a:p>
            <a:pPr lvl="1"/>
            <a:r>
              <a:rPr lang="en-US" sz="2300" dirty="0">
                <a:latin typeface="Calibri" pitchFamily="34" charset="0"/>
              </a:rPr>
              <a:t>Available at www.nasphv.org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4400" dirty="0">
                <a:latin typeface="Calibri" pitchFamily="34" charset="0"/>
              </a:rPr>
              <a:t>Direct Contact Transmission</a:t>
            </a:r>
          </a:p>
        </p:txBody>
      </p:sp>
      <p:sp>
        <p:nvSpPr>
          <p:cNvPr id="61443" name="Rectangle 3"/>
          <p:cNvSpPr>
            <a:spLocks noGrp="1" noChangeArrowheads="1"/>
          </p:cNvSpPr>
          <p:nvPr>
            <p:ph type="body" idx="1"/>
          </p:nvPr>
        </p:nvSpPr>
        <p:spPr/>
        <p:txBody>
          <a:bodyPr/>
          <a:lstStyle/>
          <a:p>
            <a:r>
              <a:rPr lang="en-US" sz="3600" dirty="0" err="1">
                <a:latin typeface="Calibri" pitchFamily="34" charset="0"/>
              </a:rPr>
              <a:t>Leptospirosis</a:t>
            </a:r>
            <a:endParaRPr lang="en-US" sz="3600" dirty="0">
              <a:latin typeface="Calibri" pitchFamily="34" charset="0"/>
            </a:endParaRPr>
          </a:p>
          <a:p>
            <a:r>
              <a:rPr lang="en-US" sz="3600" dirty="0">
                <a:latin typeface="Calibri" pitchFamily="34" charset="0"/>
              </a:rPr>
              <a:t>Tularemia</a:t>
            </a:r>
          </a:p>
          <a:p>
            <a:r>
              <a:rPr lang="en-US" sz="3600" dirty="0">
                <a:latin typeface="Calibri" pitchFamily="34" charset="0"/>
              </a:rPr>
              <a:t>Brucellosis</a:t>
            </a:r>
          </a:p>
          <a:p>
            <a:r>
              <a:rPr lang="en-US" sz="3600" dirty="0" err="1">
                <a:latin typeface="Calibri" pitchFamily="34" charset="0"/>
              </a:rPr>
              <a:t>Monkeypox</a:t>
            </a:r>
            <a:endParaRPr lang="en-US" sz="3600" dirty="0">
              <a:latin typeface="Calibri" pitchFamily="34" charset="0"/>
            </a:endParaRPr>
          </a:p>
          <a:p>
            <a:r>
              <a:rPr lang="en-US" sz="3600" dirty="0" err="1">
                <a:latin typeface="Calibri" pitchFamily="34" charset="0"/>
              </a:rPr>
              <a:t>Orf</a:t>
            </a:r>
            <a:endParaRPr lang="en-US" sz="3600" dirty="0">
              <a:latin typeface="Calibri" pitchFamily="34" charset="0"/>
            </a:endParaRP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sz="4000" dirty="0" err="1">
                <a:latin typeface="Calibri" pitchFamily="34" charset="0"/>
              </a:rPr>
              <a:t>Leptospirosis</a:t>
            </a:r>
            <a:endParaRPr lang="en-US" sz="4000" dirty="0">
              <a:latin typeface="Calibri" pitchFamily="34" charset="0"/>
            </a:endParaRPr>
          </a:p>
        </p:txBody>
      </p:sp>
      <p:sp>
        <p:nvSpPr>
          <p:cNvPr id="8196" name="Rectangle 3"/>
          <p:cNvSpPr>
            <a:spLocks noGrp="1" noChangeArrowheads="1"/>
          </p:cNvSpPr>
          <p:nvPr>
            <p:ph type="body" idx="1"/>
          </p:nvPr>
        </p:nvSpPr>
        <p:spPr/>
        <p:txBody>
          <a:bodyPr/>
          <a:lstStyle/>
          <a:p>
            <a:pPr eaLnBrk="1" hangingPunct="1"/>
            <a:r>
              <a:rPr lang="en-US" sz="2800" dirty="0">
                <a:latin typeface="Calibri" pitchFamily="34" charset="0"/>
              </a:rPr>
              <a:t>Caused by spiral shaped bacteria (</a:t>
            </a:r>
            <a:r>
              <a:rPr lang="en-US" sz="2800" dirty="0" err="1">
                <a:latin typeface="Calibri" pitchFamily="34" charset="0"/>
              </a:rPr>
              <a:t>leptospires</a:t>
            </a:r>
            <a:r>
              <a:rPr lang="en-US" sz="2800" dirty="0">
                <a:latin typeface="Calibri" pitchFamily="34" charset="0"/>
              </a:rPr>
              <a:t>)</a:t>
            </a:r>
          </a:p>
          <a:p>
            <a:pPr eaLnBrk="1" hangingPunct="1"/>
            <a:r>
              <a:rPr lang="en-US" sz="2800" dirty="0">
                <a:latin typeface="Calibri" pitchFamily="34" charset="0"/>
              </a:rPr>
              <a:t>Over 200 </a:t>
            </a:r>
            <a:r>
              <a:rPr lang="en-US" sz="2800" dirty="0" err="1">
                <a:latin typeface="Calibri" pitchFamily="34" charset="0"/>
              </a:rPr>
              <a:t>serovars</a:t>
            </a:r>
            <a:r>
              <a:rPr lang="en-US" sz="2800" dirty="0">
                <a:latin typeface="Calibri" pitchFamily="34" charset="0"/>
              </a:rPr>
              <a:t> have been described </a:t>
            </a:r>
          </a:p>
          <a:p>
            <a:pPr eaLnBrk="1" hangingPunct="1"/>
            <a:r>
              <a:rPr lang="en-US" sz="2800" dirty="0">
                <a:latin typeface="Calibri" pitchFamily="34" charset="0"/>
              </a:rPr>
              <a:t>Wild and domestic animals are reservoirs; </a:t>
            </a:r>
            <a:r>
              <a:rPr lang="en-US" sz="2800" dirty="0" err="1">
                <a:latin typeface="Calibri" pitchFamily="34" charset="0"/>
              </a:rPr>
              <a:t>serovars</a:t>
            </a:r>
            <a:r>
              <a:rPr lang="en-US" sz="2800" dirty="0">
                <a:latin typeface="Calibri" pitchFamily="34" charset="0"/>
              </a:rPr>
              <a:t> vary with species of animal</a:t>
            </a:r>
          </a:p>
          <a:p>
            <a:pPr eaLnBrk="1" hangingPunct="1"/>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458780"/>
            <a:ext cx="2895600" cy="1628775"/>
          </a:xfrm>
          <a:prstGeom prst="rect">
            <a:avLst/>
          </a:prstGeom>
        </p:spPr>
      </p:pic>
      <p:pic>
        <p:nvPicPr>
          <p:cNvPr id="8202" name="Picture 10" descr="IMG_0168"/>
          <p:cNvPicPr>
            <a:picLocks noChangeAspect="1" noChangeArrowheads="1"/>
          </p:cNvPicPr>
          <p:nvPr/>
        </p:nvPicPr>
        <p:blipFill>
          <a:blip r:embed="rId4" cstate="print"/>
          <a:srcRect/>
          <a:stretch>
            <a:fillRect/>
          </a:stretch>
        </p:blipFill>
        <p:spPr bwMode="auto">
          <a:xfrm>
            <a:off x="3136900" y="4191000"/>
            <a:ext cx="1828800" cy="1372488"/>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706304"/>
            <a:ext cx="1779132" cy="1197102"/>
          </a:xfrm>
          <a:prstGeom prst="rect">
            <a:avLst/>
          </a:prstGeom>
        </p:spPr>
      </p:pic>
      <p:sp>
        <p:nvSpPr>
          <p:cNvPr id="5" name="TextBox 4"/>
          <p:cNvSpPr txBox="1"/>
          <p:nvPr/>
        </p:nvSpPr>
        <p:spPr>
          <a:xfrm>
            <a:off x="6096000" y="5933666"/>
            <a:ext cx="1967205" cy="307777"/>
          </a:xfrm>
          <a:prstGeom prst="rect">
            <a:avLst/>
          </a:prstGeom>
          <a:noFill/>
        </p:spPr>
        <p:txBody>
          <a:bodyPr wrap="none" rtlCol="0">
            <a:spAutoFit/>
          </a:bodyPr>
          <a:lstStyle/>
          <a:p>
            <a:r>
              <a:rPr lang="en-US" sz="1400" dirty="0"/>
              <a:t>Images courtesy of CDC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3840822"/>
            <a:ext cx="1868556" cy="123591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latin typeface="Calibri" pitchFamily="34" charset="0"/>
              </a:rPr>
              <a:t>Leptospirosis</a:t>
            </a:r>
            <a:r>
              <a:rPr lang="en-US" sz="4000" dirty="0">
                <a:latin typeface="Calibri" pitchFamily="34" charset="0"/>
              </a:rPr>
              <a:t>:  Human</a:t>
            </a:r>
          </a:p>
        </p:txBody>
      </p:sp>
      <p:sp>
        <p:nvSpPr>
          <p:cNvPr id="3" name="Content Placeholder 2"/>
          <p:cNvSpPr>
            <a:spLocks noGrp="1"/>
          </p:cNvSpPr>
          <p:nvPr>
            <p:ph idx="1"/>
          </p:nvPr>
        </p:nvSpPr>
        <p:spPr/>
        <p:txBody>
          <a:bodyPr/>
          <a:lstStyle/>
          <a:p>
            <a:r>
              <a:rPr lang="en-US" dirty="0">
                <a:latin typeface="Calibri" pitchFamily="34" charset="0"/>
              </a:rPr>
              <a:t>Nationally </a:t>
            </a:r>
            <a:r>
              <a:rPr lang="en-US" dirty="0" err="1">
                <a:latin typeface="Calibri" pitchFamily="34" charset="0"/>
              </a:rPr>
              <a:t>notifiable</a:t>
            </a:r>
            <a:r>
              <a:rPr lang="en-US" dirty="0">
                <a:latin typeface="Calibri" pitchFamily="34" charset="0"/>
              </a:rPr>
              <a:t> </a:t>
            </a:r>
          </a:p>
          <a:p>
            <a:r>
              <a:rPr lang="en-US" dirty="0">
                <a:latin typeface="Calibri" pitchFamily="34" charset="0"/>
              </a:rPr>
              <a:t>100-200 cases identified each year in the US</a:t>
            </a:r>
          </a:p>
          <a:p>
            <a:r>
              <a:rPr lang="en-US" dirty="0">
                <a:latin typeface="Calibri" pitchFamily="34" charset="0"/>
              </a:rPr>
              <a:t>Considered to be the most widespread </a:t>
            </a:r>
            <a:r>
              <a:rPr lang="en-US" dirty="0" err="1">
                <a:latin typeface="Calibri" pitchFamily="34" charset="0"/>
              </a:rPr>
              <a:t>zoonotic</a:t>
            </a:r>
            <a:r>
              <a:rPr lang="en-US" dirty="0">
                <a:latin typeface="Calibri" pitchFamily="34" charset="0"/>
              </a:rPr>
              <a:t> disease in the world</a:t>
            </a:r>
          </a:p>
        </p:txBody>
      </p:sp>
      <p:pic>
        <p:nvPicPr>
          <p:cNvPr id="4" name="Picture 5" descr="1346"/>
          <p:cNvPicPr>
            <a:picLocks noChangeAspect="1" noChangeArrowheads="1"/>
          </p:cNvPicPr>
          <p:nvPr/>
        </p:nvPicPr>
        <p:blipFill>
          <a:blip r:embed="rId3" cstate="print"/>
          <a:srcRect/>
          <a:stretch>
            <a:fillRect/>
          </a:stretch>
        </p:blipFill>
        <p:spPr bwMode="auto">
          <a:xfrm>
            <a:off x="5638800" y="4114800"/>
            <a:ext cx="2971800" cy="1962150"/>
          </a:xfrm>
          <a:prstGeom prst="rect">
            <a:avLst/>
          </a:prstGeom>
          <a:noFill/>
          <a:ln w="9525">
            <a:noFill/>
            <a:miter lim="800000"/>
            <a:headEnd/>
            <a:tailEnd/>
          </a:ln>
        </p:spPr>
      </p:pic>
      <p:sp>
        <p:nvSpPr>
          <p:cNvPr id="5" name="TextBox 4"/>
          <p:cNvSpPr txBox="1"/>
          <p:nvPr/>
        </p:nvSpPr>
        <p:spPr>
          <a:xfrm>
            <a:off x="2971800" y="5095875"/>
            <a:ext cx="2383986" cy="369332"/>
          </a:xfrm>
          <a:prstGeom prst="rect">
            <a:avLst/>
          </a:prstGeom>
          <a:noFill/>
        </p:spPr>
        <p:txBody>
          <a:bodyPr wrap="none" rtlCol="0">
            <a:spAutoFit/>
          </a:bodyPr>
          <a:lstStyle/>
          <a:p>
            <a:r>
              <a:rPr lang="en-US" dirty="0"/>
              <a:t>Image courtesy of CDC</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000" dirty="0" err="1">
                <a:latin typeface="Calibri" pitchFamily="34" charset="0"/>
              </a:rPr>
              <a:t>Leptospirosis</a:t>
            </a:r>
            <a:endParaRPr lang="en-US" sz="4000" dirty="0">
              <a:latin typeface="Calibri" pitchFamily="34" charset="0"/>
            </a:endParaRPr>
          </a:p>
        </p:txBody>
      </p:sp>
      <p:sp>
        <p:nvSpPr>
          <p:cNvPr id="9219" name="Rectangle 3"/>
          <p:cNvSpPr>
            <a:spLocks noGrp="1" noChangeArrowheads="1"/>
          </p:cNvSpPr>
          <p:nvPr>
            <p:ph type="body" idx="1"/>
          </p:nvPr>
        </p:nvSpPr>
        <p:spPr/>
        <p:txBody>
          <a:bodyPr/>
          <a:lstStyle/>
          <a:p>
            <a:pPr eaLnBrk="1" hangingPunct="1">
              <a:lnSpc>
                <a:spcPct val="90000"/>
              </a:lnSpc>
            </a:pPr>
            <a:r>
              <a:rPr lang="en-US" sz="3600" dirty="0">
                <a:latin typeface="Calibri" pitchFamily="34" charset="0"/>
              </a:rPr>
              <a:t>Direct and indirect</a:t>
            </a:r>
          </a:p>
          <a:p>
            <a:pPr lvl="1" eaLnBrk="1" hangingPunct="1">
              <a:lnSpc>
                <a:spcPct val="90000"/>
              </a:lnSpc>
            </a:pPr>
            <a:r>
              <a:rPr lang="en-US" sz="2800" dirty="0">
                <a:latin typeface="Calibri" pitchFamily="34" charset="0"/>
              </a:rPr>
              <a:t>Contact with urine, infected tissues, bite wounds  </a:t>
            </a:r>
          </a:p>
          <a:p>
            <a:pPr lvl="1" eaLnBrk="1" hangingPunct="1">
              <a:lnSpc>
                <a:spcPct val="90000"/>
              </a:lnSpc>
            </a:pPr>
            <a:r>
              <a:rPr lang="en-US" sz="2800" dirty="0">
                <a:latin typeface="Calibri" pitchFamily="34" charset="0"/>
              </a:rPr>
              <a:t>Contact with contaminated water sources, food, bedding</a:t>
            </a:r>
            <a:r>
              <a:rPr lang="en-US" sz="2300" dirty="0">
                <a:latin typeface="Calibri" pitchFamily="34" charset="0"/>
              </a:rPr>
              <a:t> </a:t>
            </a:r>
          </a:p>
          <a:p>
            <a:pPr eaLnBrk="1" hangingPunct="1">
              <a:lnSpc>
                <a:spcPct val="90000"/>
              </a:lnSpc>
            </a:pPr>
            <a:r>
              <a:rPr lang="en-US" sz="3600" dirty="0">
                <a:latin typeface="Calibri" pitchFamily="34" charset="0"/>
              </a:rPr>
              <a:t>Contact with mucous membranes and/or abraded/scratched/water-softened skin</a:t>
            </a:r>
            <a:r>
              <a:rPr lang="en-US" sz="2800" dirty="0">
                <a:latin typeface="Calibri" pitchFamily="34" charset="0"/>
              </a:rPr>
              <a:t> </a:t>
            </a:r>
          </a:p>
          <a:p>
            <a:pPr eaLnBrk="1" hangingPunct="1">
              <a:lnSpc>
                <a:spcPct val="90000"/>
              </a:lnSpc>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Human</a:t>
            </a:r>
          </a:p>
        </p:txBody>
      </p:sp>
      <p:sp>
        <p:nvSpPr>
          <p:cNvPr id="11267" name="Rectangle 3"/>
          <p:cNvSpPr>
            <a:spLocks noGrp="1" noChangeArrowheads="1"/>
          </p:cNvSpPr>
          <p:nvPr>
            <p:ph type="body" idx="1"/>
          </p:nvPr>
        </p:nvSpPr>
        <p:spPr/>
        <p:txBody>
          <a:bodyPr/>
          <a:lstStyle/>
          <a:p>
            <a:pPr eaLnBrk="1" hangingPunct="1"/>
            <a:r>
              <a:rPr lang="en-US" dirty="0">
                <a:latin typeface="Calibri" pitchFamily="34" charset="0"/>
              </a:rPr>
              <a:t>Severity of illness can vary</a:t>
            </a:r>
          </a:p>
          <a:p>
            <a:pPr eaLnBrk="1" hangingPunct="1"/>
            <a:r>
              <a:rPr lang="en-US" dirty="0">
                <a:latin typeface="Calibri" pitchFamily="34" charset="0"/>
              </a:rPr>
              <a:t>Initial symptoms often flu-like and usually begin 10 days after exposure (range 2-30)</a:t>
            </a:r>
          </a:p>
          <a:p>
            <a:pPr eaLnBrk="1" hangingPunct="1"/>
            <a:r>
              <a:rPr lang="en-US" dirty="0">
                <a:latin typeface="Calibri" pitchFamily="34" charset="0"/>
              </a:rPr>
              <a:t>Can cause renal disease and </a:t>
            </a:r>
            <a:r>
              <a:rPr lang="en-US" dirty="0" err="1">
                <a:latin typeface="Calibri" pitchFamily="34" charset="0"/>
              </a:rPr>
              <a:t>coagulopathy</a:t>
            </a:r>
            <a:endParaRPr lang="en-US" dirty="0">
              <a:latin typeface="Calibri" pitchFamily="34" charset="0"/>
            </a:endParaRPr>
          </a:p>
          <a:p>
            <a:pPr eaLnBrk="1" hangingPunct="1"/>
            <a:r>
              <a:rPr lang="en-US" dirty="0">
                <a:latin typeface="Calibri" pitchFamily="34" charset="0"/>
              </a:rPr>
              <a:t>Person to person transmission rare</a:t>
            </a:r>
          </a:p>
          <a:p>
            <a:pPr eaLnBrk="1" hangingPunct="1"/>
            <a:r>
              <a:rPr lang="en-US" dirty="0">
                <a:latin typeface="Calibri" pitchFamily="34" charset="0"/>
              </a:rPr>
              <a:t>Antibiotic prophylaxis typically not recommended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latin typeface="Calibri" pitchFamily="34" charset="0"/>
              </a:rPr>
              <a:t>Leptospirosis</a:t>
            </a:r>
            <a:r>
              <a:rPr lang="en-US" sz="4000" dirty="0">
                <a:latin typeface="Calibri" pitchFamily="34" charset="0"/>
              </a:rPr>
              <a:t> outbreaks:  Human</a:t>
            </a:r>
          </a:p>
        </p:txBody>
      </p:sp>
      <p:sp>
        <p:nvSpPr>
          <p:cNvPr id="3" name="Content Placeholder 2"/>
          <p:cNvSpPr>
            <a:spLocks noGrp="1"/>
          </p:cNvSpPr>
          <p:nvPr>
            <p:ph idx="1"/>
          </p:nvPr>
        </p:nvSpPr>
        <p:spPr/>
        <p:txBody>
          <a:bodyPr/>
          <a:lstStyle/>
          <a:p>
            <a:r>
              <a:rPr lang="en-US" dirty="0">
                <a:latin typeface="Calibri" pitchFamily="34" charset="0"/>
              </a:rPr>
              <a:t>Largest outbreak in the US occurred in 1998</a:t>
            </a:r>
          </a:p>
          <a:p>
            <a:pPr lvl="1"/>
            <a:r>
              <a:rPr lang="en-US" dirty="0">
                <a:latin typeface="Calibri" pitchFamily="34" charset="0"/>
              </a:rPr>
              <a:t>Outbreak among </a:t>
            </a:r>
            <a:r>
              <a:rPr lang="en-US" dirty="0" err="1">
                <a:latin typeface="Calibri" pitchFamily="34" charset="0"/>
              </a:rPr>
              <a:t>triathletes</a:t>
            </a:r>
            <a:r>
              <a:rPr lang="en-US" dirty="0">
                <a:latin typeface="Calibri" pitchFamily="34" charset="0"/>
              </a:rPr>
              <a:t> in IL and WS</a:t>
            </a:r>
          </a:p>
          <a:p>
            <a:pPr lvl="1"/>
            <a:r>
              <a:rPr lang="en-US" dirty="0">
                <a:latin typeface="Calibri" pitchFamily="34" charset="0"/>
              </a:rPr>
              <a:t>775 people exposed and 90 people were either confirmed with or suspected of having illness</a:t>
            </a:r>
          </a:p>
          <a:p>
            <a:r>
              <a:rPr lang="en-US" dirty="0">
                <a:latin typeface="Calibri" pitchFamily="34" charset="0"/>
              </a:rPr>
              <a:t>Outbreaks in the US have also been documented in association with infected dogs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Animals</a:t>
            </a:r>
          </a:p>
        </p:txBody>
      </p:sp>
      <p:sp>
        <p:nvSpPr>
          <p:cNvPr id="10243" name="Rectangle 3"/>
          <p:cNvSpPr>
            <a:spLocks noGrp="1" noChangeArrowheads="1"/>
          </p:cNvSpPr>
          <p:nvPr>
            <p:ph type="body" idx="1"/>
          </p:nvPr>
        </p:nvSpPr>
        <p:spPr/>
        <p:txBody>
          <a:bodyPr/>
          <a:lstStyle/>
          <a:p>
            <a:pPr eaLnBrk="1" hangingPunct="1">
              <a:lnSpc>
                <a:spcPct val="90000"/>
              </a:lnSpc>
            </a:pPr>
            <a:r>
              <a:rPr lang="en-US" sz="3200" dirty="0">
                <a:latin typeface="Calibri" pitchFamily="34" charset="0"/>
              </a:rPr>
              <a:t>Wide variety of clinical signs or asymptomatic</a:t>
            </a:r>
          </a:p>
          <a:p>
            <a:pPr eaLnBrk="1" hangingPunct="1">
              <a:lnSpc>
                <a:spcPct val="90000"/>
              </a:lnSpc>
            </a:pPr>
            <a:r>
              <a:rPr lang="en-US" sz="3200" dirty="0">
                <a:latin typeface="Calibri" pitchFamily="34" charset="0"/>
              </a:rPr>
              <a:t>Depends on species, immunity, age, stage of gestation, </a:t>
            </a:r>
            <a:r>
              <a:rPr lang="en-US" sz="3200" dirty="0" err="1">
                <a:latin typeface="Calibri" pitchFamily="34" charset="0"/>
              </a:rPr>
              <a:t>serovar</a:t>
            </a:r>
            <a:endParaRPr lang="en-US" sz="3200" dirty="0">
              <a:latin typeface="Calibri" pitchFamily="34" charset="0"/>
            </a:endParaRPr>
          </a:p>
          <a:p>
            <a:pPr lvl="1" eaLnBrk="1" hangingPunct="1">
              <a:lnSpc>
                <a:spcPct val="90000"/>
              </a:lnSpc>
            </a:pPr>
            <a:r>
              <a:rPr lang="en-US" sz="2400" dirty="0">
                <a:latin typeface="Calibri" pitchFamily="34" charset="0"/>
              </a:rPr>
              <a:t>Renal disease</a:t>
            </a:r>
          </a:p>
          <a:p>
            <a:pPr lvl="1" eaLnBrk="1" hangingPunct="1">
              <a:lnSpc>
                <a:spcPct val="90000"/>
              </a:lnSpc>
            </a:pPr>
            <a:r>
              <a:rPr lang="en-US" sz="2400" dirty="0">
                <a:latin typeface="Calibri" pitchFamily="34" charset="0"/>
              </a:rPr>
              <a:t>Liver disease</a:t>
            </a:r>
          </a:p>
          <a:p>
            <a:pPr lvl="1" eaLnBrk="1" hangingPunct="1">
              <a:lnSpc>
                <a:spcPct val="90000"/>
              </a:lnSpc>
            </a:pPr>
            <a:r>
              <a:rPr lang="en-US" sz="2400" dirty="0" err="1">
                <a:latin typeface="Calibri" pitchFamily="34" charset="0"/>
              </a:rPr>
              <a:t>Coagulopathy</a:t>
            </a:r>
            <a:endParaRPr lang="en-US" sz="2400" dirty="0">
              <a:latin typeface="Calibri" pitchFamily="34" charset="0"/>
            </a:endParaRPr>
          </a:p>
          <a:p>
            <a:pPr lvl="1" eaLnBrk="1" hangingPunct="1">
              <a:lnSpc>
                <a:spcPct val="90000"/>
              </a:lnSpc>
            </a:pPr>
            <a:r>
              <a:rPr lang="en-US" sz="2400" dirty="0">
                <a:latin typeface="Calibri" pitchFamily="34" charset="0"/>
              </a:rPr>
              <a:t>Abortion/infertility</a:t>
            </a:r>
          </a:p>
          <a:p>
            <a:pPr lvl="1" eaLnBrk="1" hangingPunct="1">
              <a:lnSpc>
                <a:spcPct val="90000"/>
              </a:lnSpc>
            </a:pPr>
            <a:r>
              <a:rPr lang="en-US" sz="2400" dirty="0">
                <a:latin typeface="Calibri" pitchFamily="34" charset="0"/>
              </a:rPr>
              <a:t>Decreased milk production</a:t>
            </a:r>
          </a:p>
          <a:p>
            <a:pPr lvl="1" eaLnBrk="1" hangingPunct="1">
              <a:lnSpc>
                <a:spcPct val="90000"/>
              </a:lnSpc>
              <a:buFontTx/>
              <a:buNone/>
            </a:pPr>
            <a:endParaRPr lang="en-US" sz="2300" b="1" dirty="0">
              <a:latin typeface="Times New Roman" pitchFamily="18" charset="0"/>
            </a:endParaRPr>
          </a:p>
          <a:p>
            <a:pPr lvl="1" eaLnBrk="1" hangingPunct="1">
              <a:lnSpc>
                <a:spcPct val="90000"/>
              </a:lnSpc>
            </a:pPr>
            <a:endParaRPr lang="en-US" sz="2300" b="1" dirty="0">
              <a:latin typeface="Times New Roman" pitchFamily="18" charset="0"/>
            </a:endParaRPr>
          </a:p>
          <a:p>
            <a:pPr eaLnBrk="1" hangingPunct="1">
              <a:lnSpc>
                <a:spcPct val="90000"/>
              </a:lnSpc>
            </a:pPr>
            <a:endParaRPr lang="en-US" b="1" dirty="0">
              <a:latin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810000"/>
            <a:ext cx="3115733" cy="17526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Human</a:t>
            </a:r>
          </a:p>
        </p:txBody>
      </p:sp>
      <p:sp>
        <p:nvSpPr>
          <p:cNvPr id="12291" name="Rectangle 3"/>
          <p:cNvSpPr>
            <a:spLocks noGrp="1" noChangeArrowheads="1"/>
          </p:cNvSpPr>
          <p:nvPr>
            <p:ph type="body" idx="1"/>
          </p:nvPr>
        </p:nvSpPr>
        <p:spPr/>
        <p:txBody>
          <a:bodyPr/>
          <a:lstStyle/>
          <a:p>
            <a:pPr eaLnBrk="1" hangingPunct="1"/>
            <a:r>
              <a:rPr lang="en-US" sz="3200" dirty="0">
                <a:latin typeface="Calibri" pitchFamily="34" charset="0"/>
              </a:rPr>
              <a:t>Most human illness caused by occupational or recreational exposures</a:t>
            </a:r>
          </a:p>
          <a:p>
            <a:pPr lvl="1" eaLnBrk="1" hangingPunct="1"/>
            <a:r>
              <a:rPr lang="en-US" dirty="0">
                <a:latin typeface="Calibri" pitchFamily="34" charset="0"/>
              </a:rPr>
              <a:t>Infected wildlife</a:t>
            </a:r>
          </a:p>
          <a:p>
            <a:pPr lvl="1" eaLnBrk="1" hangingPunct="1"/>
            <a:r>
              <a:rPr lang="en-US" dirty="0">
                <a:latin typeface="Calibri" pitchFamily="34" charset="0"/>
              </a:rPr>
              <a:t>Infected domestic animals</a:t>
            </a:r>
          </a:p>
          <a:p>
            <a:pPr lvl="1" eaLnBrk="1" hangingPunct="1"/>
            <a:r>
              <a:rPr lang="en-US" dirty="0">
                <a:latin typeface="Calibri" pitchFamily="34" charset="0"/>
              </a:rPr>
              <a:t>Contaminated recreational water</a:t>
            </a:r>
          </a:p>
          <a:p>
            <a:pPr lvl="1" eaLnBrk="1" hangingPunct="1"/>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000" dirty="0" err="1">
                <a:latin typeface="Calibri" pitchFamily="34" charset="0"/>
              </a:rPr>
              <a:t>Leptospirosis</a:t>
            </a:r>
            <a:r>
              <a:rPr lang="en-US" sz="4000" dirty="0">
                <a:latin typeface="Calibri" pitchFamily="34" charset="0"/>
              </a:rPr>
              <a:t>:  Prevention</a:t>
            </a:r>
          </a:p>
        </p:txBody>
      </p:sp>
      <p:sp>
        <p:nvSpPr>
          <p:cNvPr id="13315" name="Rectangle 3"/>
          <p:cNvSpPr>
            <a:spLocks noGrp="1" noChangeArrowheads="1"/>
          </p:cNvSpPr>
          <p:nvPr>
            <p:ph type="body" idx="1"/>
          </p:nvPr>
        </p:nvSpPr>
        <p:spPr/>
        <p:txBody>
          <a:bodyPr/>
          <a:lstStyle/>
          <a:p>
            <a:pPr eaLnBrk="1" hangingPunct="1">
              <a:lnSpc>
                <a:spcPct val="90000"/>
              </a:lnSpc>
            </a:pPr>
            <a:r>
              <a:rPr lang="en-US" dirty="0">
                <a:latin typeface="Calibri" pitchFamily="34" charset="0"/>
              </a:rPr>
              <a:t>Avoid contact with urine, other fluids of sick animals </a:t>
            </a:r>
          </a:p>
          <a:p>
            <a:pPr lvl="1" eaLnBrk="1" hangingPunct="1">
              <a:lnSpc>
                <a:spcPct val="90000"/>
              </a:lnSpc>
            </a:pPr>
            <a:r>
              <a:rPr lang="en-US" dirty="0">
                <a:latin typeface="Calibri" pitchFamily="34" charset="0"/>
              </a:rPr>
              <a:t>Good barrier precautions:  gloves, face protection, hand washing</a:t>
            </a:r>
          </a:p>
          <a:p>
            <a:pPr eaLnBrk="1" hangingPunct="1">
              <a:lnSpc>
                <a:spcPct val="90000"/>
              </a:lnSpc>
            </a:pPr>
            <a:r>
              <a:rPr lang="en-US" dirty="0">
                <a:latin typeface="Calibri" pitchFamily="34" charset="0"/>
              </a:rPr>
              <a:t>Isolate infected animals if possible</a:t>
            </a:r>
          </a:p>
          <a:p>
            <a:pPr eaLnBrk="1" hangingPunct="1">
              <a:lnSpc>
                <a:spcPct val="90000"/>
              </a:lnSpc>
            </a:pPr>
            <a:r>
              <a:rPr lang="en-US" dirty="0">
                <a:latin typeface="Calibri" pitchFamily="34" charset="0"/>
              </a:rPr>
              <a:t>Vaccinate livestock and pets </a:t>
            </a:r>
          </a:p>
          <a:p>
            <a:pPr eaLnBrk="1" hangingPunct="1">
              <a:lnSpc>
                <a:spcPct val="90000"/>
              </a:lnSpc>
            </a:pPr>
            <a:r>
              <a:rPr lang="en-US" dirty="0">
                <a:latin typeface="Calibri" pitchFamily="34" charset="0"/>
              </a:rPr>
              <a:t>Avoid water with potential contamination</a:t>
            </a:r>
          </a:p>
          <a:p>
            <a:pPr eaLnBrk="1" hangingPunct="1">
              <a:lnSpc>
                <a:spcPct val="90000"/>
              </a:lnSpc>
            </a:pPr>
            <a:r>
              <a:rPr lang="en-US" dirty="0">
                <a:latin typeface="Calibri" pitchFamily="34" charset="0"/>
              </a:rPr>
              <a:t>Control rodents</a:t>
            </a:r>
          </a:p>
          <a:p>
            <a:pPr eaLnBrk="1" hangingPunct="1">
              <a:lnSpc>
                <a:spcPct val="90000"/>
              </a:lnSpc>
            </a:pPr>
            <a:endParaRPr lang="en-US" b="1" dirty="0">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5400" dirty="0">
                <a:latin typeface="Calibri" pitchFamily="34" charset="0"/>
              </a:rPr>
              <a:t>Fecal-oral transmission</a:t>
            </a:r>
          </a:p>
        </p:txBody>
      </p:sp>
      <p:sp>
        <p:nvSpPr>
          <p:cNvPr id="30723" name="Rectangle 3"/>
          <p:cNvSpPr>
            <a:spLocks noGrp="1" noChangeArrowheads="1"/>
          </p:cNvSpPr>
          <p:nvPr>
            <p:ph type="body" idx="1"/>
          </p:nvPr>
        </p:nvSpPr>
        <p:spPr/>
        <p:txBody>
          <a:bodyPr/>
          <a:lstStyle/>
          <a:p>
            <a:r>
              <a:rPr lang="en-US" sz="3900" i="1" dirty="0">
                <a:latin typeface="Calibri" pitchFamily="34" charset="0"/>
              </a:rPr>
              <a:t>Salmonella		 	</a:t>
            </a:r>
            <a:r>
              <a:rPr lang="en-US" sz="3900" i="1" dirty="0" err="1">
                <a:latin typeface="Calibri" pitchFamily="34" charset="0"/>
              </a:rPr>
              <a:t>Ancylostoma</a:t>
            </a:r>
            <a:endParaRPr lang="en-US" sz="3900" i="1" dirty="0">
              <a:latin typeface="Calibri" pitchFamily="34" charset="0"/>
            </a:endParaRPr>
          </a:p>
          <a:p>
            <a:r>
              <a:rPr lang="en-US" sz="3900" i="1" dirty="0">
                <a:latin typeface="Calibri" pitchFamily="34" charset="0"/>
              </a:rPr>
              <a:t>Campylobacter		</a:t>
            </a:r>
            <a:r>
              <a:rPr lang="en-US" sz="3900" i="1" dirty="0" err="1">
                <a:latin typeface="Calibri" pitchFamily="34" charset="0"/>
              </a:rPr>
              <a:t>Toxoplasma</a:t>
            </a:r>
            <a:endParaRPr lang="en-US" sz="3900" i="1" dirty="0">
              <a:latin typeface="Calibri" pitchFamily="34" charset="0"/>
            </a:endParaRPr>
          </a:p>
          <a:p>
            <a:r>
              <a:rPr lang="en-US" sz="3900" i="1" dirty="0">
                <a:latin typeface="Calibri" pitchFamily="34" charset="0"/>
              </a:rPr>
              <a:t>E. coli</a:t>
            </a:r>
            <a:r>
              <a:rPr lang="en-US" sz="3900" dirty="0">
                <a:latin typeface="Calibri" pitchFamily="34" charset="0"/>
              </a:rPr>
              <a:t> </a:t>
            </a:r>
            <a:r>
              <a:rPr lang="en-US" sz="3900" i="1" dirty="0">
                <a:latin typeface="Calibri" pitchFamily="34" charset="0"/>
              </a:rPr>
              <a:t>O157:H7</a:t>
            </a:r>
            <a:r>
              <a:rPr lang="en-US" sz="3900" dirty="0">
                <a:latin typeface="Calibri" pitchFamily="34" charset="0"/>
              </a:rPr>
              <a:t>		</a:t>
            </a:r>
            <a:r>
              <a:rPr lang="en-US" sz="3900" i="1" dirty="0" err="1">
                <a:latin typeface="Calibri" pitchFamily="34" charset="0"/>
              </a:rPr>
              <a:t>Listeria</a:t>
            </a:r>
            <a:endParaRPr lang="en-US" sz="3900" i="1" dirty="0">
              <a:latin typeface="Calibri" pitchFamily="34" charset="0"/>
            </a:endParaRPr>
          </a:p>
          <a:p>
            <a:r>
              <a:rPr lang="en-US" sz="3900" i="1" dirty="0" err="1">
                <a:latin typeface="Calibri" pitchFamily="34" charset="0"/>
              </a:rPr>
              <a:t>Giardia</a:t>
            </a:r>
            <a:r>
              <a:rPr lang="en-US" sz="3900" i="1" dirty="0">
                <a:latin typeface="Calibri" pitchFamily="34" charset="0"/>
              </a:rPr>
              <a:t>				</a:t>
            </a:r>
            <a:r>
              <a:rPr lang="en-US" sz="3900" i="1" dirty="0" err="1">
                <a:latin typeface="Calibri" pitchFamily="34" charset="0"/>
              </a:rPr>
              <a:t>Trichinella</a:t>
            </a:r>
            <a:endParaRPr lang="en-US" sz="3900" i="1" dirty="0">
              <a:latin typeface="Calibri" pitchFamily="34" charset="0"/>
            </a:endParaRPr>
          </a:p>
          <a:p>
            <a:r>
              <a:rPr lang="en-US" sz="3900" i="1" dirty="0" err="1">
                <a:latin typeface="Calibri" pitchFamily="34" charset="0"/>
              </a:rPr>
              <a:t>Cryptosporidia</a:t>
            </a:r>
            <a:r>
              <a:rPr lang="en-US" sz="3900" i="1" dirty="0">
                <a:latin typeface="Calibri" pitchFamily="34" charset="0"/>
              </a:rPr>
              <a:t>		</a:t>
            </a:r>
            <a:r>
              <a:rPr lang="en-US" sz="3900" i="1" dirty="0" err="1">
                <a:latin typeface="Calibri" pitchFamily="34" charset="0"/>
              </a:rPr>
              <a:t>Toxocara</a:t>
            </a:r>
            <a:endParaRPr lang="en-US" sz="3900" i="1" dirty="0">
              <a:latin typeface="Calibri" pitchFamily="34" charset="0"/>
            </a:endParaRPr>
          </a:p>
          <a:p>
            <a:pPr lvl="1">
              <a:buNone/>
            </a:pPr>
            <a:r>
              <a:rPr lang="en-US" sz="2900" i="1" dirty="0">
                <a:latin typeface="Calibri" pitchFamily="34" charset="0"/>
              </a:rPr>
              <a:t>Food safety threats = Category B Agents</a:t>
            </a:r>
            <a:r>
              <a:rPr lang="en-US" sz="2900" b="1" i="1" dirty="0">
                <a:latin typeface="Times New Roman" pitchFamily="18" charset="0"/>
              </a:rPr>
              <a:t>	</a:t>
            </a:r>
            <a:endParaRPr lang="en-US" sz="2900" b="1" dirty="0">
              <a:latin typeface="Times New Roman" pitchFamily="18" charset="0"/>
            </a:endParaRPr>
          </a:p>
          <a:p>
            <a:pPr>
              <a:buFont typeface="Wingdings" pitchFamily="2" charset="2"/>
              <a:buNone/>
            </a:pPr>
            <a:r>
              <a:rPr lang="en-US" dirty="0">
                <a:latin typeface="Times New Roman" pitchFamily="18"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latin typeface="Calibri" pitchFamily="34" charset="0"/>
              </a:rPr>
              <a:t>Leptospirosis</a:t>
            </a:r>
            <a:r>
              <a:rPr lang="en-US" sz="4000" dirty="0">
                <a:latin typeface="Calibri" pitchFamily="34" charset="0"/>
              </a:rPr>
              <a:t> resources</a:t>
            </a:r>
          </a:p>
        </p:txBody>
      </p:sp>
      <p:sp>
        <p:nvSpPr>
          <p:cNvPr id="3" name="Content Placeholder 2"/>
          <p:cNvSpPr>
            <a:spLocks noGrp="1"/>
          </p:cNvSpPr>
          <p:nvPr>
            <p:ph idx="1"/>
          </p:nvPr>
        </p:nvSpPr>
        <p:spPr/>
        <p:txBody>
          <a:bodyPr/>
          <a:lstStyle/>
          <a:p>
            <a:r>
              <a:rPr lang="en-US" sz="3200" dirty="0">
                <a:latin typeface="Calibri" pitchFamily="34" charset="0"/>
              </a:rPr>
              <a:t>www.cdc.gov/leptospirosis/</a:t>
            </a:r>
          </a:p>
          <a:p>
            <a:r>
              <a:rPr lang="en-US" sz="3200" dirty="0" err="1">
                <a:latin typeface="Calibri" pitchFamily="34" charset="0"/>
              </a:rPr>
              <a:t>Levett</a:t>
            </a:r>
            <a:r>
              <a:rPr lang="en-US" sz="3200" dirty="0">
                <a:latin typeface="Calibri" pitchFamily="34" charset="0"/>
              </a:rPr>
              <a:t>, P.  </a:t>
            </a:r>
            <a:r>
              <a:rPr lang="en-US" sz="3200" dirty="0" err="1">
                <a:latin typeface="Calibri" pitchFamily="34" charset="0"/>
              </a:rPr>
              <a:t>Leptospirosis</a:t>
            </a:r>
            <a:r>
              <a:rPr lang="en-US" sz="3200" dirty="0">
                <a:latin typeface="Calibri" pitchFamily="34" charset="0"/>
              </a:rPr>
              <a:t>. </a:t>
            </a:r>
            <a:r>
              <a:rPr lang="en-US" sz="3200" i="1" dirty="0" err="1">
                <a:latin typeface="Calibri" pitchFamily="34" charset="0"/>
              </a:rPr>
              <a:t>Clin</a:t>
            </a:r>
            <a:r>
              <a:rPr lang="en-US" sz="3200" i="1" dirty="0">
                <a:latin typeface="Calibri" pitchFamily="34" charset="0"/>
              </a:rPr>
              <a:t>. </a:t>
            </a:r>
            <a:r>
              <a:rPr lang="en-US" sz="3200" i="1" dirty="0" err="1">
                <a:latin typeface="Calibri" pitchFamily="34" charset="0"/>
              </a:rPr>
              <a:t>Microbiol</a:t>
            </a:r>
            <a:r>
              <a:rPr lang="en-US" sz="3200" i="1" dirty="0">
                <a:latin typeface="Calibri" pitchFamily="34" charset="0"/>
              </a:rPr>
              <a:t>. Rev. </a:t>
            </a:r>
            <a:r>
              <a:rPr lang="en-US" sz="3200" dirty="0">
                <a:latin typeface="Calibri" pitchFamily="34" charset="0"/>
              </a:rPr>
              <a:t>2001, 14(2):296.</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96200" cy="1143000"/>
          </a:xfrm>
        </p:spPr>
        <p:txBody>
          <a:bodyPr>
            <a:noAutofit/>
          </a:bodyPr>
          <a:lstStyle/>
          <a:p>
            <a:r>
              <a:rPr lang="en-US" sz="4000" dirty="0">
                <a:latin typeface="Calibri" panose="020F0502020204030204" pitchFamily="34" charset="0"/>
                <a:cs typeface="Calibri" panose="020F0502020204030204" pitchFamily="34" charset="0"/>
              </a:rPr>
              <a:t>Contagious </a:t>
            </a:r>
            <a:r>
              <a:rPr lang="en-US" sz="4000" dirty="0" err="1">
                <a:latin typeface="Calibri" panose="020F0502020204030204" pitchFamily="34" charset="0"/>
                <a:cs typeface="Calibri" panose="020F0502020204030204" pitchFamily="34" charset="0"/>
              </a:rPr>
              <a:t>Ecthyma</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Orf</a:t>
            </a:r>
            <a:r>
              <a:rPr lang="en-US" sz="4000" dirty="0">
                <a:latin typeface="Calibri" panose="020F0502020204030204" pitchFamily="34" charset="0"/>
                <a:cs typeface="Calibri" panose="020F0502020204030204" pitchFamily="34" charset="0"/>
              </a:rPr>
              <a:t>”</a:t>
            </a:r>
          </a:p>
        </p:txBody>
      </p:sp>
      <p:sp>
        <p:nvSpPr>
          <p:cNvPr id="3" name="Content Placeholder 2"/>
          <p:cNvSpPr>
            <a:spLocks noGrp="1"/>
          </p:cNvSpPr>
          <p:nvPr>
            <p:ph idx="1"/>
          </p:nvPr>
        </p:nvSpPr>
        <p:spPr>
          <a:xfrm>
            <a:off x="762000" y="1828800"/>
            <a:ext cx="7696200" cy="4038600"/>
          </a:xfrm>
        </p:spPr>
        <p:txBody>
          <a:bodyPr/>
          <a:lstStyle/>
          <a:p>
            <a:r>
              <a:rPr lang="en-US" dirty="0">
                <a:latin typeface="Calibri" panose="020F0502020204030204" pitchFamily="34" charset="0"/>
                <a:cs typeface="Calibri" panose="020F0502020204030204" pitchFamily="34" charset="0"/>
              </a:rPr>
              <a:t>A viral disease of sheep, goats, wild ruminants and humans  </a:t>
            </a:r>
          </a:p>
          <a:p>
            <a:r>
              <a:rPr lang="en-US" dirty="0">
                <a:latin typeface="Calibri" panose="020F0502020204030204" pitchFamily="34" charset="0"/>
                <a:cs typeface="Calibri" panose="020F0502020204030204" pitchFamily="34" charset="0"/>
              </a:rPr>
              <a:t>Found world wide</a:t>
            </a:r>
          </a:p>
          <a:p>
            <a:r>
              <a:rPr lang="en-US" dirty="0">
                <a:latin typeface="Calibri" panose="020F0502020204030204" pitchFamily="34" charset="0"/>
                <a:cs typeface="Calibri" panose="020F0502020204030204" pitchFamily="34" charset="0"/>
              </a:rPr>
              <a:t>The virus survives weeks to months in the environment in dry scabs and crusts in feed bunks and in barns</a:t>
            </a:r>
          </a:p>
          <a:p>
            <a:r>
              <a:rPr lang="en-US" dirty="0">
                <a:latin typeface="Calibri" panose="020F0502020204030204" pitchFamily="34" charset="0"/>
                <a:cs typeface="Calibri" panose="020F0502020204030204" pitchFamily="34" charset="0"/>
              </a:rPr>
              <a:t>Introduced into previously uninfected herds or flocks through fomites or by infected additions</a:t>
            </a:r>
          </a:p>
        </p:txBody>
      </p:sp>
    </p:spTree>
    <p:extLst>
      <p:ext uri="{BB962C8B-B14F-4D97-AF65-F5344CB8AC3E}">
        <p14:creationId xmlns:p14="http://schemas.microsoft.com/office/powerpoint/2010/main" val="2157463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Clinical Signs in Animals</a:t>
            </a:r>
          </a:p>
        </p:txBody>
      </p:sp>
      <p:sp>
        <p:nvSpPr>
          <p:cNvPr id="3" name="Content Placeholder 2"/>
          <p:cNvSpPr>
            <a:spLocks noGrp="1"/>
          </p:cNvSpPr>
          <p:nvPr>
            <p:ph idx="1"/>
          </p:nvPr>
        </p:nvSpPr>
        <p:spPr/>
        <p:txBody>
          <a:bodyPr>
            <a:normAutofit lnSpcReduction="10000"/>
          </a:bodyPr>
          <a:lstStyle/>
          <a:p>
            <a:r>
              <a:rPr lang="en-US" sz="3300" dirty="0">
                <a:latin typeface="Calibri" panose="020F0502020204030204" pitchFamily="34" charset="0"/>
                <a:cs typeface="Calibri" panose="020F0502020204030204" pitchFamily="34" charset="0"/>
              </a:rPr>
              <a:t>Sheep and goats</a:t>
            </a:r>
          </a:p>
          <a:p>
            <a:pPr lvl="1"/>
            <a:r>
              <a:rPr lang="en-US" sz="2900" dirty="0">
                <a:latin typeface="Calibri" panose="020F0502020204030204" pitchFamily="34" charset="0"/>
                <a:cs typeface="Calibri" panose="020F0502020204030204" pitchFamily="34" charset="0"/>
              </a:rPr>
              <a:t>Sores usually develop around mouth and head area</a:t>
            </a:r>
          </a:p>
          <a:p>
            <a:pPr lvl="1"/>
            <a:r>
              <a:rPr lang="en-US" sz="2900" dirty="0">
                <a:latin typeface="Calibri" panose="020F0502020204030204" pitchFamily="34" charset="0"/>
                <a:cs typeface="Calibri" panose="020F0502020204030204" pitchFamily="34" charset="0"/>
              </a:rPr>
              <a:t>Lesions usually resolve in 14-21 days</a:t>
            </a:r>
          </a:p>
          <a:p>
            <a:r>
              <a:rPr lang="en-US" sz="3300" dirty="0">
                <a:latin typeface="Calibri" panose="020F0502020204030204" pitchFamily="34" charset="0"/>
                <a:cs typeface="Calibri" panose="020F0502020204030204" pitchFamily="34" charset="0"/>
              </a:rPr>
              <a:t>Young animals more susceptible to infection</a:t>
            </a:r>
          </a:p>
          <a:p>
            <a:r>
              <a:rPr lang="en-US" sz="3300" dirty="0">
                <a:latin typeface="Calibri" panose="020F0502020204030204" pitchFamily="34" charset="0"/>
                <a:cs typeface="Calibri" panose="020F0502020204030204" pitchFamily="34" charset="0"/>
              </a:rPr>
              <a:t>May persist in animals with weak immune systems</a:t>
            </a:r>
          </a:p>
          <a:p>
            <a:pPr marL="0" indent="0">
              <a:buNone/>
            </a:pPr>
            <a:endParaRPr lang="en-US" dirty="0"/>
          </a:p>
        </p:txBody>
      </p:sp>
    </p:spTree>
    <p:extLst>
      <p:ext uri="{BB962C8B-B14F-4D97-AF65-F5344CB8AC3E}">
        <p14:creationId xmlns:p14="http://schemas.microsoft.com/office/powerpoint/2010/main" val="1238917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Clinical Signs in Humans</a:t>
            </a:r>
          </a:p>
        </p:txBody>
      </p:sp>
      <p:sp>
        <p:nvSpPr>
          <p:cNvPr id="3" name="Content Placeholder 2"/>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Incubation period: 3-7 days</a:t>
            </a:r>
          </a:p>
          <a:p>
            <a:r>
              <a:rPr lang="en-US" dirty="0">
                <a:latin typeface="Calibri" panose="020F0502020204030204" pitchFamily="34" charset="0"/>
                <a:cs typeface="Calibri" panose="020F0502020204030204" pitchFamily="34" charset="0"/>
              </a:rPr>
              <a:t>Clinical signs:</a:t>
            </a:r>
          </a:p>
          <a:p>
            <a:pPr lvl="1"/>
            <a:r>
              <a:rPr lang="en-US" dirty="0">
                <a:latin typeface="Calibri" panose="020F0502020204030204" pitchFamily="34" charset="0"/>
                <a:cs typeface="Calibri" panose="020F0502020204030204" pitchFamily="34" charset="0"/>
              </a:rPr>
              <a:t>One or more reddish, weeping lumps on the fingers, hand, forearm or face</a:t>
            </a:r>
          </a:p>
          <a:p>
            <a:pPr lvl="2"/>
            <a:r>
              <a:rPr lang="en-US" dirty="0">
                <a:latin typeface="Calibri" panose="020F0502020204030204" pitchFamily="34" charset="0"/>
                <a:cs typeface="Calibri" panose="020F0502020204030204" pitchFamily="34" charset="0"/>
              </a:rPr>
              <a:t>May be painful</a:t>
            </a:r>
          </a:p>
          <a:p>
            <a:pPr lvl="2"/>
            <a:r>
              <a:rPr lang="en-US" dirty="0">
                <a:latin typeface="Calibri" panose="020F0502020204030204" pitchFamily="34" charset="0"/>
                <a:cs typeface="Calibri" panose="020F0502020204030204" pitchFamily="34" charset="0"/>
              </a:rPr>
              <a:t>May last up to 2 months</a:t>
            </a:r>
          </a:p>
          <a:p>
            <a:pPr lvl="1"/>
            <a:r>
              <a:rPr lang="en-US" dirty="0">
                <a:latin typeface="Calibri" panose="020F0502020204030204" pitchFamily="34" charset="0"/>
                <a:cs typeface="Calibri" panose="020F0502020204030204" pitchFamily="34" charset="0"/>
              </a:rPr>
              <a:t>Low-grade fever</a:t>
            </a:r>
          </a:p>
          <a:p>
            <a:r>
              <a:rPr lang="en-US" dirty="0">
                <a:latin typeface="Calibri" panose="020F0502020204030204" pitchFamily="34" charset="0"/>
                <a:cs typeface="Calibri" panose="020F0502020204030204" pitchFamily="34" charset="0"/>
              </a:rPr>
              <a:t>Serious infection in people with weak immune systems</a:t>
            </a:r>
          </a:p>
        </p:txBody>
      </p:sp>
    </p:spTree>
    <p:extLst>
      <p:ext uri="{BB962C8B-B14F-4D97-AF65-F5344CB8AC3E}">
        <p14:creationId xmlns:p14="http://schemas.microsoft.com/office/powerpoint/2010/main" val="3441583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638800" y="279112"/>
            <a:ext cx="2895600" cy="685800"/>
          </a:xfrm>
        </p:spPr>
        <p:txBody>
          <a:bodyPr>
            <a:normAutofit/>
          </a:bodyPr>
          <a:lstStyle/>
          <a:p>
            <a:r>
              <a:rPr lang="en-US" sz="1800" dirty="0">
                <a:latin typeface="Calibri" panose="020F0502020204030204" pitchFamily="34" charset="0"/>
                <a:cs typeface="Calibri" panose="020F0502020204030204" pitchFamily="34" charset="0"/>
              </a:rPr>
              <a:t>Photo courtesy of Susan </a:t>
            </a:r>
            <a:r>
              <a:rPr lang="en-US" sz="1800" dirty="0" err="1">
                <a:latin typeface="Calibri" panose="020F0502020204030204" pitchFamily="34" charset="0"/>
                <a:cs typeface="Calibri" panose="020F0502020204030204" pitchFamily="34" charset="0"/>
              </a:rPr>
              <a:t>Schoenian</a:t>
            </a:r>
            <a:endParaRPr lang="en-US" sz="1800" dirty="0">
              <a:latin typeface="Calibri" panose="020F0502020204030204" pitchFamily="34" charset="0"/>
              <a:cs typeface="Calibri" panose="020F0502020204030204" pitchFamily="34" charset="0"/>
            </a:endParaRPr>
          </a:p>
        </p:txBody>
      </p:sp>
      <p:sp>
        <p:nvSpPr>
          <p:cNvPr id="5" name="Rectangle 4"/>
          <p:cNvSpPr/>
          <p:nvPr/>
        </p:nvSpPr>
        <p:spPr>
          <a:xfrm>
            <a:off x="609600" y="329625"/>
            <a:ext cx="3962400" cy="584775"/>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Photo courtesy of Iowa State University, </a:t>
            </a:r>
          </a:p>
          <a:p>
            <a:r>
              <a:rPr lang="en-US" sz="1600" dirty="0">
                <a:latin typeface="Calibri" panose="020F0502020204030204" pitchFamily="34" charset="0"/>
                <a:cs typeface="Calibri" panose="020F0502020204030204" pitchFamily="34" charset="0"/>
              </a:rPr>
              <a:t>College of Veterinary Medicine</a:t>
            </a:r>
          </a:p>
        </p:txBody>
      </p:sp>
      <p:pic>
        <p:nvPicPr>
          <p:cNvPr id="6" name="Picture 5" descr="goat lips ORF.jpg"/>
          <p:cNvPicPr>
            <a:picLocks noChangeAspect="1"/>
          </p:cNvPicPr>
          <p:nvPr/>
        </p:nvPicPr>
        <p:blipFill>
          <a:blip r:embed="rId3" cstate="print"/>
          <a:stretch>
            <a:fillRect/>
          </a:stretch>
        </p:blipFill>
        <p:spPr>
          <a:xfrm>
            <a:off x="228600" y="914400"/>
            <a:ext cx="3293182" cy="2590800"/>
          </a:xfrm>
          <a:prstGeom prst="rect">
            <a:avLst/>
          </a:prstGeom>
        </p:spPr>
      </p:pic>
      <p:pic>
        <p:nvPicPr>
          <p:cNvPr id="7" name="Picture 6" descr="ORF lesions ear UM ext.jpg"/>
          <p:cNvPicPr>
            <a:picLocks noChangeAspect="1"/>
          </p:cNvPicPr>
          <p:nvPr/>
        </p:nvPicPr>
        <p:blipFill>
          <a:blip r:embed="rId4" cstate="print"/>
          <a:stretch>
            <a:fillRect/>
          </a:stretch>
        </p:blipFill>
        <p:spPr>
          <a:xfrm>
            <a:off x="6388100" y="914400"/>
            <a:ext cx="2374900" cy="3352800"/>
          </a:xfrm>
          <a:prstGeom prst="rect">
            <a:avLst/>
          </a:prstGeom>
        </p:spPr>
      </p:pic>
      <p:sp>
        <p:nvSpPr>
          <p:cNvPr id="10" name="Rectangle 9"/>
          <p:cNvSpPr/>
          <p:nvPr/>
        </p:nvSpPr>
        <p:spPr>
          <a:xfrm>
            <a:off x="4114800" y="5181600"/>
            <a:ext cx="2286000" cy="369332"/>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Photo courtesy of CDC</a:t>
            </a:r>
          </a:p>
        </p:txBody>
      </p:sp>
      <p:sp>
        <p:nvSpPr>
          <p:cNvPr id="11" name="Rectangle 10"/>
          <p:cNvSpPr/>
          <p:nvPr/>
        </p:nvSpPr>
        <p:spPr>
          <a:xfrm>
            <a:off x="3581400" y="1828800"/>
            <a:ext cx="2667000" cy="1938992"/>
          </a:xfrm>
          <a:prstGeom prst="rect">
            <a:avLst/>
          </a:prstGeom>
        </p:spPr>
        <p:txBody>
          <a:bodyPr wrap="square">
            <a:spAutoFit/>
          </a:bodyPr>
          <a:lstStyle/>
          <a:p>
            <a:pPr algn="ctr"/>
            <a:r>
              <a:rPr lang="en-US" sz="4000" b="1" dirty="0">
                <a:solidFill>
                  <a:prstClr val="black"/>
                </a:solidFill>
                <a:latin typeface="Calibri" panose="020F0502020204030204" pitchFamily="34" charset="0"/>
                <a:ea typeface="+mj-ea"/>
                <a:cs typeface="Calibri" panose="020F0502020204030204" pitchFamily="34" charset="0"/>
              </a:rPr>
              <a:t>Skin lesions caused by ORF</a:t>
            </a:r>
            <a:endParaRPr lang="en-US" sz="4000" dirty="0">
              <a:latin typeface="Calibri" panose="020F0502020204030204" pitchFamily="34" charset="0"/>
              <a:cs typeface="Calibri" panose="020F0502020204030204" pitchFamily="34" charset="0"/>
            </a:endParaRPr>
          </a:p>
        </p:txBody>
      </p:sp>
      <p:pic>
        <p:nvPicPr>
          <p:cNvPr id="3" name="Picture Placeholder 2"/>
          <p:cNvPicPr>
            <a:picLocks noGrp="1" noChangeAspect="1"/>
          </p:cNvPicPr>
          <p:nvPr>
            <p:ph type="pic" idx="1"/>
          </p:nvPr>
        </p:nvPicPr>
        <p:blipFill>
          <a:blip r:embed="rId5">
            <a:extLst>
              <a:ext uri="{28A0092B-C50C-407E-A947-70E740481C1C}">
                <a14:useLocalDpi xmlns:a14="http://schemas.microsoft.com/office/drawing/2010/main" val="0"/>
              </a:ext>
            </a:extLst>
          </a:blip>
          <a:srcRect l="5619" r="5619"/>
          <a:stretch>
            <a:fillRect/>
          </a:stretch>
        </p:blipFill>
        <p:spPr>
          <a:xfrm>
            <a:off x="609600" y="3767792"/>
            <a:ext cx="3316288" cy="2487216"/>
          </a:xfrm>
        </p:spPr>
      </p:pic>
    </p:spTree>
    <p:extLst>
      <p:ext uri="{BB962C8B-B14F-4D97-AF65-F5344CB8AC3E}">
        <p14:creationId xmlns:p14="http://schemas.microsoft.com/office/powerpoint/2010/main" val="1093526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8600"/>
            <a:ext cx="5486400" cy="566738"/>
          </a:xfrm>
        </p:spPr>
        <p:txBody>
          <a:bodyPr>
            <a:normAutofit/>
          </a:bodyPr>
          <a:lstStyle/>
          <a:p>
            <a:r>
              <a:rPr lang="en-US" dirty="0" err="1">
                <a:solidFill>
                  <a:schemeClr val="tx1"/>
                </a:solidFill>
                <a:latin typeface="Calibri" panose="020F0502020204030204" pitchFamily="34" charset="0"/>
                <a:cs typeface="Calibri" panose="020F0502020204030204" pitchFamily="34" charset="0"/>
              </a:rPr>
              <a:t>Orf</a:t>
            </a:r>
            <a:r>
              <a:rPr lang="en-US" dirty="0">
                <a:solidFill>
                  <a:schemeClr val="tx1"/>
                </a:solidFill>
                <a:latin typeface="Calibri" panose="020F0502020204030204" pitchFamily="34" charset="0"/>
                <a:cs typeface="Calibri" panose="020F0502020204030204" pitchFamily="34" charset="0"/>
              </a:rPr>
              <a:t> lesion on the finger of a shepherd</a:t>
            </a:r>
          </a:p>
        </p:txBody>
      </p:sp>
      <p:sp>
        <p:nvSpPr>
          <p:cNvPr id="4" name="Text Placeholder 3"/>
          <p:cNvSpPr>
            <a:spLocks noGrp="1"/>
          </p:cNvSpPr>
          <p:nvPr>
            <p:ph type="body" sz="half" idx="2"/>
          </p:nvPr>
        </p:nvSpPr>
        <p:spPr>
          <a:xfrm>
            <a:off x="1524000" y="5448300"/>
            <a:ext cx="2667000" cy="457200"/>
          </a:xfrm>
        </p:spPr>
        <p:txBody>
          <a:bodyPr>
            <a:noAutofit/>
          </a:bodyPr>
          <a:lstStyle/>
          <a:p>
            <a:r>
              <a:rPr lang="en-US" sz="1600" dirty="0"/>
              <a:t>Images courtesy of CDC</a:t>
            </a:r>
          </a:p>
        </p:txBody>
      </p:sp>
      <p:pic>
        <p:nvPicPr>
          <p:cNvPr id="2050" name="Picture 2" descr="http://www.cdc.gov/ncidod/dvrd/orf_virus/images/classic_orf_finger_lg.jpg"/>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l="333" r="333"/>
          <a:stretch>
            <a:fillRect/>
          </a:stretch>
        </p:blipFill>
        <p:spPr bwMode="auto">
          <a:xfrm>
            <a:off x="0" y="0"/>
            <a:ext cx="5207000" cy="3905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RF hand.png"/>
          <p:cNvPicPr>
            <a:picLocks noChangeAspect="1"/>
          </p:cNvPicPr>
          <p:nvPr/>
        </p:nvPicPr>
        <p:blipFill>
          <a:blip r:embed="rId4" cstate="print"/>
          <a:stretch>
            <a:fillRect/>
          </a:stretch>
        </p:blipFill>
        <p:spPr>
          <a:xfrm>
            <a:off x="5334000" y="2819400"/>
            <a:ext cx="3581400" cy="2682593"/>
          </a:xfrm>
          <a:prstGeom prst="rect">
            <a:avLst/>
          </a:prstGeom>
        </p:spPr>
      </p:pic>
      <p:sp>
        <p:nvSpPr>
          <p:cNvPr id="6" name="Rectangle 5"/>
          <p:cNvSpPr/>
          <p:nvPr/>
        </p:nvSpPr>
        <p:spPr>
          <a:xfrm>
            <a:off x="5029200" y="5486400"/>
            <a:ext cx="4114800" cy="707886"/>
          </a:xfrm>
          <a:prstGeom prst="rect">
            <a:avLst/>
          </a:prstGeom>
        </p:spPr>
        <p:txBody>
          <a:bodyPr wrap="square">
            <a:spAutoFit/>
          </a:bodyPr>
          <a:lstStyle/>
          <a:p>
            <a:pPr algn="ctr"/>
            <a:r>
              <a:rPr lang="en-US" sz="2000" b="1" dirty="0">
                <a:latin typeface="Calibri" panose="020F0502020204030204" pitchFamily="34" charset="0"/>
                <a:cs typeface="Calibri" panose="020F0502020204030204" pitchFamily="34" charset="0"/>
              </a:rPr>
              <a:t>"Sore mouth" in a person with a weak immune system</a:t>
            </a:r>
          </a:p>
        </p:txBody>
      </p:sp>
    </p:spTree>
    <p:extLst>
      <p:ext uri="{BB962C8B-B14F-4D97-AF65-F5344CB8AC3E}">
        <p14:creationId xmlns:p14="http://schemas.microsoft.com/office/powerpoint/2010/main" val="388841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Transmission in Animals</a:t>
            </a:r>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Transmission of </a:t>
            </a:r>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among animals is either by direct contact or indirectly from contaminated environment</a:t>
            </a:r>
          </a:p>
          <a:p>
            <a:r>
              <a:rPr lang="en-US" dirty="0">
                <a:latin typeface="Calibri" panose="020F0502020204030204" pitchFamily="34" charset="0"/>
                <a:cs typeface="Calibri" panose="020F0502020204030204" pitchFamily="34" charset="0"/>
              </a:rPr>
              <a:t>Virus enters animal’s body through skin abrasions</a:t>
            </a:r>
          </a:p>
        </p:txBody>
      </p:sp>
    </p:spTree>
    <p:extLst>
      <p:ext uri="{BB962C8B-B14F-4D97-AF65-F5344CB8AC3E}">
        <p14:creationId xmlns:p14="http://schemas.microsoft.com/office/powerpoint/2010/main" val="1112606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Transmission to Humans</a:t>
            </a:r>
          </a:p>
        </p:txBody>
      </p:sp>
      <p:sp>
        <p:nvSpPr>
          <p:cNvPr id="3" name="Content Placeholder 2"/>
          <p:cNvSpPr>
            <a:spLocks noGrp="1"/>
          </p:cNvSpPr>
          <p:nvPr>
            <p:ph idx="1"/>
          </p:nvPr>
        </p:nvSpPr>
        <p:spPr/>
        <p:txBody>
          <a:bodyPr>
            <a:normAutofit lnSpcReduction="10000"/>
          </a:bodyPr>
          <a:lstStyle/>
          <a:p>
            <a:r>
              <a:rPr lang="en-US" dirty="0">
                <a:latin typeface="Calibri" panose="020F0502020204030204" pitchFamily="34" charset="0"/>
                <a:cs typeface="Calibri" panose="020F0502020204030204" pitchFamily="34" charset="0"/>
              </a:rPr>
              <a:t>Contact of the skin or mucus membranes of people with the lesions of infected sheep or goats</a:t>
            </a:r>
          </a:p>
          <a:p>
            <a:r>
              <a:rPr lang="en-US" dirty="0">
                <a:latin typeface="Calibri" panose="020F0502020204030204" pitchFamily="34" charset="0"/>
                <a:cs typeface="Calibri" panose="020F0502020204030204" pitchFamily="34" charset="0"/>
              </a:rPr>
              <a:t>Contact with contaminated fomites or carcasses of infected animals</a:t>
            </a:r>
          </a:p>
          <a:p>
            <a:r>
              <a:rPr lang="en-US" dirty="0">
                <a:latin typeface="Calibri" panose="020F0502020204030204" pitchFamily="34" charset="0"/>
                <a:cs typeface="Calibri" panose="020F0502020204030204" pitchFamily="34" charset="0"/>
              </a:rPr>
              <a:t>Skin with small cuts or sores is especially vulnerable</a:t>
            </a:r>
          </a:p>
          <a:p>
            <a:r>
              <a:rPr lang="en-US" dirty="0">
                <a:latin typeface="Calibri" panose="020F0502020204030204" pitchFamily="34" charset="0"/>
                <a:cs typeface="Calibri" panose="020F0502020204030204" pitchFamily="34" charset="0"/>
              </a:rPr>
              <a:t>People do not infect other people</a:t>
            </a:r>
          </a:p>
        </p:txBody>
      </p:sp>
      <p:sp>
        <p:nvSpPr>
          <p:cNvPr id="4" name="Rectangle 3"/>
          <p:cNvSpPr/>
          <p:nvPr/>
        </p:nvSpPr>
        <p:spPr>
          <a:xfrm>
            <a:off x="2286000" y="2287279"/>
            <a:ext cx="4572000" cy="369332"/>
          </a:xfrm>
          <a:prstGeom prst="rect">
            <a:avLst/>
          </a:prstGeom>
        </p:spPr>
        <p:txBody>
          <a:bodyPr>
            <a:spAutoFit/>
          </a:bodyPr>
          <a:lstStyle/>
          <a:p>
            <a:r>
              <a:rPr lang="en-US" dirty="0"/>
              <a:t>. </a:t>
            </a:r>
          </a:p>
        </p:txBody>
      </p:sp>
    </p:spTree>
    <p:extLst>
      <p:ext uri="{BB962C8B-B14F-4D97-AF65-F5344CB8AC3E}">
        <p14:creationId xmlns:p14="http://schemas.microsoft.com/office/powerpoint/2010/main" val="642985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5943600" y="5715000"/>
            <a:ext cx="3048000" cy="476250"/>
          </a:xfrm>
        </p:spPr>
        <p:txBody>
          <a:bodyPr/>
          <a:lstStyle/>
          <a:p>
            <a:r>
              <a:rPr lang="en-US" altLang="en-US" dirty="0"/>
              <a:t>Center for Food Security and Public Health Iowa State University 2005</a:t>
            </a:r>
          </a:p>
        </p:txBody>
      </p:sp>
      <p:sp>
        <p:nvSpPr>
          <p:cNvPr id="593922" name="Rectangle 2"/>
          <p:cNvSpPr>
            <a:spLocks noGrp="1" noChangeArrowheads="1"/>
          </p:cNvSpPr>
          <p:nvPr>
            <p:ph type="title"/>
          </p:nvPr>
        </p:nvSpPr>
        <p:spPr>
          <a:xfrm>
            <a:off x="609600" y="381000"/>
            <a:ext cx="7313612" cy="1143000"/>
          </a:xfrm>
        </p:spPr>
        <p:txBody>
          <a:bodyPr>
            <a:normAutofit/>
          </a:bodyPr>
          <a:lstStyle/>
          <a:p>
            <a:r>
              <a:rPr lang="en-US" sz="4000" dirty="0">
                <a:latin typeface="Calibri" panose="020F0502020204030204" pitchFamily="34" charset="0"/>
                <a:cs typeface="Calibri" panose="020F0502020204030204" pitchFamily="34" charset="0"/>
              </a:rPr>
              <a:t>Preventing exposure</a:t>
            </a:r>
          </a:p>
        </p:txBody>
      </p:sp>
      <p:sp>
        <p:nvSpPr>
          <p:cNvPr id="593923" name="Rectangle 3"/>
          <p:cNvSpPr>
            <a:spLocks noGrp="1" noChangeArrowheads="1"/>
          </p:cNvSpPr>
          <p:nvPr>
            <p:ph type="body" sz="half" idx="1"/>
          </p:nvPr>
        </p:nvSpPr>
        <p:spPr>
          <a:xfrm>
            <a:off x="457200" y="1828800"/>
            <a:ext cx="6172200" cy="4525963"/>
          </a:xfrm>
        </p:spPr>
        <p:txBody>
          <a:bodyPr/>
          <a:lstStyle/>
          <a:p>
            <a:pPr>
              <a:buFontTx/>
              <a:buNone/>
            </a:pPr>
            <a:r>
              <a:rPr lang="en-US" dirty="0">
                <a:latin typeface="Calibri" panose="020F0502020204030204" pitchFamily="34" charset="0"/>
                <a:cs typeface="Calibri" panose="020F0502020204030204" pitchFamily="34" charset="0"/>
              </a:rPr>
              <a:t>PPE- Gloves</a:t>
            </a:r>
          </a:p>
          <a:p>
            <a:r>
              <a:rPr lang="en-US" sz="2800" dirty="0">
                <a:latin typeface="Calibri" panose="020F0502020204030204" pitchFamily="34" charset="0"/>
                <a:cs typeface="Calibri" panose="020F0502020204030204" pitchFamily="34" charset="0"/>
              </a:rPr>
              <a:t>Wear latex/nitrile gloves when working with animals to prevent exposure and transmission to healthy animals</a:t>
            </a:r>
          </a:p>
          <a:p>
            <a:r>
              <a:rPr lang="en-US" sz="2800" dirty="0">
                <a:latin typeface="Calibri" panose="020F0502020204030204" pitchFamily="34" charset="0"/>
                <a:cs typeface="Calibri" panose="020F0502020204030204" pitchFamily="34" charset="0"/>
              </a:rPr>
              <a:t>Wash hands after removing gloves,</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Calibri" panose="020F0502020204030204" pitchFamily="34" charset="0"/>
                <a:cs typeface="Calibri" panose="020F0502020204030204" pitchFamily="34" charset="0"/>
              </a:rPr>
              <a:t>    coveralls and boots</a:t>
            </a:r>
          </a:p>
          <a:p>
            <a:r>
              <a:rPr lang="en-US" sz="2800" dirty="0">
                <a:latin typeface="Calibri" panose="020F0502020204030204" pitchFamily="34" charset="0"/>
                <a:cs typeface="Calibri" panose="020F0502020204030204" pitchFamily="34" charset="0"/>
              </a:rPr>
              <a:t>Keep work clothes “on farm”</a:t>
            </a:r>
          </a:p>
          <a:p>
            <a:endParaRPr lang="en-US" dirty="0"/>
          </a:p>
        </p:txBody>
      </p:sp>
      <p:pic>
        <p:nvPicPr>
          <p:cNvPr id="593924" name="Picture 4" descr="PPE normal chute side"/>
          <p:cNvPicPr>
            <a:picLocks noGrp="1" noChangeAspect="1" noChangeArrowheads="1"/>
          </p:cNvPicPr>
          <p:nvPr>
            <p:ph sz="half" idx="2"/>
          </p:nvPr>
        </p:nvPicPr>
        <p:blipFill>
          <a:blip r:embed="rId3" cstate="print"/>
          <a:srcRect l="37737"/>
          <a:stretch>
            <a:fillRect/>
          </a:stretch>
        </p:blipFill>
        <p:spPr>
          <a:xfrm>
            <a:off x="6324600" y="3124200"/>
            <a:ext cx="2286000" cy="2459182"/>
          </a:xfrm>
          <a:noFill/>
          <a:ln>
            <a:solidFill>
              <a:srgbClr val="E4B900"/>
            </a:solidFill>
          </a:ln>
        </p:spPr>
      </p:pic>
    </p:spTree>
    <p:extLst>
      <p:ext uri="{BB962C8B-B14F-4D97-AF65-F5344CB8AC3E}">
        <p14:creationId xmlns:p14="http://schemas.microsoft.com/office/powerpoint/2010/main" val="1514817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5524500" y="5418951"/>
            <a:ext cx="3048000" cy="476250"/>
          </a:xfrm>
        </p:spPr>
        <p:txBody>
          <a:bodyPr/>
          <a:lstStyle/>
          <a:p>
            <a:r>
              <a:rPr lang="en-US" dirty="0"/>
              <a:t>Center for Food Security and Public Health Iowa State University 2005</a:t>
            </a:r>
          </a:p>
        </p:txBody>
      </p:sp>
      <p:sp>
        <p:nvSpPr>
          <p:cNvPr id="568322" name="Rectangle 2"/>
          <p:cNvSpPr>
            <a:spLocks noGrp="1" noChangeArrowheads="1"/>
          </p:cNvSpPr>
          <p:nvPr>
            <p:ph type="title"/>
          </p:nvPr>
        </p:nvSpPr>
        <p:spPr/>
        <p:txBody>
          <a:bodyPr>
            <a:normAutofit/>
          </a:bodyPr>
          <a:lstStyle/>
          <a:p>
            <a:pPr defTabSz="966788"/>
            <a:r>
              <a:rPr lang="en-US" sz="4000" dirty="0">
                <a:latin typeface="Calibri" panose="020F0502020204030204" pitchFamily="34" charset="0"/>
                <a:cs typeface="Calibri" panose="020F0502020204030204" pitchFamily="34" charset="0"/>
              </a:rPr>
              <a:t>Stop Transmission</a:t>
            </a:r>
          </a:p>
        </p:txBody>
      </p:sp>
      <p:sp>
        <p:nvSpPr>
          <p:cNvPr id="568323" name="Rectangle 3"/>
          <p:cNvSpPr>
            <a:spLocks noGrp="1" noChangeArrowheads="1"/>
          </p:cNvSpPr>
          <p:nvPr>
            <p:ph type="body" sz="half" idx="1"/>
          </p:nvPr>
        </p:nvSpPr>
        <p:spPr>
          <a:xfrm>
            <a:off x="457200" y="2030412"/>
            <a:ext cx="4800600" cy="4525963"/>
          </a:xfrm>
        </p:spPr>
        <p:txBody>
          <a:bodyPr/>
          <a:lstStyle/>
          <a:p>
            <a:pPr marL="361950" indent="-361950" defTabSz="966788">
              <a:buFontTx/>
              <a:buNone/>
            </a:pPr>
            <a:r>
              <a:rPr lang="en-US" dirty="0">
                <a:latin typeface="Calibri" panose="020F0502020204030204" pitchFamily="34" charset="0"/>
                <a:cs typeface="Calibri" panose="020F0502020204030204" pitchFamily="34" charset="0"/>
              </a:rPr>
              <a:t>Keep equipment clean</a:t>
            </a:r>
          </a:p>
          <a:p>
            <a:pPr marL="361950" indent="-361950" defTabSz="966788"/>
            <a:r>
              <a:rPr lang="en-US" sz="2800" dirty="0">
                <a:latin typeface="Calibri" panose="020F0502020204030204" pitchFamily="34" charset="0"/>
                <a:cs typeface="Calibri" panose="020F0502020204030204" pitchFamily="34" charset="0"/>
              </a:rPr>
              <a:t>Wash and disinfect grooming equipment  especially if used on animals with skin lesions</a:t>
            </a:r>
          </a:p>
        </p:txBody>
      </p:sp>
      <p:pic>
        <p:nvPicPr>
          <p:cNvPr id="568339" name="Picture 19" descr="100_1417"/>
          <p:cNvPicPr>
            <a:picLocks noChangeAspect="1" noChangeArrowheads="1"/>
          </p:cNvPicPr>
          <p:nvPr/>
        </p:nvPicPr>
        <p:blipFill>
          <a:blip r:embed="rId3" cstate="print"/>
          <a:srcRect r="16771" b="3860"/>
          <a:stretch>
            <a:fillRect/>
          </a:stretch>
        </p:blipFill>
        <p:spPr bwMode="auto">
          <a:xfrm>
            <a:off x="5257800" y="2030412"/>
            <a:ext cx="3581400" cy="3101975"/>
          </a:xfrm>
          <a:prstGeom prst="rect">
            <a:avLst/>
          </a:prstGeom>
          <a:noFill/>
          <a:ln w="28575">
            <a:solidFill>
              <a:srgbClr val="E4B900"/>
            </a:solidFill>
            <a:miter lim="800000"/>
            <a:headEnd/>
            <a:tailEnd/>
          </a:ln>
        </p:spPr>
      </p:pic>
    </p:spTree>
    <p:extLst>
      <p:ext uri="{BB962C8B-B14F-4D97-AF65-F5344CB8AC3E}">
        <p14:creationId xmlns:p14="http://schemas.microsoft.com/office/powerpoint/2010/main" val="310045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sz="4400" i="1" dirty="0">
                <a:latin typeface="Calibri" pitchFamily="34" charset="0"/>
              </a:rPr>
              <a:t>Salmonella</a:t>
            </a:r>
          </a:p>
        </p:txBody>
      </p:sp>
      <p:sp>
        <p:nvSpPr>
          <p:cNvPr id="22531" name="Rectangle 3"/>
          <p:cNvSpPr>
            <a:spLocks noGrp="1" noChangeArrowheads="1"/>
          </p:cNvSpPr>
          <p:nvPr>
            <p:ph type="body" idx="1"/>
          </p:nvPr>
        </p:nvSpPr>
        <p:spPr/>
        <p:txBody>
          <a:bodyPr>
            <a:noAutofit/>
          </a:bodyPr>
          <a:lstStyle/>
          <a:p>
            <a:r>
              <a:rPr lang="en-US" sz="3200" dirty="0">
                <a:latin typeface="Calibri" pitchFamily="34" charset="0"/>
              </a:rPr>
              <a:t>Frequently reported in Virginia (&gt;1000 cases/year)</a:t>
            </a:r>
          </a:p>
          <a:p>
            <a:r>
              <a:rPr lang="en-US" altLang="en-US" sz="3200" dirty="0">
                <a:latin typeface="Calibri" pitchFamily="34" charset="0"/>
              </a:rPr>
              <a:t>~42,000 human cases reported to CDC/yr</a:t>
            </a:r>
          </a:p>
          <a:p>
            <a:r>
              <a:rPr lang="en-US" altLang="en-US" sz="3200" dirty="0">
                <a:latin typeface="Calibri" pitchFamily="34" charset="0"/>
              </a:rPr>
              <a:t>Over 1 million human cases suspected in US/yr</a:t>
            </a:r>
          </a:p>
          <a:p>
            <a:r>
              <a:rPr lang="en-US" altLang="en-US" sz="3200" dirty="0">
                <a:latin typeface="Calibri" pitchFamily="34" charset="0"/>
              </a:rPr>
              <a:t>~2000 serotypes cause disease</a:t>
            </a:r>
          </a:p>
          <a:p>
            <a:r>
              <a:rPr lang="en-US" sz="3200" dirty="0">
                <a:latin typeface="Calibri" pitchFamily="34" charset="0"/>
              </a:rPr>
              <a:t>Certain </a:t>
            </a:r>
            <a:r>
              <a:rPr lang="en-US" sz="3200" i="1" dirty="0">
                <a:latin typeface="Calibri" pitchFamily="34" charset="0"/>
              </a:rPr>
              <a:t>Salmonella</a:t>
            </a:r>
            <a:r>
              <a:rPr lang="en-US" sz="3200" dirty="0">
                <a:latin typeface="Calibri" pitchFamily="34" charset="0"/>
              </a:rPr>
              <a:t> bacteria are normal fecal flora in animals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Keeping </a:t>
            </a:r>
            <a:r>
              <a:rPr lang="en-US" sz="4000" dirty="0" err="1">
                <a:latin typeface="Calibri" panose="020F0502020204030204" pitchFamily="34" charset="0"/>
                <a:cs typeface="Calibri" panose="020F0502020204030204" pitchFamily="34" charset="0"/>
              </a:rPr>
              <a:t>Orf</a:t>
            </a:r>
            <a:r>
              <a:rPr lang="en-US" sz="4000" dirty="0">
                <a:latin typeface="Calibri" panose="020F0502020204030204" pitchFamily="34" charset="0"/>
                <a:cs typeface="Calibri" panose="020F0502020204030204" pitchFamily="34" charset="0"/>
              </a:rPr>
              <a:t> out!</a:t>
            </a:r>
          </a:p>
        </p:txBody>
      </p:sp>
      <p:sp>
        <p:nvSpPr>
          <p:cNvPr id="3" name="Content Placeholder 2"/>
          <p:cNvSpPr>
            <a:spLocks noGrp="1"/>
          </p:cNvSpPr>
          <p:nvPr>
            <p:ph idx="1"/>
          </p:nvPr>
        </p:nvSpPr>
        <p:spPr/>
        <p:txBody>
          <a:bodyPr/>
          <a:lstStyle/>
          <a:p>
            <a:r>
              <a:rPr lang="en-US" dirty="0">
                <a:latin typeface="Calibri" panose="020F0502020204030204" pitchFamily="34" charset="0"/>
                <a:cs typeface="Calibri" panose="020F0502020204030204" pitchFamily="34" charset="0"/>
              </a:rPr>
              <a:t>Quarantine new additions to your flock/herd</a:t>
            </a:r>
          </a:p>
          <a:p>
            <a:r>
              <a:rPr lang="en-US" dirty="0">
                <a:latin typeface="Calibri" panose="020F0502020204030204" pitchFamily="34" charset="0"/>
                <a:cs typeface="Calibri" panose="020F0502020204030204" pitchFamily="34" charset="0"/>
              </a:rPr>
              <a:t>Don’t comingle animals at shows or fairs</a:t>
            </a:r>
          </a:p>
          <a:p>
            <a:r>
              <a:rPr lang="en-US" dirty="0">
                <a:latin typeface="Calibri" panose="020F0502020204030204" pitchFamily="34" charset="0"/>
                <a:cs typeface="Calibri" panose="020F0502020204030204" pitchFamily="34" charset="0"/>
              </a:rPr>
              <a:t>Don’t share grooming tools </a:t>
            </a:r>
          </a:p>
          <a:p>
            <a:r>
              <a:rPr lang="en-US" dirty="0">
                <a:latin typeface="Calibri" panose="020F0502020204030204" pitchFamily="34" charset="0"/>
                <a:cs typeface="Calibri" panose="020F0502020204030204" pitchFamily="34" charset="0"/>
              </a:rPr>
              <a:t>Vaccinate only if your animals have been exposed or infected previously as it is a “live” vaccine</a:t>
            </a:r>
          </a:p>
        </p:txBody>
      </p:sp>
    </p:spTree>
    <p:extLst>
      <p:ext uri="{BB962C8B-B14F-4D97-AF65-F5344CB8AC3E}">
        <p14:creationId xmlns:p14="http://schemas.microsoft.com/office/powerpoint/2010/main" val="956137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normAutofit/>
          </a:bodyPr>
          <a:lstStyle/>
          <a:p>
            <a:pPr defTabSz="966788"/>
            <a:r>
              <a:rPr lang="en-US" sz="4000" dirty="0" err="1">
                <a:latin typeface="Calibri" panose="020F0502020204030204" pitchFamily="34" charset="0"/>
                <a:cs typeface="Calibri" panose="020F0502020204030204" pitchFamily="34" charset="0"/>
              </a:rPr>
              <a:t>Orf</a:t>
            </a:r>
            <a:r>
              <a:rPr lang="en-US" sz="4000" dirty="0">
                <a:latin typeface="Calibri" panose="020F0502020204030204" pitchFamily="34" charset="0"/>
                <a:cs typeface="Calibri" panose="020F0502020204030204" pitchFamily="34" charset="0"/>
              </a:rPr>
              <a:t> Summary</a:t>
            </a:r>
          </a:p>
        </p:txBody>
      </p:sp>
      <p:sp>
        <p:nvSpPr>
          <p:cNvPr id="556035" name="Rectangle 3"/>
          <p:cNvSpPr>
            <a:spLocks noGrp="1" noChangeArrowheads="1"/>
          </p:cNvSpPr>
          <p:nvPr>
            <p:ph type="body" idx="1"/>
          </p:nvPr>
        </p:nvSpPr>
        <p:spPr/>
        <p:txBody>
          <a:bodyPr/>
          <a:lstStyle/>
          <a:p>
            <a:pPr marL="361950" indent="-361950" defTabSz="966788"/>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can cause skin lesions in both animals and people	</a:t>
            </a:r>
          </a:p>
          <a:p>
            <a:pPr marL="361950" indent="-361950" defTabSz="966788"/>
            <a:r>
              <a:rPr lang="en-US" dirty="0">
                <a:latin typeface="Calibri" panose="020F0502020204030204" pitchFamily="34" charset="0"/>
                <a:cs typeface="Calibri" panose="020F0502020204030204" pitchFamily="34" charset="0"/>
              </a:rPr>
              <a:t>Humans can develop and </a:t>
            </a:r>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infection from contact with infected animals, carcasses, or a contaminated </a:t>
            </a:r>
            <a:r>
              <a:rPr lang="en-US" dirty="0" err="1">
                <a:latin typeface="Calibri" panose="020F0502020204030204" pitchFamily="34" charset="0"/>
                <a:cs typeface="Calibri" panose="020F0502020204030204" pitchFamily="34" charset="0"/>
              </a:rPr>
              <a:t>fomite</a:t>
            </a:r>
            <a:endParaRPr lang="en-US" dirty="0">
              <a:latin typeface="Calibri" panose="020F0502020204030204" pitchFamily="34" charset="0"/>
              <a:cs typeface="Calibri" panose="020F0502020204030204" pitchFamily="34" charset="0"/>
            </a:endParaRPr>
          </a:p>
          <a:p>
            <a:pPr marL="361950" indent="-361950" defTabSz="966788"/>
            <a:r>
              <a:rPr lang="en-US" dirty="0">
                <a:latin typeface="Calibri" panose="020F0502020204030204" pitchFamily="34" charset="0"/>
                <a:cs typeface="Calibri" panose="020F0502020204030204" pitchFamily="34" charset="0"/>
              </a:rPr>
              <a:t>People can avoid becoming infected with </a:t>
            </a:r>
            <a:r>
              <a:rPr lang="en-US" dirty="0" err="1">
                <a:latin typeface="Calibri" panose="020F0502020204030204" pitchFamily="34" charset="0"/>
                <a:cs typeface="Calibri" panose="020F0502020204030204" pitchFamily="34" charset="0"/>
              </a:rPr>
              <a:t>Orf</a:t>
            </a:r>
            <a:r>
              <a:rPr lang="en-US" dirty="0">
                <a:latin typeface="Calibri" panose="020F0502020204030204" pitchFamily="34" charset="0"/>
                <a:cs typeface="Calibri" panose="020F0502020204030204" pitchFamily="34" charset="0"/>
              </a:rPr>
              <a:t> by taking precautions like wearing gloves and keeping equipment clean</a:t>
            </a:r>
          </a:p>
          <a:p>
            <a:pPr marL="361950" indent="-361950" defTabSz="966788"/>
            <a:endParaRPr lang="en-US" dirty="0"/>
          </a:p>
        </p:txBody>
      </p:sp>
    </p:spTree>
    <p:extLst>
      <p:ext uri="{BB962C8B-B14F-4D97-AF65-F5344CB8AC3E}">
        <p14:creationId xmlns:p14="http://schemas.microsoft.com/office/powerpoint/2010/main" val="2434803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z="4000" dirty="0">
                <a:latin typeface="Calibri" pitchFamily="34" charset="0"/>
              </a:rPr>
              <a:t>Vector-Borne Transmission</a:t>
            </a:r>
          </a:p>
        </p:txBody>
      </p:sp>
      <p:sp>
        <p:nvSpPr>
          <p:cNvPr id="64515" name="Rectangle 3"/>
          <p:cNvSpPr>
            <a:spLocks noGrp="1" noChangeArrowheads="1"/>
          </p:cNvSpPr>
          <p:nvPr>
            <p:ph type="body" idx="1"/>
          </p:nvPr>
        </p:nvSpPr>
        <p:spPr/>
        <p:txBody>
          <a:bodyPr/>
          <a:lstStyle/>
          <a:p>
            <a:pPr>
              <a:lnSpc>
                <a:spcPct val="90000"/>
              </a:lnSpc>
            </a:pPr>
            <a:r>
              <a:rPr lang="en-US" sz="3600" dirty="0" err="1">
                <a:latin typeface="Calibri" pitchFamily="34" charset="0"/>
              </a:rPr>
              <a:t>Arboviral</a:t>
            </a:r>
            <a:r>
              <a:rPr lang="en-US" sz="3600" dirty="0">
                <a:latin typeface="Calibri" pitchFamily="34" charset="0"/>
              </a:rPr>
              <a:t> encephalitis</a:t>
            </a:r>
          </a:p>
          <a:p>
            <a:pPr lvl="1">
              <a:lnSpc>
                <a:spcPct val="90000"/>
              </a:lnSpc>
            </a:pPr>
            <a:r>
              <a:rPr lang="en-US" sz="3600" dirty="0">
                <a:latin typeface="Calibri" pitchFamily="34" charset="0"/>
              </a:rPr>
              <a:t>Examples:  West Nile virus (WNV), Eastern equine encephalitis (EEE), </a:t>
            </a:r>
            <a:r>
              <a:rPr lang="en-US" sz="3600" dirty="0" err="1">
                <a:latin typeface="Calibri" pitchFamily="34" charset="0"/>
              </a:rPr>
              <a:t>Zika</a:t>
            </a:r>
            <a:r>
              <a:rPr lang="en-US" sz="3600" dirty="0">
                <a:latin typeface="Calibri" pitchFamily="34" charset="0"/>
              </a:rPr>
              <a:t> virus</a:t>
            </a:r>
          </a:p>
          <a:p>
            <a:pPr>
              <a:lnSpc>
                <a:spcPct val="90000"/>
              </a:lnSpc>
            </a:pPr>
            <a:r>
              <a:rPr lang="en-US" sz="3600" dirty="0">
                <a:latin typeface="Calibri" pitchFamily="34" charset="0"/>
              </a:rPr>
              <a:t>Rocky Mountain spotted fever</a:t>
            </a:r>
          </a:p>
          <a:p>
            <a:pPr>
              <a:lnSpc>
                <a:spcPct val="90000"/>
              </a:lnSpc>
            </a:pPr>
            <a:r>
              <a:rPr lang="en-US" sz="3600" dirty="0">
                <a:latin typeface="Calibri" pitchFamily="34" charset="0"/>
              </a:rPr>
              <a:t>Lyme disease</a:t>
            </a:r>
          </a:p>
          <a:p>
            <a:pPr>
              <a:lnSpc>
                <a:spcPct val="90000"/>
              </a:lnSpc>
            </a:pPr>
            <a:r>
              <a:rPr lang="en-US" sz="3600" dirty="0" err="1">
                <a:latin typeface="Calibri" pitchFamily="34" charset="0"/>
              </a:rPr>
              <a:t>Ehrlichiosis</a:t>
            </a:r>
            <a:endParaRPr lang="en-US" sz="3600" dirty="0">
              <a:latin typeface="Calibri" pitchFamily="34" charset="0"/>
            </a:endParaRPr>
          </a:p>
          <a:p>
            <a:pPr>
              <a:lnSpc>
                <a:spcPct val="90000"/>
              </a:lnSpc>
            </a:pPr>
            <a:endParaRPr lang="en-US" sz="2800" b="1" dirty="0">
              <a:latin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400" dirty="0">
                <a:latin typeface="Calibri" pitchFamily="34" charset="0"/>
              </a:rPr>
              <a:t>West Nile Virus</a:t>
            </a:r>
          </a:p>
        </p:txBody>
      </p:sp>
      <p:sp>
        <p:nvSpPr>
          <p:cNvPr id="66563" name="Rectangle 3"/>
          <p:cNvSpPr>
            <a:spLocks noGrp="1" noChangeArrowheads="1"/>
          </p:cNvSpPr>
          <p:nvPr>
            <p:ph type="body" idx="1"/>
          </p:nvPr>
        </p:nvSpPr>
        <p:spPr/>
        <p:txBody>
          <a:bodyPr/>
          <a:lstStyle/>
          <a:p>
            <a:pPr>
              <a:lnSpc>
                <a:spcPct val="90000"/>
              </a:lnSpc>
            </a:pPr>
            <a:r>
              <a:rPr lang="en-US" sz="3200" dirty="0">
                <a:latin typeface="Calibri" panose="020F0502020204030204" pitchFamily="34" charset="0"/>
                <a:cs typeface="Calibri" panose="020F0502020204030204" pitchFamily="34" charset="0"/>
              </a:rPr>
              <a:t>Mosquito-borne (</a:t>
            </a:r>
            <a:r>
              <a:rPr lang="en-US" sz="3200" i="1" dirty="0" err="1">
                <a:latin typeface="Calibri" panose="020F0502020204030204" pitchFamily="34" charset="0"/>
                <a:cs typeface="Calibri" panose="020F0502020204030204" pitchFamily="34" charset="0"/>
              </a:rPr>
              <a:t>Culex</a:t>
            </a:r>
            <a:r>
              <a:rPr lang="en-US" sz="3200" i="1" dirty="0">
                <a:latin typeface="Calibri" panose="020F0502020204030204" pitchFamily="34" charset="0"/>
                <a:cs typeface="Calibri" panose="020F0502020204030204" pitchFamily="34" charset="0"/>
              </a:rPr>
              <a:t> spp.)</a:t>
            </a:r>
            <a:endParaRPr lang="en-US" sz="3200" dirty="0">
              <a:latin typeface="Calibri" panose="020F0502020204030204" pitchFamily="34" charset="0"/>
              <a:cs typeface="Calibri" panose="020F0502020204030204" pitchFamily="34" charset="0"/>
            </a:endParaRPr>
          </a:p>
          <a:p>
            <a:pPr>
              <a:lnSpc>
                <a:spcPct val="90000"/>
              </a:lnSpc>
            </a:pPr>
            <a:r>
              <a:rPr lang="en-US" sz="3200" dirty="0">
                <a:latin typeface="Calibri" pitchFamily="34" charset="0"/>
              </a:rPr>
              <a:t>1999- First identified in US </a:t>
            </a:r>
          </a:p>
          <a:p>
            <a:pPr>
              <a:lnSpc>
                <a:spcPct val="90000"/>
              </a:lnSpc>
            </a:pPr>
            <a:r>
              <a:rPr lang="en-US" sz="3200" dirty="0">
                <a:latin typeface="Calibri" pitchFamily="34" charset="0"/>
              </a:rPr>
              <a:t>2002-  First identified in VA</a:t>
            </a:r>
          </a:p>
          <a:p>
            <a:pPr>
              <a:lnSpc>
                <a:spcPct val="90000"/>
              </a:lnSpc>
            </a:pPr>
            <a:r>
              <a:rPr lang="en-US" sz="3200" dirty="0">
                <a:latin typeface="Calibri" pitchFamily="34" charset="0"/>
              </a:rPr>
              <a:t>Reported human cases in US have ranged from 712-</a:t>
            </a:r>
            <a:r>
              <a:rPr lang="en-US" sz="3200" dirty="0">
                <a:latin typeface="Calibri" pitchFamily="34" charset="0"/>
                <a:cs typeface="Times New Roman" pitchFamily="18" charset="0"/>
              </a:rPr>
              <a:t>9862</a:t>
            </a:r>
            <a:r>
              <a:rPr lang="en-US" sz="3200" dirty="0">
                <a:latin typeface="Calibri" pitchFamily="34" charset="0"/>
              </a:rPr>
              <a:t>/year since 2002</a:t>
            </a:r>
          </a:p>
          <a:p>
            <a:pPr>
              <a:lnSpc>
                <a:spcPct val="90000"/>
              </a:lnSpc>
            </a:pPr>
            <a:r>
              <a:rPr lang="en-US" sz="3200" dirty="0">
                <a:latin typeface="Calibri" pitchFamily="34" charset="0"/>
              </a:rPr>
              <a:t>Reported human cases in VA have ranged from 1-30/year from 2003-13</a:t>
            </a:r>
          </a:p>
          <a:p>
            <a:pPr>
              <a:lnSpc>
                <a:spcPct val="90000"/>
              </a:lnSpc>
            </a:pPr>
            <a:endParaRPr lang="en-US" sz="3600" b="1" dirty="0">
              <a:latin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p:cNvPicPr>
            <a:picLocks noGrp="1" noChangeAspect="1" noChangeArrowheads="1"/>
          </p:cNvPicPr>
          <p:nvPr>
            <p:ph idx="1"/>
          </p:nvPr>
        </p:nvPicPr>
        <p:blipFill>
          <a:blip r:embed="rId3" cstate="print"/>
          <a:srcRect/>
          <a:stretch>
            <a:fillRect/>
          </a:stretch>
        </p:blipFill>
        <p:spPr bwMode="auto">
          <a:xfrm>
            <a:off x="533400" y="599609"/>
            <a:ext cx="8045450" cy="5266113"/>
          </a:xfrm>
          <a:prstGeom prst="rect">
            <a:avLst/>
          </a:prstGeom>
          <a:noFill/>
          <a:ln w="9525">
            <a:noFill/>
            <a:miter lim="800000"/>
            <a:headEnd/>
            <a:tailEnd/>
          </a:ln>
        </p:spPr>
      </p:pic>
      <p:sp>
        <p:nvSpPr>
          <p:cNvPr id="3" name="TextBox 2"/>
          <p:cNvSpPr txBox="1"/>
          <p:nvPr/>
        </p:nvSpPr>
        <p:spPr>
          <a:xfrm>
            <a:off x="6019800" y="5791200"/>
            <a:ext cx="2383986" cy="369332"/>
          </a:xfrm>
          <a:prstGeom prst="rect">
            <a:avLst/>
          </a:prstGeom>
          <a:noFill/>
        </p:spPr>
        <p:txBody>
          <a:bodyPr wrap="none" rtlCol="0">
            <a:spAutoFit/>
          </a:bodyPr>
          <a:lstStyle/>
          <a:p>
            <a:r>
              <a:rPr lang="en-US" dirty="0"/>
              <a:t>Image courtesy of CDC</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371600" y="228600"/>
            <a:ext cx="7388225" cy="762000"/>
          </a:xfrm>
        </p:spPr>
        <p:txBody>
          <a:bodyPr/>
          <a:lstStyle/>
          <a:p>
            <a:r>
              <a:rPr lang="en-US" sz="4400" dirty="0">
                <a:latin typeface="Calibri" pitchFamily="34" charset="0"/>
              </a:rPr>
              <a:t>West Nile Virus “Iceberg”</a:t>
            </a:r>
          </a:p>
        </p:txBody>
      </p:sp>
      <p:sp>
        <p:nvSpPr>
          <p:cNvPr id="112645" name="AutoShape 5"/>
          <p:cNvSpPr>
            <a:spLocks noGrp="1" noChangeArrowheads="1"/>
          </p:cNvSpPr>
          <p:nvPr>
            <p:ph type="body" idx="1"/>
          </p:nvPr>
        </p:nvSpPr>
        <p:spPr>
          <a:xfrm>
            <a:off x="3657600" y="1219200"/>
            <a:ext cx="1752600" cy="1066800"/>
          </a:xfrm>
          <a:prstGeom prst="triangle">
            <a:avLst>
              <a:gd name="adj" fmla="val 48829"/>
            </a:avLst>
          </a:prstGeom>
          <a:solidFill>
            <a:srgbClr val="FF0000"/>
          </a:solidFill>
          <a:ln>
            <a:solidFill>
              <a:schemeClr val="tx1"/>
            </a:solidFill>
          </a:ln>
        </p:spPr>
        <p:txBody>
          <a:bodyPr/>
          <a:lstStyle/>
          <a:p>
            <a:pPr>
              <a:lnSpc>
                <a:spcPct val="80000"/>
              </a:lnSpc>
              <a:buFont typeface="Wingdings" pitchFamily="2" charset="2"/>
              <a:buNone/>
            </a:pPr>
            <a:r>
              <a:rPr lang="en-US" sz="1400" b="1" dirty="0">
                <a:latin typeface="Calibri" pitchFamily="34" charset="0"/>
              </a:rPr>
              <a:t>&lt;1% C</a:t>
            </a:r>
            <a:r>
              <a:rPr lang="en-US" sz="1400" dirty="0">
                <a:latin typeface="Calibri" pitchFamily="34" charset="0"/>
              </a:rPr>
              <a:t>NS</a:t>
            </a:r>
          </a:p>
          <a:p>
            <a:pPr>
              <a:lnSpc>
                <a:spcPct val="80000"/>
              </a:lnSpc>
              <a:buFont typeface="Wingdings" pitchFamily="2" charset="2"/>
              <a:buNone/>
            </a:pPr>
            <a:r>
              <a:rPr lang="en-US" sz="1400" b="1" dirty="0">
                <a:latin typeface="Calibri" pitchFamily="34" charset="0"/>
              </a:rPr>
              <a:t>Disease</a:t>
            </a:r>
          </a:p>
        </p:txBody>
      </p:sp>
      <p:sp>
        <p:nvSpPr>
          <p:cNvPr id="112646" name="AutoShape 6"/>
          <p:cNvSpPr>
            <a:spLocks noChangeArrowheads="1"/>
          </p:cNvSpPr>
          <p:nvPr/>
        </p:nvSpPr>
        <p:spPr bwMode="auto">
          <a:xfrm rot="10800000" flipH="1">
            <a:off x="2971800" y="2286000"/>
            <a:ext cx="3124200" cy="1219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00"/>
          </a:solidFill>
          <a:ln w="9525">
            <a:solidFill>
              <a:schemeClr val="tx1"/>
            </a:solidFill>
            <a:miter lim="800000"/>
            <a:headEnd/>
            <a:tailEnd/>
          </a:ln>
          <a:effectLst/>
        </p:spPr>
        <p:txBody>
          <a:bodyPr rot="10800000" wrap="none" anchor="ctr"/>
          <a:lstStyle/>
          <a:p>
            <a:pPr algn="ctr"/>
            <a:r>
              <a:rPr lang="en-US" b="1" dirty="0">
                <a:solidFill>
                  <a:srgbClr val="000000"/>
                </a:solidFill>
                <a:latin typeface="Calibri" pitchFamily="34" charset="0"/>
              </a:rPr>
              <a:t>~20%</a:t>
            </a:r>
          </a:p>
          <a:p>
            <a:pPr algn="ctr"/>
            <a:r>
              <a:rPr lang="en-US" b="1" dirty="0">
                <a:solidFill>
                  <a:srgbClr val="000000"/>
                </a:solidFill>
                <a:latin typeface="Calibri" pitchFamily="34" charset="0"/>
              </a:rPr>
              <a:t>“West Nile Fever”</a:t>
            </a:r>
          </a:p>
        </p:txBody>
      </p:sp>
      <p:sp>
        <p:nvSpPr>
          <p:cNvPr id="112647" name="AutoShape 7"/>
          <p:cNvSpPr>
            <a:spLocks noChangeArrowheads="1"/>
          </p:cNvSpPr>
          <p:nvPr/>
        </p:nvSpPr>
        <p:spPr bwMode="auto">
          <a:xfrm rot="10800000" flipH="1">
            <a:off x="1447800" y="3505200"/>
            <a:ext cx="6172200" cy="26670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rot="10800000" wrap="none" anchor="ctr"/>
          <a:lstStyle/>
          <a:p>
            <a:pPr algn="ctr"/>
            <a:r>
              <a:rPr lang="en-US" sz="2400" b="1" dirty="0">
                <a:solidFill>
                  <a:srgbClr val="000000"/>
                </a:solidFill>
                <a:latin typeface="Calibri" pitchFamily="34" charset="0"/>
              </a:rPr>
              <a:t>~80%</a:t>
            </a:r>
          </a:p>
          <a:p>
            <a:pPr algn="ctr"/>
            <a:r>
              <a:rPr lang="en-US" sz="2400" b="1" dirty="0">
                <a:solidFill>
                  <a:srgbClr val="000000"/>
                </a:solidFill>
                <a:latin typeface="Calibri" pitchFamily="34" charset="0"/>
              </a:rPr>
              <a:t>Asymptomatic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West Nile Virus:  Animals </a:t>
            </a:r>
            <a:endParaRPr lang="en-US" sz="4000" dirty="0"/>
          </a:p>
        </p:txBody>
      </p:sp>
      <p:sp>
        <p:nvSpPr>
          <p:cNvPr id="3" name="Content Placeholder 2"/>
          <p:cNvSpPr>
            <a:spLocks noGrp="1"/>
          </p:cNvSpPr>
          <p:nvPr>
            <p:ph idx="1"/>
          </p:nvPr>
        </p:nvSpPr>
        <p:spPr/>
        <p:txBody>
          <a:bodyPr/>
          <a:lstStyle/>
          <a:p>
            <a:r>
              <a:rPr lang="en-US" sz="2800" dirty="0">
                <a:latin typeface="Calibri" pitchFamily="34" charset="0"/>
              </a:rPr>
              <a:t>Most cases in incidental hosts have been documented in horses</a:t>
            </a:r>
          </a:p>
          <a:p>
            <a:pPr lvl="1"/>
            <a:r>
              <a:rPr lang="en-US" dirty="0">
                <a:latin typeface="Calibri" pitchFamily="34" charset="0"/>
              </a:rPr>
              <a:t>Encephalitis is the most common manifestation</a:t>
            </a:r>
          </a:p>
          <a:p>
            <a:r>
              <a:rPr lang="en-US" sz="2800" dirty="0" err="1">
                <a:latin typeface="Calibri" pitchFamily="34" charset="0"/>
              </a:rPr>
              <a:t>Arboviral</a:t>
            </a:r>
            <a:r>
              <a:rPr lang="en-US" sz="2800" dirty="0">
                <a:latin typeface="Calibri" pitchFamily="34" charset="0"/>
              </a:rPr>
              <a:t> infections in animals are reportable to the Virginia Department of Health</a:t>
            </a:r>
          </a:p>
          <a:p>
            <a:pPr lvl="1"/>
            <a:r>
              <a:rPr lang="en-US" dirty="0">
                <a:latin typeface="Calibri" pitchFamily="34" charset="0"/>
              </a:rPr>
              <a:t>Virginia has reported a range of 0-15 horses/year since 2001</a:t>
            </a:r>
          </a:p>
          <a:p>
            <a:r>
              <a:rPr lang="en-US" sz="2800" dirty="0">
                <a:latin typeface="Calibri" pitchFamily="34" charset="0"/>
              </a:rPr>
              <a:t>Treatment is supportive care</a:t>
            </a:r>
          </a:p>
          <a:p>
            <a:r>
              <a:rPr lang="en-US" sz="2800" dirty="0">
                <a:latin typeface="Calibri" pitchFamily="34" charset="0"/>
              </a:rPr>
              <a:t>Vaccine for horses is available</a:t>
            </a:r>
          </a:p>
          <a:p>
            <a:endParaRPr lang="en-US" dirty="0">
              <a:latin typeface="Calibri" pitchFamily="34" charset="0"/>
            </a:endParaRPr>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z="4400" dirty="0">
                <a:latin typeface="Calibri" pitchFamily="34" charset="0"/>
              </a:rPr>
              <a:t>WNV-Prevention</a:t>
            </a:r>
          </a:p>
        </p:txBody>
      </p:sp>
      <p:sp>
        <p:nvSpPr>
          <p:cNvPr id="107523" name="Rectangle 3"/>
          <p:cNvSpPr>
            <a:spLocks noGrp="1" noChangeArrowheads="1"/>
          </p:cNvSpPr>
          <p:nvPr>
            <p:ph type="body" idx="1"/>
          </p:nvPr>
        </p:nvSpPr>
        <p:spPr/>
        <p:txBody>
          <a:bodyPr/>
          <a:lstStyle/>
          <a:p>
            <a:r>
              <a:rPr lang="en-US" sz="3600" dirty="0">
                <a:latin typeface="Calibri" pitchFamily="34" charset="0"/>
              </a:rPr>
              <a:t>Long, loose, light clothing</a:t>
            </a:r>
          </a:p>
          <a:p>
            <a:r>
              <a:rPr lang="en-US" sz="3600" dirty="0">
                <a:latin typeface="Calibri" pitchFamily="34" charset="0"/>
              </a:rPr>
              <a:t>Repellants – e.g., DEET, </a:t>
            </a:r>
            <a:r>
              <a:rPr lang="en-US" sz="3600" dirty="0" err="1">
                <a:latin typeface="Calibri" pitchFamily="34" charset="0"/>
              </a:rPr>
              <a:t>picaridin</a:t>
            </a:r>
            <a:r>
              <a:rPr lang="en-US" sz="3600" dirty="0">
                <a:latin typeface="Calibri" pitchFamily="34" charset="0"/>
              </a:rPr>
              <a:t>, IR3535</a:t>
            </a:r>
          </a:p>
          <a:p>
            <a:r>
              <a:rPr lang="en-US" sz="3600" dirty="0">
                <a:latin typeface="Calibri" pitchFamily="34" charset="0"/>
              </a:rPr>
              <a:t>Screens on windows </a:t>
            </a:r>
          </a:p>
          <a:p>
            <a:r>
              <a:rPr lang="en-US" sz="3600" dirty="0">
                <a:latin typeface="Calibri" pitchFamily="34" charset="0"/>
              </a:rPr>
              <a:t>Avoid environments/times of day when mosquitoes biting</a:t>
            </a:r>
          </a:p>
          <a:p>
            <a:endParaRPr lang="en-US" sz="3600" b="1" dirty="0">
              <a:latin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sz="4400" dirty="0">
                <a:latin typeface="Calibri" pitchFamily="34" charset="0"/>
              </a:rPr>
              <a:t>WNV-Prevention </a:t>
            </a:r>
          </a:p>
        </p:txBody>
      </p:sp>
      <p:sp>
        <p:nvSpPr>
          <p:cNvPr id="108547" name="Rectangle 3"/>
          <p:cNvSpPr>
            <a:spLocks noGrp="1" noChangeArrowheads="1"/>
          </p:cNvSpPr>
          <p:nvPr>
            <p:ph type="body" idx="1"/>
          </p:nvPr>
        </p:nvSpPr>
        <p:spPr/>
        <p:txBody>
          <a:bodyPr/>
          <a:lstStyle/>
          <a:p>
            <a:r>
              <a:rPr lang="en-US" sz="3600" dirty="0">
                <a:latin typeface="Calibri" pitchFamily="34" charset="0"/>
              </a:rPr>
              <a:t>Mosquito Control</a:t>
            </a:r>
          </a:p>
          <a:p>
            <a:pPr lvl="1"/>
            <a:r>
              <a:rPr lang="en-US" sz="2800" dirty="0">
                <a:latin typeface="Calibri" pitchFamily="34" charset="0"/>
              </a:rPr>
              <a:t>Eliminate breeding sites</a:t>
            </a:r>
          </a:p>
          <a:p>
            <a:pPr lvl="2"/>
            <a:r>
              <a:rPr lang="en-US" sz="2800" dirty="0">
                <a:latin typeface="Calibri" pitchFamily="34" charset="0"/>
              </a:rPr>
              <a:t>proper drainage</a:t>
            </a:r>
          </a:p>
          <a:p>
            <a:pPr lvl="2"/>
            <a:r>
              <a:rPr lang="en-US" sz="2800" dirty="0">
                <a:latin typeface="Calibri" pitchFamily="34" charset="0"/>
              </a:rPr>
              <a:t>remove or turn over water containers</a:t>
            </a:r>
          </a:p>
          <a:p>
            <a:pPr lvl="2"/>
            <a:r>
              <a:rPr lang="en-US" sz="2800" dirty="0">
                <a:latin typeface="Calibri" pitchFamily="34" charset="0"/>
              </a:rPr>
              <a:t>change bird baths weekly</a:t>
            </a:r>
          </a:p>
          <a:p>
            <a:pPr lvl="1"/>
            <a:r>
              <a:rPr lang="en-US" sz="2800" dirty="0" err="1">
                <a:latin typeface="Calibri" pitchFamily="34" charset="0"/>
              </a:rPr>
              <a:t>Larvicide</a:t>
            </a:r>
            <a:r>
              <a:rPr lang="en-US" sz="2800" dirty="0">
                <a:latin typeface="Calibri" pitchFamily="34" charset="0"/>
              </a:rPr>
              <a:t> – treat water that is not dump-able</a:t>
            </a:r>
          </a:p>
          <a:p>
            <a:pPr lvl="1"/>
            <a:r>
              <a:rPr lang="en-US" sz="2800" dirty="0" err="1">
                <a:latin typeface="Calibri" pitchFamily="34" charset="0"/>
              </a:rPr>
              <a:t>Adulticide</a:t>
            </a:r>
            <a:r>
              <a:rPr lang="en-US" sz="2800" dirty="0">
                <a:latin typeface="Calibri" pitchFamily="34" charset="0"/>
              </a:rPr>
              <a:t> – aerial spraying after hurricanes sometimes employed</a:t>
            </a:r>
          </a:p>
          <a:p>
            <a:pPr lvl="1"/>
            <a:endParaRPr lang="en-US" sz="2800" b="1" dirty="0">
              <a:latin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z="4000" dirty="0">
                <a:latin typeface="Calibri" pitchFamily="34" charset="0"/>
                <a:cs typeface="Times New Roman" pitchFamily="18" charset="0"/>
              </a:rPr>
              <a:t>Lyme Disease</a:t>
            </a:r>
          </a:p>
        </p:txBody>
      </p:sp>
      <p:grpSp>
        <p:nvGrpSpPr>
          <p:cNvPr id="34819" name="Group 2"/>
          <p:cNvGrpSpPr>
            <a:grpSpLocks/>
          </p:cNvGrpSpPr>
          <p:nvPr/>
        </p:nvGrpSpPr>
        <p:grpSpPr bwMode="auto">
          <a:xfrm>
            <a:off x="533400" y="3886200"/>
            <a:ext cx="8077200" cy="2362200"/>
            <a:chOff x="375" y="-268"/>
            <a:chExt cx="5184" cy="1824"/>
          </a:xfrm>
        </p:grpSpPr>
        <p:pic>
          <p:nvPicPr>
            <p:cNvPr id="34821" name="Picture 3"/>
            <p:cNvPicPr>
              <a:picLocks noChangeAspect="1" noChangeArrowheads="1"/>
            </p:cNvPicPr>
            <p:nvPr/>
          </p:nvPicPr>
          <p:blipFill>
            <a:blip r:embed="rId3" cstate="print"/>
            <a:srcRect t="25429" r="-667"/>
            <a:stretch>
              <a:fillRect/>
            </a:stretch>
          </p:blipFill>
          <p:spPr bwMode="auto">
            <a:xfrm>
              <a:off x="375" y="-268"/>
              <a:ext cx="5184" cy="1680"/>
            </a:xfrm>
            <a:prstGeom prst="rect">
              <a:avLst/>
            </a:prstGeom>
            <a:noFill/>
            <a:ln w="9525">
              <a:noFill/>
              <a:miter lim="800000"/>
              <a:headEnd/>
              <a:tailEnd/>
            </a:ln>
          </p:spPr>
        </p:pic>
        <p:sp>
          <p:nvSpPr>
            <p:cNvPr id="34822" name="Rectangle 4"/>
            <p:cNvSpPr>
              <a:spLocks noChangeArrowheads="1"/>
            </p:cNvSpPr>
            <p:nvPr/>
          </p:nvSpPr>
          <p:spPr bwMode="auto">
            <a:xfrm>
              <a:off x="375" y="1412"/>
              <a:ext cx="5148" cy="144"/>
            </a:xfrm>
            <a:prstGeom prst="rect">
              <a:avLst/>
            </a:prstGeom>
            <a:solidFill>
              <a:srgbClr val="E9B011"/>
            </a:solidFill>
            <a:ln w="9525">
              <a:noFill/>
              <a:miter lim="800000"/>
              <a:headEnd/>
              <a:tailEnd/>
            </a:ln>
          </p:spPr>
          <p:txBody>
            <a:bodyPr wrap="none" anchor="ctr"/>
            <a:lstStyle/>
            <a:p>
              <a:endParaRPr lang="en-US"/>
            </a:p>
          </p:txBody>
        </p:sp>
        <p:sp>
          <p:nvSpPr>
            <p:cNvPr id="34823" name="Text Box 5"/>
            <p:cNvSpPr txBox="1">
              <a:spLocks noChangeArrowheads="1"/>
            </p:cNvSpPr>
            <p:nvPr/>
          </p:nvSpPr>
          <p:spPr bwMode="auto">
            <a:xfrm>
              <a:off x="807" y="1364"/>
              <a:ext cx="882" cy="154"/>
            </a:xfrm>
            <a:prstGeom prst="rect">
              <a:avLst/>
            </a:prstGeom>
            <a:noFill/>
            <a:ln w="9525">
              <a:noFill/>
              <a:miter lim="800000"/>
              <a:headEnd/>
              <a:tailEnd/>
            </a:ln>
          </p:spPr>
          <p:txBody>
            <a:bodyPr wrap="none" lIns="0" tIns="0" rIns="0" bIns="0">
              <a:spAutoFit/>
            </a:bodyPr>
            <a:lstStyle/>
            <a:p>
              <a:r>
                <a:rPr lang="en-US" b="1">
                  <a:latin typeface="Arial" charset="0"/>
                </a:rPr>
                <a:t>Lone Star Tick</a:t>
              </a:r>
            </a:p>
          </p:txBody>
        </p:sp>
        <p:sp>
          <p:nvSpPr>
            <p:cNvPr id="34824" name="Text Box 6"/>
            <p:cNvSpPr txBox="1">
              <a:spLocks noChangeArrowheads="1"/>
            </p:cNvSpPr>
            <p:nvPr/>
          </p:nvSpPr>
          <p:spPr bwMode="auto">
            <a:xfrm>
              <a:off x="3975" y="1364"/>
              <a:ext cx="1159" cy="154"/>
            </a:xfrm>
            <a:prstGeom prst="rect">
              <a:avLst/>
            </a:prstGeom>
            <a:noFill/>
            <a:ln w="9525">
              <a:noFill/>
              <a:miter lim="800000"/>
              <a:headEnd/>
              <a:tailEnd/>
            </a:ln>
          </p:spPr>
          <p:txBody>
            <a:bodyPr wrap="none" lIns="0" tIns="0" rIns="0" bIns="0">
              <a:spAutoFit/>
            </a:bodyPr>
            <a:lstStyle/>
            <a:p>
              <a:r>
                <a:rPr lang="en-US" b="1">
                  <a:latin typeface="Arial" charset="0"/>
                </a:rPr>
                <a:t>American Dog Tick</a:t>
              </a:r>
            </a:p>
          </p:txBody>
        </p:sp>
        <p:sp>
          <p:nvSpPr>
            <p:cNvPr id="34825" name="Text Box 7"/>
            <p:cNvSpPr txBox="1">
              <a:spLocks noChangeArrowheads="1"/>
            </p:cNvSpPr>
            <p:nvPr/>
          </p:nvSpPr>
          <p:spPr bwMode="auto">
            <a:xfrm>
              <a:off x="2391" y="1364"/>
              <a:ext cx="1236" cy="174"/>
            </a:xfrm>
            <a:prstGeom prst="rect">
              <a:avLst/>
            </a:prstGeom>
            <a:noFill/>
            <a:ln w="9525">
              <a:noFill/>
              <a:miter lim="800000"/>
              <a:headEnd/>
              <a:tailEnd/>
            </a:ln>
          </p:spPr>
          <p:txBody>
            <a:bodyPr lIns="0" tIns="0" rIns="0" bIns="0">
              <a:spAutoFit/>
            </a:bodyPr>
            <a:lstStyle/>
            <a:p>
              <a:r>
                <a:rPr lang="en-US" b="1">
                  <a:latin typeface="Arial" charset="0"/>
                </a:rPr>
                <a:t>Blacklegged Tick</a:t>
              </a:r>
            </a:p>
          </p:txBody>
        </p:sp>
      </p:grpSp>
      <p:sp>
        <p:nvSpPr>
          <p:cNvPr id="34820" name="Content Placeholder 11"/>
          <p:cNvSpPr>
            <a:spLocks noGrp="1"/>
          </p:cNvSpPr>
          <p:nvPr>
            <p:ph idx="1"/>
          </p:nvPr>
        </p:nvSpPr>
        <p:spPr>
          <a:xfrm>
            <a:off x="533400" y="1905000"/>
            <a:ext cx="8001000" cy="2057400"/>
          </a:xfrm>
        </p:spPr>
        <p:txBody>
          <a:bodyPr/>
          <a:lstStyle/>
          <a:p>
            <a:r>
              <a:rPr lang="en-US" sz="3200" dirty="0">
                <a:latin typeface="Calibri" pitchFamily="34" charset="0"/>
                <a:cs typeface="Times New Roman" pitchFamily="18" charset="0"/>
              </a:rPr>
              <a:t>Tick-borne diseases (TBD) are the most commonly reported vector-borne disease in people in Virginia and Lyme disease is the most commonly reported TBD </a:t>
            </a:r>
          </a:p>
        </p:txBody>
      </p:sp>
      <p:sp>
        <p:nvSpPr>
          <p:cNvPr id="10" name="Rectangle 8"/>
          <p:cNvSpPr>
            <a:spLocks noChangeArrowheads="1"/>
          </p:cNvSpPr>
          <p:nvPr/>
        </p:nvSpPr>
        <p:spPr bwMode="auto">
          <a:xfrm>
            <a:off x="3657600" y="3886200"/>
            <a:ext cx="1947863" cy="2438400"/>
          </a:xfrm>
          <a:prstGeom prst="rect">
            <a:avLst/>
          </a:prstGeom>
          <a:noFill/>
          <a:ln w="38100">
            <a:solidFill>
              <a:srgbClr val="FF3300"/>
            </a:solidFill>
            <a:miter lim="800000"/>
            <a:headEnd/>
            <a:tailEnd/>
          </a:ln>
        </p:spPr>
        <p:txBody>
          <a:bodyPr wrap="none" anchor="ctr"/>
          <a:lstStyle/>
          <a:p>
            <a:pPr algn="ctr"/>
            <a:endParaRPr lang="en-US" b="1" dirty="0"/>
          </a:p>
        </p:txBody>
      </p:sp>
      <p:sp>
        <p:nvSpPr>
          <p:cNvPr id="2" name="TextBox 1"/>
          <p:cNvSpPr txBox="1"/>
          <p:nvPr/>
        </p:nvSpPr>
        <p:spPr>
          <a:xfrm>
            <a:off x="3674533" y="6439356"/>
            <a:ext cx="1896673" cy="307777"/>
          </a:xfrm>
          <a:prstGeom prst="rect">
            <a:avLst/>
          </a:prstGeom>
          <a:noFill/>
        </p:spPr>
        <p:txBody>
          <a:bodyPr wrap="none" rtlCol="0">
            <a:spAutoFit/>
          </a:bodyPr>
          <a:lstStyle/>
          <a:p>
            <a:r>
              <a:rPr lang="en-US" sz="1400" dirty="0"/>
              <a:t>Image courtesy of CDC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en-US" sz="4400" i="1" dirty="0">
                <a:latin typeface="Calibri" pitchFamily="34" charset="0"/>
              </a:rPr>
              <a:t>Salmonella</a:t>
            </a:r>
          </a:p>
        </p:txBody>
      </p:sp>
      <p:sp>
        <p:nvSpPr>
          <p:cNvPr id="31747" name="Rectangle 3"/>
          <p:cNvSpPr>
            <a:spLocks noGrp="1" noChangeArrowheads="1"/>
          </p:cNvSpPr>
          <p:nvPr>
            <p:ph type="body" idx="1"/>
          </p:nvPr>
        </p:nvSpPr>
        <p:spPr>
          <a:xfrm>
            <a:off x="304800" y="1828800"/>
            <a:ext cx="8503920" cy="4343400"/>
          </a:xfrm>
        </p:spPr>
        <p:txBody>
          <a:bodyPr/>
          <a:lstStyle/>
          <a:p>
            <a:r>
              <a:rPr lang="en-US" altLang="en-US" sz="3600" dirty="0">
                <a:latin typeface="Calibri" pitchFamily="34" charset="0"/>
              </a:rPr>
              <a:t>Most commonly transmitted to people via contaminated food</a:t>
            </a:r>
          </a:p>
          <a:p>
            <a:pPr lvl="1"/>
            <a:r>
              <a:rPr lang="en-US" altLang="en-US" sz="3100" dirty="0">
                <a:latin typeface="Calibri" pitchFamily="34" charset="0"/>
              </a:rPr>
              <a:t>Common foods include meat, poultry, and dairy</a:t>
            </a:r>
          </a:p>
          <a:p>
            <a:r>
              <a:rPr lang="en-US" altLang="en-US" sz="3600" dirty="0">
                <a:latin typeface="Calibri" pitchFamily="34" charset="0"/>
              </a:rPr>
              <a:t>Wide reservoir in animals and environment</a:t>
            </a:r>
          </a:p>
          <a:p>
            <a:endParaRPr lang="en-US" sz="3600" b="1" dirty="0">
              <a:solidFill>
                <a:schemeClr val="tx2"/>
              </a:solidFill>
              <a:latin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953000"/>
            <a:ext cx="2286000" cy="1285875"/>
          </a:xfrm>
          <a:prstGeom prst="rect">
            <a:avLst/>
          </a:prstGeom>
        </p:spPr>
      </p:pic>
      <p:pic>
        <p:nvPicPr>
          <p:cNvPr id="7" name="Picture 6" descr="Ruby and Ethel 002.jpg"/>
          <p:cNvPicPr>
            <a:picLocks noChangeAspect="1"/>
          </p:cNvPicPr>
          <p:nvPr/>
        </p:nvPicPr>
        <p:blipFill>
          <a:blip r:embed="rId4" cstate="print"/>
          <a:stretch>
            <a:fillRect/>
          </a:stretch>
        </p:blipFill>
        <p:spPr>
          <a:xfrm>
            <a:off x="6629400" y="4110037"/>
            <a:ext cx="1981200" cy="14859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676400"/>
          </a:xfrm>
        </p:spPr>
        <p:txBody>
          <a:bodyPr/>
          <a:lstStyle/>
          <a:p>
            <a:r>
              <a:rPr lang="en-US" sz="4000" dirty="0">
                <a:latin typeface="Calibri" pitchFamily="34" charset="0"/>
                <a:cs typeface="Times New Roman" pitchFamily="18" charset="0"/>
              </a:rPr>
              <a:t>Lyme Disease Transmission – </a:t>
            </a:r>
            <a:br>
              <a:rPr lang="en-US" sz="4000" dirty="0">
                <a:latin typeface="Calibri" pitchFamily="34" charset="0"/>
                <a:cs typeface="Times New Roman" pitchFamily="18" charset="0"/>
              </a:rPr>
            </a:br>
            <a:r>
              <a:rPr lang="en-US" sz="4000" dirty="0">
                <a:latin typeface="Calibri" pitchFamily="34" charset="0"/>
                <a:cs typeface="Times New Roman" pitchFamily="18" charset="0"/>
              </a:rPr>
              <a:t>Two Year Cycle</a:t>
            </a:r>
            <a:br>
              <a:rPr lang="en-US" sz="3600" dirty="0"/>
            </a:br>
            <a:endParaRPr lang="en-US" dirty="0"/>
          </a:p>
        </p:txBody>
      </p:sp>
      <p:pic>
        <p:nvPicPr>
          <p:cNvPr id="4" name="Content Placeholder 3" descr="TickLifeCycle_707"/>
          <p:cNvPicPr>
            <a:picLocks noGrp="1" noChangeAspect="1" noChangeArrowheads="1"/>
          </p:cNvPicPr>
          <p:nvPr>
            <p:ph idx="1"/>
          </p:nvPr>
        </p:nvPicPr>
        <p:blipFill>
          <a:blip r:embed="rId3" cstate="print"/>
          <a:srcRect/>
          <a:stretch>
            <a:fillRect/>
          </a:stretch>
        </p:blipFill>
        <p:spPr bwMode="auto">
          <a:xfrm>
            <a:off x="2286000" y="1905000"/>
            <a:ext cx="4191000" cy="4284133"/>
          </a:xfrm>
          <a:prstGeom prst="rect">
            <a:avLst/>
          </a:prstGeom>
          <a:noFill/>
          <a:ln w="28575">
            <a:solidFill>
              <a:schemeClr val="accent2"/>
            </a:solidFill>
            <a:miter lim="800000"/>
            <a:headEnd/>
            <a:tailEnd/>
          </a:ln>
        </p:spPr>
      </p:pic>
      <p:sp>
        <p:nvSpPr>
          <p:cNvPr id="3" name="TextBox 2"/>
          <p:cNvSpPr txBox="1"/>
          <p:nvPr/>
        </p:nvSpPr>
        <p:spPr>
          <a:xfrm>
            <a:off x="6642100" y="5638800"/>
            <a:ext cx="1896673" cy="307777"/>
          </a:xfrm>
          <a:prstGeom prst="rect">
            <a:avLst/>
          </a:prstGeom>
          <a:noFill/>
        </p:spPr>
        <p:txBody>
          <a:bodyPr wrap="none" rtlCol="0">
            <a:spAutoFit/>
          </a:bodyPr>
          <a:lstStyle/>
          <a:p>
            <a:r>
              <a:rPr lang="en-US" sz="1400" dirty="0"/>
              <a:t>Image courtesy of CDC</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cs typeface="Times New Roman" pitchFamily="18" charset="0"/>
              </a:rPr>
              <a:t>Blacklegged Ticks</a:t>
            </a:r>
          </a:p>
        </p:txBody>
      </p:sp>
      <p:grpSp>
        <p:nvGrpSpPr>
          <p:cNvPr id="15" name="Group 13"/>
          <p:cNvGrpSpPr>
            <a:grpSpLocks/>
          </p:cNvGrpSpPr>
          <p:nvPr/>
        </p:nvGrpSpPr>
        <p:grpSpPr bwMode="auto">
          <a:xfrm>
            <a:off x="533400" y="1905000"/>
            <a:ext cx="7848600" cy="3352800"/>
            <a:chOff x="685800" y="1600200"/>
            <a:chExt cx="7772400" cy="3657600"/>
          </a:xfrm>
        </p:grpSpPr>
        <p:pic>
          <p:nvPicPr>
            <p:cNvPr id="16" name="Picture 3"/>
            <p:cNvPicPr>
              <a:picLocks noChangeAspect="1" noChangeArrowheads="1"/>
            </p:cNvPicPr>
            <p:nvPr/>
          </p:nvPicPr>
          <p:blipFill>
            <a:blip r:embed="rId3" cstate="print"/>
            <a:srcRect b="55238"/>
            <a:stretch>
              <a:fillRect/>
            </a:stretch>
          </p:blipFill>
          <p:spPr bwMode="auto">
            <a:xfrm>
              <a:off x="685800" y="1600200"/>
              <a:ext cx="7772400" cy="3657600"/>
            </a:xfrm>
            <a:prstGeom prst="rect">
              <a:avLst/>
            </a:prstGeom>
            <a:noFill/>
            <a:ln w="22225">
              <a:solidFill>
                <a:schemeClr val="accent2"/>
              </a:solidFill>
              <a:miter lim="800000"/>
              <a:headEnd/>
              <a:tailEnd/>
            </a:ln>
          </p:spPr>
        </p:pic>
        <p:sp>
          <p:nvSpPr>
            <p:cNvPr id="17" name="Rectangle 4"/>
            <p:cNvSpPr>
              <a:spLocks noChangeArrowheads="1"/>
            </p:cNvSpPr>
            <p:nvPr/>
          </p:nvSpPr>
          <p:spPr bwMode="auto">
            <a:xfrm>
              <a:off x="4556125" y="2089150"/>
              <a:ext cx="830263" cy="2009775"/>
            </a:xfrm>
            <a:prstGeom prst="rect">
              <a:avLst/>
            </a:prstGeom>
            <a:noFill/>
            <a:ln w="57150">
              <a:solidFill>
                <a:srgbClr val="FF3300"/>
              </a:solidFill>
              <a:miter lim="800000"/>
              <a:headEnd/>
              <a:tailEnd/>
            </a:ln>
          </p:spPr>
          <p:txBody>
            <a:bodyPr wrap="none" anchor="ctr"/>
            <a:lstStyle/>
            <a:p>
              <a:pPr algn="ctr"/>
              <a:endParaRPr lang="en-US"/>
            </a:p>
          </p:txBody>
        </p:sp>
        <p:sp>
          <p:nvSpPr>
            <p:cNvPr id="18" name="Rectangle 5"/>
            <p:cNvSpPr>
              <a:spLocks noChangeArrowheads="1"/>
            </p:cNvSpPr>
            <p:nvPr/>
          </p:nvSpPr>
          <p:spPr bwMode="auto">
            <a:xfrm>
              <a:off x="2143125" y="2089150"/>
              <a:ext cx="1290638" cy="2009775"/>
            </a:xfrm>
            <a:prstGeom prst="rect">
              <a:avLst/>
            </a:prstGeom>
            <a:noFill/>
            <a:ln w="3175">
              <a:solidFill>
                <a:srgbClr val="FF3300"/>
              </a:solidFill>
              <a:miter lim="800000"/>
              <a:headEnd/>
              <a:tailEnd/>
            </a:ln>
          </p:spPr>
          <p:txBody>
            <a:bodyPr wrap="none" anchor="ctr"/>
            <a:lstStyle/>
            <a:p>
              <a:pPr algn="ctr"/>
              <a:endParaRPr lang="en-US"/>
            </a:p>
          </p:txBody>
        </p:sp>
        <p:pic>
          <p:nvPicPr>
            <p:cNvPr id="19" name="Picture 6"/>
            <p:cNvPicPr>
              <a:picLocks noChangeAspect="1" noChangeArrowheads="1"/>
            </p:cNvPicPr>
            <p:nvPr/>
          </p:nvPicPr>
          <p:blipFill>
            <a:blip r:embed="rId4" cstate="print"/>
            <a:srcRect t="70761" r="82484"/>
            <a:stretch>
              <a:fillRect/>
            </a:stretch>
          </p:blipFill>
          <p:spPr bwMode="auto">
            <a:xfrm>
              <a:off x="687388" y="2009775"/>
              <a:ext cx="1362075" cy="2390775"/>
            </a:xfrm>
            <a:prstGeom prst="rect">
              <a:avLst/>
            </a:prstGeom>
            <a:noFill/>
            <a:ln w="22225">
              <a:noFill/>
              <a:miter lim="800000"/>
              <a:headEnd/>
              <a:tailEnd/>
            </a:ln>
          </p:spPr>
        </p:pic>
        <p:pic>
          <p:nvPicPr>
            <p:cNvPr id="20" name="Picture 7"/>
            <p:cNvPicPr>
              <a:picLocks noChangeAspect="1" noChangeArrowheads="1"/>
            </p:cNvPicPr>
            <p:nvPr/>
          </p:nvPicPr>
          <p:blipFill>
            <a:blip r:embed="rId5" cstate="print"/>
            <a:srcRect t="70761" r="82484" b="25594"/>
            <a:stretch>
              <a:fillRect/>
            </a:stretch>
          </p:blipFill>
          <p:spPr bwMode="auto">
            <a:xfrm>
              <a:off x="685800" y="1633538"/>
              <a:ext cx="1362075" cy="296863"/>
            </a:xfrm>
            <a:prstGeom prst="rect">
              <a:avLst/>
            </a:prstGeom>
            <a:noFill/>
            <a:ln w="22225">
              <a:noFill/>
              <a:miter lim="800000"/>
              <a:headEnd/>
              <a:tailEnd/>
            </a:ln>
          </p:spPr>
        </p:pic>
        <p:pic>
          <p:nvPicPr>
            <p:cNvPr id="21" name="Picture 8"/>
            <p:cNvPicPr>
              <a:picLocks noChangeAspect="1" noChangeArrowheads="1"/>
            </p:cNvPicPr>
            <p:nvPr/>
          </p:nvPicPr>
          <p:blipFill>
            <a:blip r:embed="rId6" cstate="print"/>
            <a:srcRect t="70761" r="82484" b="25594"/>
            <a:stretch>
              <a:fillRect/>
            </a:stretch>
          </p:blipFill>
          <p:spPr bwMode="auto">
            <a:xfrm>
              <a:off x="685800" y="4367213"/>
              <a:ext cx="1362075" cy="885825"/>
            </a:xfrm>
            <a:prstGeom prst="rect">
              <a:avLst/>
            </a:prstGeom>
            <a:noFill/>
            <a:ln w="22225">
              <a:noFill/>
              <a:miter lim="800000"/>
              <a:headEnd/>
              <a:tailEnd/>
            </a:ln>
          </p:spPr>
        </p:pic>
        <p:pic>
          <p:nvPicPr>
            <p:cNvPr id="22" name="Picture 9"/>
            <p:cNvPicPr>
              <a:picLocks noChangeAspect="1" noChangeArrowheads="1"/>
            </p:cNvPicPr>
            <p:nvPr/>
          </p:nvPicPr>
          <p:blipFill>
            <a:blip r:embed="rId6" cstate="print"/>
            <a:srcRect t="70769" r="85957" b="27122"/>
            <a:stretch>
              <a:fillRect/>
            </a:stretch>
          </p:blipFill>
          <p:spPr bwMode="auto">
            <a:xfrm>
              <a:off x="685800" y="1720850"/>
              <a:ext cx="1093788" cy="514350"/>
            </a:xfrm>
            <a:prstGeom prst="rect">
              <a:avLst/>
            </a:prstGeom>
            <a:solidFill>
              <a:schemeClr val="bg1">
                <a:alpha val="0"/>
              </a:schemeClr>
            </a:solidFill>
            <a:ln w="22225">
              <a:noFill/>
              <a:miter lim="800000"/>
              <a:headEnd/>
              <a:tailEnd/>
            </a:ln>
          </p:spPr>
        </p:pic>
        <p:sp>
          <p:nvSpPr>
            <p:cNvPr id="23" name="Text Box 10"/>
            <p:cNvSpPr txBox="1">
              <a:spLocks noChangeArrowheads="1"/>
            </p:cNvSpPr>
            <p:nvPr/>
          </p:nvSpPr>
          <p:spPr bwMode="auto">
            <a:xfrm>
              <a:off x="711200" y="4398963"/>
              <a:ext cx="1325563" cy="641350"/>
            </a:xfrm>
            <a:prstGeom prst="rect">
              <a:avLst/>
            </a:prstGeom>
            <a:noFill/>
            <a:ln w="22225">
              <a:noFill/>
              <a:miter lim="800000"/>
              <a:headEnd/>
              <a:tailEnd/>
            </a:ln>
          </p:spPr>
          <p:txBody>
            <a:bodyPr>
              <a:spAutoFit/>
            </a:bodyPr>
            <a:lstStyle/>
            <a:p>
              <a:pPr algn="ctr"/>
              <a:r>
                <a:rPr lang="en-US" sz="1800">
                  <a:solidFill>
                    <a:srgbClr val="354265"/>
                  </a:solidFill>
                </a:rPr>
                <a:t>Inch   (fractions)</a:t>
              </a:r>
            </a:p>
          </p:txBody>
        </p:sp>
        <p:sp>
          <p:nvSpPr>
            <p:cNvPr id="24" name="Text Box 11"/>
            <p:cNvSpPr txBox="1">
              <a:spLocks noChangeArrowheads="1"/>
            </p:cNvSpPr>
            <p:nvPr/>
          </p:nvSpPr>
          <p:spPr bwMode="auto">
            <a:xfrm>
              <a:off x="1217613" y="3702050"/>
              <a:ext cx="579438" cy="336550"/>
            </a:xfrm>
            <a:prstGeom prst="rect">
              <a:avLst/>
            </a:prstGeom>
            <a:noFill/>
            <a:ln w="22225">
              <a:noFill/>
              <a:miter lim="800000"/>
              <a:headEnd/>
              <a:tailEnd/>
            </a:ln>
          </p:spPr>
          <p:txBody>
            <a:bodyPr wrap="none">
              <a:spAutoFit/>
            </a:bodyPr>
            <a:lstStyle/>
            <a:p>
              <a:r>
                <a:rPr lang="en-US" sz="1600">
                  <a:solidFill>
                    <a:srgbClr val="2F3B5B"/>
                  </a:solidFill>
                </a:rPr>
                <a:t>1/16</a:t>
              </a:r>
            </a:p>
          </p:txBody>
        </p:sp>
        <p:sp>
          <p:nvSpPr>
            <p:cNvPr id="25" name="Rectangle 12"/>
            <p:cNvSpPr>
              <a:spLocks noChangeArrowheads="1"/>
            </p:cNvSpPr>
            <p:nvPr/>
          </p:nvSpPr>
          <p:spPr bwMode="auto">
            <a:xfrm>
              <a:off x="2066925" y="4268788"/>
              <a:ext cx="4330700" cy="987425"/>
            </a:xfrm>
            <a:prstGeom prst="rect">
              <a:avLst/>
            </a:prstGeom>
            <a:solidFill>
              <a:schemeClr val="bg1"/>
            </a:solidFill>
            <a:ln w="22225">
              <a:noFill/>
              <a:miter lim="800000"/>
              <a:headEnd/>
              <a:tailEnd/>
            </a:ln>
          </p:spPr>
          <p:txBody>
            <a:bodyPr wrap="none" anchor="ctr"/>
            <a:lstStyle/>
            <a:p>
              <a:pPr algn="ctr"/>
              <a:endParaRPr lang="en-US"/>
            </a:p>
          </p:txBody>
        </p:sp>
      </p:grpSp>
      <p:sp>
        <p:nvSpPr>
          <p:cNvPr id="3" name="Rectangle 2"/>
          <p:cNvSpPr/>
          <p:nvPr/>
        </p:nvSpPr>
        <p:spPr>
          <a:xfrm>
            <a:off x="3308304" y="5638800"/>
            <a:ext cx="2383986" cy="369332"/>
          </a:xfrm>
          <a:prstGeom prst="rect">
            <a:avLst/>
          </a:prstGeom>
        </p:spPr>
        <p:txBody>
          <a:bodyPr wrap="none">
            <a:spAutoFit/>
          </a:bodyPr>
          <a:lstStyle/>
          <a:p>
            <a:r>
              <a:rPr lang="en-US" dirty="0"/>
              <a:t>Image courtesy of CDC</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d_2013_dot_map_550px.jpg"/>
          <p:cNvPicPr>
            <a:picLocks noChangeAspect="1"/>
          </p:cNvPicPr>
          <p:nvPr/>
        </p:nvPicPr>
        <p:blipFill>
          <a:blip r:embed="rId3" cstate="print"/>
          <a:stretch>
            <a:fillRect/>
          </a:stretch>
        </p:blipFill>
        <p:spPr>
          <a:xfrm>
            <a:off x="2239573" y="1870323"/>
            <a:ext cx="6553200" cy="4201291"/>
          </a:xfrm>
          <a:prstGeom prst="rect">
            <a:avLst/>
          </a:prstGeom>
        </p:spPr>
      </p:pic>
      <p:sp>
        <p:nvSpPr>
          <p:cNvPr id="7" name="TextBox 6"/>
          <p:cNvSpPr txBox="1"/>
          <p:nvPr/>
        </p:nvSpPr>
        <p:spPr>
          <a:xfrm>
            <a:off x="609600" y="609600"/>
            <a:ext cx="8001000" cy="461665"/>
          </a:xfrm>
          <a:prstGeom prst="rect">
            <a:avLst/>
          </a:prstGeom>
          <a:noFill/>
        </p:spPr>
        <p:txBody>
          <a:bodyPr wrap="square" rtlCol="0">
            <a:spAutoFit/>
          </a:bodyPr>
          <a:lstStyle/>
          <a:p>
            <a:pPr algn="ctr"/>
            <a:r>
              <a:rPr lang="en-US" sz="2400" b="1" dirty="0"/>
              <a:t>Reported Cases of Lyme Disease - United States, 2013</a:t>
            </a:r>
            <a:endParaRPr lang="en-US" sz="2400" dirty="0"/>
          </a:p>
        </p:txBody>
      </p:sp>
      <p:sp>
        <p:nvSpPr>
          <p:cNvPr id="2" name="TextBox 1"/>
          <p:cNvSpPr txBox="1"/>
          <p:nvPr/>
        </p:nvSpPr>
        <p:spPr>
          <a:xfrm>
            <a:off x="342899" y="3817079"/>
            <a:ext cx="1896673" cy="307777"/>
          </a:xfrm>
          <a:prstGeom prst="rect">
            <a:avLst/>
          </a:prstGeom>
          <a:noFill/>
        </p:spPr>
        <p:txBody>
          <a:bodyPr wrap="none" rtlCol="0">
            <a:spAutoFit/>
          </a:bodyPr>
          <a:lstStyle/>
          <a:p>
            <a:r>
              <a:rPr lang="en-US" sz="1400" dirty="0"/>
              <a:t>Image courtesy of CDC</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57200"/>
            <a:ext cx="8382000" cy="1200329"/>
          </a:xfrm>
          <a:prstGeom prst="rect">
            <a:avLst/>
          </a:prstGeom>
        </p:spPr>
        <p:txBody>
          <a:bodyPr wrap="square">
            <a:spAutoFit/>
          </a:bodyPr>
          <a:lstStyle/>
          <a:p>
            <a:pPr algn="ctr">
              <a:defRPr/>
            </a:pPr>
            <a:r>
              <a:rPr lang="en-US" sz="3600" dirty="0">
                <a:latin typeface="Calibri" pitchFamily="34" charset="0"/>
              </a:rPr>
              <a:t>Lyme Disease Incidence in Virginia, </a:t>
            </a:r>
          </a:p>
          <a:p>
            <a:pPr algn="ctr">
              <a:defRPr/>
            </a:pPr>
            <a:r>
              <a:rPr lang="en-US" sz="3600" dirty="0">
                <a:latin typeface="Calibri" pitchFamily="34" charset="0"/>
              </a:rPr>
              <a:t>1990 - 2014</a:t>
            </a:r>
            <a:endParaRPr lang="en-US" sz="3600" dirty="0">
              <a:effectLst>
                <a:outerShdw blurRad="38100" dist="38100" dir="2700000" algn="tl">
                  <a:srgbClr val="C0C0C0"/>
                </a:outerShdw>
              </a:effectLst>
              <a:latin typeface="Calibri" pitchFamily="34" charset="0"/>
            </a:endParaRPr>
          </a:p>
        </p:txBody>
      </p:sp>
      <p:graphicFrame>
        <p:nvGraphicFramePr>
          <p:cNvPr id="5" name="Chart 4"/>
          <p:cNvGraphicFramePr/>
          <p:nvPr/>
        </p:nvGraphicFramePr>
        <p:xfrm>
          <a:off x="762000" y="1828800"/>
          <a:ext cx="7539265" cy="4648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71600" y="2708275"/>
            <a:ext cx="38100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7" name="Rectangle 3"/>
          <p:cNvSpPr>
            <a:spLocks noChangeArrowheads="1"/>
          </p:cNvSpPr>
          <p:nvPr/>
        </p:nvSpPr>
        <p:spPr bwMode="auto">
          <a:xfrm>
            <a:off x="1338263" y="5395913"/>
            <a:ext cx="69675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8" name="Rectangle 4"/>
          <p:cNvSpPr>
            <a:spLocks noChangeArrowheads="1"/>
          </p:cNvSpPr>
          <p:nvPr/>
        </p:nvSpPr>
        <p:spPr bwMode="auto">
          <a:xfrm>
            <a:off x="1343025" y="1203325"/>
            <a:ext cx="406717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09" name="Rectangle 5"/>
          <p:cNvSpPr>
            <a:spLocks noChangeArrowheads="1"/>
          </p:cNvSpPr>
          <p:nvPr/>
        </p:nvSpPr>
        <p:spPr bwMode="auto">
          <a:xfrm>
            <a:off x="1371600" y="3603625"/>
            <a:ext cx="38100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7111" name="Rectangle 7"/>
          <p:cNvSpPr>
            <a:spLocks noChangeArrowheads="1"/>
          </p:cNvSpPr>
          <p:nvPr/>
        </p:nvSpPr>
        <p:spPr bwMode="auto">
          <a:xfrm>
            <a:off x="1338263" y="4498975"/>
            <a:ext cx="70437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2535" name="Rectangle 8"/>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Lyme Disease:  Human</a:t>
            </a:r>
          </a:p>
        </p:txBody>
      </p:sp>
      <p:sp>
        <p:nvSpPr>
          <p:cNvPr id="22536" name="Rectangle 9"/>
          <p:cNvSpPr>
            <a:spLocks noGrp="1" noChangeArrowheads="1"/>
          </p:cNvSpPr>
          <p:nvPr>
            <p:ph type="body" sz="half" idx="2"/>
          </p:nvPr>
        </p:nvSpPr>
        <p:spPr>
          <a:xfrm>
            <a:off x="4800600" y="1676400"/>
            <a:ext cx="4033838" cy="2720975"/>
          </a:xfrm>
        </p:spPr>
        <p:txBody>
          <a:bodyPr/>
          <a:lstStyle/>
          <a:p>
            <a:pPr eaLnBrk="1" hangingPunct="1"/>
            <a:r>
              <a:rPr lang="en-US" sz="2400" b="1" dirty="0">
                <a:latin typeface="Times New Roman" pitchFamily="18" charset="0"/>
                <a:cs typeface="Times New Roman" pitchFamily="18" charset="0"/>
              </a:rPr>
              <a:t>Bull’s Eye rash</a:t>
            </a:r>
          </a:p>
          <a:p>
            <a:pPr eaLnBrk="1" hangingPunct="1"/>
            <a:r>
              <a:rPr lang="en-US" sz="2400" b="1" dirty="0">
                <a:latin typeface="Times New Roman" pitchFamily="18" charset="0"/>
                <a:cs typeface="Times New Roman" pitchFamily="18" charset="0"/>
              </a:rPr>
              <a:t>Fatigue</a:t>
            </a:r>
          </a:p>
          <a:p>
            <a:pPr eaLnBrk="1" hangingPunct="1"/>
            <a:r>
              <a:rPr lang="en-US" sz="2400" b="1" dirty="0">
                <a:latin typeface="Times New Roman" pitchFamily="18" charset="0"/>
                <a:cs typeface="Times New Roman" pitchFamily="18" charset="0"/>
              </a:rPr>
              <a:t>Fever</a:t>
            </a:r>
          </a:p>
          <a:p>
            <a:pPr eaLnBrk="1" hangingPunct="1"/>
            <a:r>
              <a:rPr lang="en-US" sz="2400" b="1" dirty="0">
                <a:latin typeface="Times New Roman" pitchFamily="18" charset="0"/>
                <a:cs typeface="Times New Roman" pitchFamily="18" charset="0"/>
              </a:rPr>
              <a:t>Joint or muscle aches</a:t>
            </a:r>
          </a:p>
          <a:p>
            <a:pPr eaLnBrk="1" hangingPunct="1"/>
            <a:r>
              <a:rPr lang="en-US" sz="2400" b="1" dirty="0">
                <a:latin typeface="Times New Roman" pitchFamily="18" charset="0"/>
                <a:cs typeface="Times New Roman" pitchFamily="18" charset="0"/>
              </a:rPr>
              <a:t>Headache</a:t>
            </a:r>
          </a:p>
          <a:p>
            <a:pPr eaLnBrk="1" hangingPunct="1"/>
            <a:r>
              <a:rPr lang="en-US" sz="2400" b="1" dirty="0">
                <a:latin typeface="Times New Roman" pitchFamily="18" charset="0"/>
                <a:cs typeface="Times New Roman" pitchFamily="18" charset="0"/>
              </a:rPr>
              <a:t>Swollen glands</a:t>
            </a:r>
          </a:p>
        </p:txBody>
      </p:sp>
      <p:pic>
        <p:nvPicPr>
          <p:cNvPr id="22539" name="Picture 6"/>
          <p:cNvPicPr>
            <a:picLocks noChangeAspect="1" noChangeArrowheads="1"/>
          </p:cNvPicPr>
          <p:nvPr/>
        </p:nvPicPr>
        <p:blipFill>
          <a:blip r:embed="rId3" cstate="print"/>
          <a:srcRect l="12268" r="20003" b="9840"/>
          <a:stretch>
            <a:fillRect/>
          </a:stretch>
        </p:blipFill>
        <p:spPr bwMode="auto">
          <a:xfrm>
            <a:off x="6426200" y="4343400"/>
            <a:ext cx="1905000" cy="1902443"/>
          </a:xfrm>
          <a:prstGeom prst="rect">
            <a:avLst/>
          </a:prstGeom>
          <a:noFill/>
          <a:ln w="22225">
            <a:solidFill>
              <a:schemeClr val="tx1"/>
            </a:solidFill>
            <a:miter lim="800000"/>
            <a:headEnd/>
            <a:tailEnd/>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862138"/>
            <a:ext cx="1740656" cy="262096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0027" y="2408376"/>
            <a:ext cx="2493169" cy="1641336"/>
          </a:xfrm>
          <a:prstGeom prst="rect">
            <a:avLst/>
          </a:prstGeom>
        </p:spPr>
      </p:pic>
      <p:sp>
        <p:nvSpPr>
          <p:cNvPr id="5" name="TextBox 4"/>
          <p:cNvSpPr txBox="1"/>
          <p:nvPr/>
        </p:nvSpPr>
        <p:spPr>
          <a:xfrm>
            <a:off x="2206983" y="4160877"/>
            <a:ext cx="2473754" cy="369332"/>
          </a:xfrm>
          <a:prstGeom prst="rect">
            <a:avLst/>
          </a:prstGeom>
          <a:noFill/>
        </p:spPr>
        <p:txBody>
          <a:bodyPr wrap="none" rtlCol="0">
            <a:spAutoFit/>
          </a:bodyPr>
          <a:lstStyle/>
          <a:p>
            <a:r>
              <a:rPr lang="en-US" dirty="0"/>
              <a:t>Images courtesy of CDC</a:t>
            </a:r>
          </a:p>
        </p:txBody>
      </p:sp>
      <p:sp>
        <p:nvSpPr>
          <p:cNvPr id="6" name="TextBox 5"/>
          <p:cNvSpPr txBox="1"/>
          <p:nvPr/>
        </p:nvSpPr>
        <p:spPr>
          <a:xfrm>
            <a:off x="4046497" y="5395913"/>
            <a:ext cx="2270206" cy="523220"/>
          </a:xfrm>
          <a:prstGeom prst="rect">
            <a:avLst/>
          </a:prstGeom>
          <a:noFill/>
        </p:spPr>
        <p:txBody>
          <a:bodyPr wrap="square" rtlCol="0">
            <a:spAutoFit/>
          </a:bodyPr>
          <a:lstStyle/>
          <a:p>
            <a:pPr algn="ctr"/>
            <a:r>
              <a:rPr lang="en-US" sz="1400" dirty="0"/>
              <a:t>Image courtesy of Virginia Department of Health</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alibri" pitchFamily="34" charset="0"/>
              </a:rPr>
              <a:t>Lyme Disease:  Animals</a:t>
            </a:r>
            <a:endParaRPr lang="en-US" b="1" dirty="0"/>
          </a:p>
        </p:txBody>
      </p:sp>
      <p:sp>
        <p:nvSpPr>
          <p:cNvPr id="3" name="Content Placeholder 2"/>
          <p:cNvSpPr>
            <a:spLocks noGrp="1"/>
          </p:cNvSpPr>
          <p:nvPr>
            <p:ph sz="quarter" idx="1"/>
          </p:nvPr>
        </p:nvSpPr>
        <p:spPr/>
        <p:txBody>
          <a:bodyPr>
            <a:normAutofit/>
          </a:bodyPr>
          <a:lstStyle/>
          <a:p>
            <a:r>
              <a:rPr lang="en-US" sz="3200" dirty="0">
                <a:latin typeface="Calibri" pitchFamily="34" charset="0"/>
                <a:cs typeface="Times New Roman" pitchFamily="18" charset="0"/>
              </a:rPr>
              <a:t>Dogs may develop illness that includes lameness, fever, anorexia, </a:t>
            </a:r>
            <a:r>
              <a:rPr lang="en-US" sz="3200" dirty="0" err="1">
                <a:latin typeface="Calibri" pitchFamily="34" charset="0"/>
                <a:cs typeface="Times New Roman" pitchFamily="18" charset="0"/>
              </a:rPr>
              <a:t>myalgia</a:t>
            </a:r>
            <a:r>
              <a:rPr lang="en-US" sz="3200" dirty="0">
                <a:latin typeface="Calibri" pitchFamily="34" charset="0"/>
                <a:cs typeface="Times New Roman" pitchFamily="18" charset="0"/>
              </a:rPr>
              <a:t> and lethargy</a:t>
            </a:r>
          </a:p>
          <a:p>
            <a:r>
              <a:rPr lang="en-US" sz="3200" dirty="0">
                <a:latin typeface="Calibri" pitchFamily="34" charset="0"/>
                <a:cs typeface="Times New Roman" pitchFamily="18" charset="0"/>
              </a:rPr>
              <a:t>Cats may develop arthritis (rare)</a:t>
            </a:r>
          </a:p>
          <a:p>
            <a:r>
              <a:rPr lang="en-US" sz="3200" dirty="0">
                <a:latin typeface="Calibri" pitchFamily="34" charset="0"/>
                <a:cs typeface="Times New Roman" pitchFamily="18" charset="0"/>
              </a:rPr>
              <a:t>Horses may develop illness, but disease in this species is poorly understood at this time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_Pic14"/>
          <p:cNvPicPr>
            <a:picLocks noChangeAspect="1" noChangeArrowheads="1"/>
          </p:cNvPicPr>
          <p:nvPr/>
        </p:nvPicPr>
        <p:blipFill>
          <a:blip r:embed="rId3" cstate="print"/>
          <a:srcRect/>
          <a:stretch>
            <a:fillRect/>
          </a:stretch>
        </p:blipFill>
        <p:spPr bwMode="auto">
          <a:xfrm>
            <a:off x="6477000" y="1905000"/>
            <a:ext cx="2006600" cy="4343400"/>
          </a:xfrm>
          <a:prstGeom prst="rect">
            <a:avLst/>
          </a:prstGeom>
          <a:noFill/>
          <a:ln w="12700">
            <a:solidFill>
              <a:schemeClr val="tx1"/>
            </a:solidFill>
            <a:miter lim="800000"/>
            <a:headEnd/>
            <a:tailEnd/>
          </a:ln>
        </p:spPr>
      </p:pic>
      <p:sp>
        <p:nvSpPr>
          <p:cNvPr id="5" name="Rectangle 4"/>
          <p:cNvSpPr/>
          <p:nvPr/>
        </p:nvSpPr>
        <p:spPr>
          <a:xfrm>
            <a:off x="685800" y="2133600"/>
            <a:ext cx="3975768" cy="523220"/>
          </a:xfrm>
          <a:prstGeom prst="rect">
            <a:avLst/>
          </a:prstGeom>
        </p:spPr>
        <p:txBody>
          <a:bodyPr wrap="none">
            <a:spAutoFit/>
          </a:bodyPr>
          <a:lstStyle/>
          <a:p>
            <a:pPr marL="231775" indent="-231775">
              <a:buFont typeface="Wingdings" pitchFamily="2" charset="2"/>
              <a:buNone/>
              <a:defRPr/>
            </a:pPr>
            <a:r>
              <a:rPr lang="en-US" sz="2800" dirty="0">
                <a:latin typeface="Calibri" pitchFamily="34" charset="0"/>
              </a:rPr>
              <a:t>1.  Recognize tick</a:t>
            </a:r>
            <a:r>
              <a:rPr lang="en-US" sz="2800" dirty="0">
                <a:solidFill>
                  <a:srgbClr val="CCFFFF"/>
                </a:solidFill>
                <a:latin typeface="Calibri" pitchFamily="34" charset="0"/>
              </a:rPr>
              <a:t> </a:t>
            </a:r>
            <a:r>
              <a:rPr lang="en-US" sz="2800" dirty="0">
                <a:latin typeface="Calibri" pitchFamily="34" charset="0"/>
              </a:rPr>
              <a:t>habitats</a:t>
            </a:r>
            <a:endParaRPr lang="en-US" sz="2800" dirty="0">
              <a:solidFill>
                <a:srgbClr val="CCFFFF"/>
              </a:solidFill>
              <a:effectLst>
                <a:outerShdw blurRad="38100" dist="38100" dir="2700000" algn="tl">
                  <a:srgbClr val="C0C0C0"/>
                </a:outerShdw>
              </a:effectLst>
              <a:latin typeface="Calibri" pitchFamily="34" charset="0"/>
            </a:endParaRPr>
          </a:p>
        </p:txBody>
      </p:sp>
      <p:sp>
        <p:nvSpPr>
          <p:cNvPr id="6" name="Rectangle 5"/>
          <p:cNvSpPr/>
          <p:nvPr/>
        </p:nvSpPr>
        <p:spPr>
          <a:xfrm>
            <a:off x="609600" y="2819400"/>
            <a:ext cx="3605589" cy="523220"/>
          </a:xfrm>
          <a:prstGeom prst="rect">
            <a:avLst/>
          </a:prstGeom>
        </p:spPr>
        <p:txBody>
          <a:bodyPr wrap="square">
            <a:spAutoFit/>
          </a:bodyPr>
          <a:lstStyle/>
          <a:p>
            <a:pPr marL="609600" indent="-609600" algn="ctr">
              <a:buFont typeface="Wingdings" pitchFamily="2" charset="2"/>
              <a:buNone/>
              <a:defRPr/>
            </a:pPr>
            <a:r>
              <a:rPr lang="en-US" sz="2800" dirty="0">
                <a:latin typeface="Calibri" pitchFamily="34" charset="0"/>
              </a:rPr>
              <a:t>2.  Dress appropriately</a:t>
            </a:r>
            <a:endParaRPr lang="en-US" sz="2800" dirty="0">
              <a:effectLst>
                <a:outerShdw blurRad="38100" dist="38100" dir="2700000" algn="tl">
                  <a:srgbClr val="C0C0C0"/>
                </a:outerShdw>
              </a:effectLst>
              <a:latin typeface="Calibri" pitchFamily="34" charset="0"/>
            </a:endParaRPr>
          </a:p>
        </p:txBody>
      </p:sp>
      <p:sp>
        <p:nvSpPr>
          <p:cNvPr id="7" name="Rectangle 6"/>
          <p:cNvSpPr/>
          <p:nvPr/>
        </p:nvSpPr>
        <p:spPr>
          <a:xfrm>
            <a:off x="533400" y="3429000"/>
            <a:ext cx="2978930" cy="523220"/>
          </a:xfrm>
          <a:prstGeom prst="rect">
            <a:avLst/>
          </a:prstGeom>
        </p:spPr>
        <p:txBody>
          <a:bodyPr wrap="square">
            <a:spAutoFit/>
          </a:bodyPr>
          <a:lstStyle/>
          <a:p>
            <a:pPr marL="609600" indent="-609600" algn="ctr">
              <a:buFont typeface="Wingdings" pitchFamily="2" charset="2"/>
              <a:buNone/>
            </a:pPr>
            <a:r>
              <a:rPr lang="en-US" sz="2800" dirty="0">
                <a:latin typeface="Calibri" pitchFamily="34" charset="0"/>
              </a:rPr>
              <a:t>3.  Use repellents</a:t>
            </a:r>
          </a:p>
        </p:txBody>
      </p:sp>
      <p:sp>
        <p:nvSpPr>
          <p:cNvPr id="8" name="Rectangle 7"/>
          <p:cNvSpPr/>
          <p:nvPr/>
        </p:nvSpPr>
        <p:spPr>
          <a:xfrm>
            <a:off x="685800" y="4038600"/>
            <a:ext cx="2992498" cy="523220"/>
          </a:xfrm>
          <a:prstGeom prst="rect">
            <a:avLst/>
          </a:prstGeom>
        </p:spPr>
        <p:txBody>
          <a:bodyPr wrap="square">
            <a:spAutoFit/>
          </a:bodyPr>
          <a:lstStyle/>
          <a:p>
            <a:pPr marL="465138" indent="-465138">
              <a:buFont typeface="Wingdings" pitchFamily="2" charset="2"/>
              <a:buNone/>
            </a:pPr>
            <a:r>
              <a:rPr lang="en-US" sz="2800" dirty="0">
                <a:latin typeface="Calibri" pitchFamily="34" charset="0"/>
              </a:rPr>
              <a:t>4.  Do tick checks</a:t>
            </a:r>
          </a:p>
        </p:txBody>
      </p:sp>
      <p:sp>
        <p:nvSpPr>
          <p:cNvPr id="9" name="Rectangle 8"/>
          <p:cNvSpPr/>
          <p:nvPr/>
        </p:nvSpPr>
        <p:spPr>
          <a:xfrm>
            <a:off x="685800" y="4724400"/>
            <a:ext cx="2836148" cy="523220"/>
          </a:xfrm>
          <a:prstGeom prst="rect">
            <a:avLst/>
          </a:prstGeom>
        </p:spPr>
        <p:txBody>
          <a:bodyPr wrap="square">
            <a:spAutoFit/>
          </a:bodyPr>
          <a:lstStyle/>
          <a:p>
            <a:pPr marL="465138" indent="-465138">
              <a:buFont typeface="Wingdings" pitchFamily="2" charset="2"/>
              <a:buNone/>
            </a:pPr>
            <a:r>
              <a:rPr lang="en-US" sz="2800" dirty="0">
                <a:latin typeface="Calibri" pitchFamily="34" charset="0"/>
              </a:rPr>
              <a:t>5.  Remove ticks</a:t>
            </a:r>
            <a:r>
              <a:rPr lang="en-US" sz="2800" dirty="0">
                <a:solidFill>
                  <a:srgbClr val="CCFFFF"/>
                </a:solidFill>
                <a:latin typeface="Calibri" pitchFamily="34" charset="0"/>
              </a:rPr>
              <a:t> </a:t>
            </a:r>
          </a:p>
        </p:txBody>
      </p:sp>
      <p:sp>
        <p:nvSpPr>
          <p:cNvPr id="11" name="Rectangle 10"/>
          <p:cNvSpPr/>
          <p:nvPr/>
        </p:nvSpPr>
        <p:spPr>
          <a:xfrm>
            <a:off x="838200" y="838200"/>
            <a:ext cx="7010400" cy="707886"/>
          </a:xfrm>
          <a:prstGeom prst="rect">
            <a:avLst/>
          </a:prstGeom>
        </p:spPr>
        <p:txBody>
          <a:bodyPr wrap="square">
            <a:spAutoFit/>
          </a:bodyPr>
          <a:lstStyle/>
          <a:p>
            <a:r>
              <a:rPr lang="en-US" sz="4000" dirty="0">
                <a:solidFill>
                  <a:schemeClr val="tx2"/>
                </a:solidFill>
                <a:latin typeface="Calibri" pitchFamily="34" charset="0"/>
              </a:rPr>
              <a:t>Lyme Disease:  Prevention</a:t>
            </a:r>
          </a:p>
        </p:txBody>
      </p:sp>
      <p:sp>
        <p:nvSpPr>
          <p:cNvPr id="3" name="Rectangle 2"/>
          <p:cNvSpPr/>
          <p:nvPr/>
        </p:nvSpPr>
        <p:spPr>
          <a:xfrm>
            <a:off x="3429000" y="5562600"/>
            <a:ext cx="2971800" cy="523220"/>
          </a:xfrm>
          <a:prstGeom prst="rect">
            <a:avLst/>
          </a:prstGeom>
        </p:spPr>
        <p:txBody>
          <a:bodyPr wrap="square">
            <a:spAutoFit/>
          </a:bodyPr>
          <a:lstStyle/>
          <a:p>
            <a:pPr algn="ctr"/>
            <a:r>
              <a:rPr lang="en-US" sz="1400" dirty="0"/>
              <a:t>Image courtesy of Virginia Department of Health</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338263" y="1219200"/>
            <a:ext cx="6743700" cy="396875"/>
          </a:xfrm>
          <a:prstGeom prst="rect">
            <a:avLst/>
          </a:prstGeom>
          <a:noFill/>
          <a:ln w="9525">
            <a:noFill/>
            <a:miter lim="800000"/>
            <a:headEnd/>
            <a:tailEnd/>
          </a:ln>
          <a:effectLst/>
        </p:spPr>
        <p:txBody>
          <a:bodyPr anchor="ctr">
            <a:spAutoFit/>
          </a:bodyPr>
          <a:lstStyle/>
          <a:p>
            <a:pPr marL="465138" indent="-465138">
              <a:buFont typeface="Wingdings" pitchFamily="2" charset="2"/>
              <a:buNone/>
              <a:defRPr/>
            </a:pPr>
            <a:endParaRPr lang="en-US" sz="2000">
              <a:solidFill>
                <a:srgbClr val="CCFFFF"/>
              </a:solidFill>
              <a:effectLst>
                <a:outerShdw blurRad="38100" dist="38100" dir="2700000" algn="tl">
                  <a:srgbClr val="C0C0C0"/>
                </a:outerShdw>
              </a:effectLst>
            </a:endParaRPr>
          </a:p>
        </p:txBody>
      </p:sp>
      <p:sp>
        <p:nvSpPr>
          <p:cNvPr id="36867" name="Rectangle 3"/>
          <p:cNvSpPr>
            <a:spLocks noChangeArrowheads="1"/>
          </p:cNvSpPr>
          <p:nvPr/>
        </p:nvSpPr>
        <p:spPr bwMode="auto">
          <a:xfrm>
            <a:off x="1338263" y="1887538"/>
            <a:ext cx="649287" cy="396875"/>
          </a:xfrm>
          <a:prstGeom prst="rect">
            <a:avLst/>
          </a:prstGeom>
          <a:noFill/>
          <a:ln w="9525">
            <a:noFill/>
            <a:miter lim="800000"/>
            <a:headEnd/>
            <a:tailEnd/>
          </a:ln>
          <a:effectLst/>
        </p:spPr>
        <p:txBody>
          <a:bodyPr wrap="none">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68" name="Rectangle 4"/>
          <p:cNvSpPr>
            <a:spLocks noChangeArrowheads="1"/>
          </p:cNvSpPr>
          <p:nvPr/>
        </p:nvSpPr>
        <p:spPr bwMode="auto">
          <a:xfrm>
            <a:off x="1338263" y="2489200"/>
            <a:ext cx="6248400"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69" name="Rectangle 5"/>
          <p:cNvSpPr>
            <a:spLocks noChangeArrowheads="1"/>
          </p:cNvSpPr>
          <p:nvPr/>
        </p:nvSpPr>
        <p:spPr bwMode="auto">
          <a:xfrm>
            <a:off x="1338263" y="3395663"/>
            <a:ext cx="65865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70" name="Rectangle 6"/>
          <p:cNvSpPr>
            <a:spLocks noChangeArrowheads="1"/>
          </p:cNvSpPr>
          <p:nvPr/>
        </p:nvSpPr>
        <p:spPr bwMode="auto">
          <a:xfrm>
            <a:off x="1338263" y="4302125"/>
            <a:ext cx="64341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6871" name="Rectangle 7"/>
          <p:cNvSpPr>
            <a:spLocks noChangeArrowheads="1"/>
          </p:cNvSpPr>
          <p:nvPr/>
        </p:nvSpPr>
        <p:spPr bwMode="auto">
          <a:xfrm>
            <a:off x="1343025" y="5208588"/>
            <a:ext cx="658177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pic>
        <p:nvPicPr>
          <p:cNvPr id="18440" name="Picture 8" descr="wet_woodland"/>
          <p:cNvPicPr>
            <a:picLocks noChangeAspect="1" noChangeArrowheads="1"/>
          </p:cNvPicPr>
          <p:nvPr/>
        </p:nvPicPr>
        <p:blipFill>
          <a:blip r:embed="rId3" cstate="print"/>
          <a:srcRect/>
          <a:stretch>
            <a:fillRect/>
          </a:stretch>
        </p:blipFill>
        <p:spPr bwMode="auto">
          <a:xfrm>
            <a:off x="5105400" y="1371600"/>
            <a:ext cx="3321050" cy="4695825"/>
          </a:xfrm>
          <a:prstGeom prst="rect">
            <a:avLst/>
          </a:prstGeom>
          <a:noFill/>
          <a:ln w="9525">
            <a:solidFill>
              <a:schemeClr val="tx1"/>
            </a:solidFill>
            <a:miter lim="800000"/>
            <a:headEnd/>
            <a:tailEnd/>
          </a:ln>
        </p:spPr>
      </p:pic>
      <p:pic>
        <p:nvPicPr>
          <p:cNvPr id="18441" name="Picture 9" descr="7-3-06-path-open"/>
          <p:cNvPicPr>
            <a:picLocks noChangeAspect="1" noChangeArrowheads="1"/>
          </p:cNvPicPr>
          <p:nvPr/>
        </p:nvPicPr>
        <p:blipFill>
          <a:blip r:embed="rId4" cstate="print"/>
          <a:srcRect/>
          <a:stretch>
            <a:fillRect/>
          </a:stretch>
        </p:blipFill>
        <p:spPr bwMode="auto">
          <a:xfrm>
            <a:off x="1752600" y="1371600"/>
            <a:ext cx="4495800" cy="3371850"/>
          </a:xfrm>
          <a:prstGeom prst="rect">
            <a:avLst/>
          </a:prstGeom>
          <a:noFill/>
          <a:ln w="22225">
            <a:solidFill>
              <a:schemeClr val="tx1"/>
            </a:solidFill>
            <a:miter lim="800000"/>
            <a:headEnd/>
            <a:tailEnd/>
          </a:ln>
        </p:spPr>
      </p:pic>
      <p:pic>
        <p:nvPicPr>
          <p:cNvPr id="18442" name="Picture 10" descr="woods"/>
          <p:cNvPicPr>
            <a:picLocks noChangeAspect="1" noChangeArrowheads="1"/>
          </p:cNvPicPr>
          <p:nvPr/>
        </p:nvPicPr>
        <p:blipFill>
          <a:blip r:embed="rId5" cstate="print"/>
          <a:srcRect/>
          <a:stretch>
            <a:fillRect/>
          </a:stretch>
        </p:blipFill>
        <p:spPr bwMode="auto">
          <a:xfrm>
            <a:off x="381000" y="3520281"/>
            <a:ext cx="3429000" cy="2357438"/>
          </a:xfrm>
          <a:prstGeom prst="rect">
            <a:avLst/>
          </a:prstGeom>
          <a:noFill/>
          <a:ln w="22225">
            <a:solidFill>
              <a:schemeClr val="tx1"/>
            </a:solidFill>
            <a:miter lim="800000"/>
            <a:headEnd/>
            <a:tailEnd/>
          </a:ln>
        </p:spPr>
      </p:pic>
      <p:sp>
        <p:nvSpPr>
          <p:cNvPr id="18443" name="Rectangle 11"/>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1. Recognize Tick Habitats</a:t>
            </a:r>
          </a:p>
        </p:txBody>
      </p:sp>
      <p:sp>
        <p:nvSpPr>
          <p:cNvPr id="2" name="Rectangle 1"/>
          <p:cNvSpPr/>
          <p:nvPr/>
        </p:nvSpPr>
        <p:spPr>
          <a:xfrm>
            <a:off x="685800" y="5913536"/>
            <a:ext cx="4572000" cy="307777"/>
          </a:xfrm>
          <a:prstGeom prst="rect">
            <a:avLst/>
          </a:prstGeom>
        </p:spPr>
        <p:txBody>
          <a:bodyPr>
            <a:spAutoFit/>
          </a:bodyPr>
          <a:lstStyle/>
          <a:p>
            <a:pPr algn="ctr"/>
            <a:r>
              <a:rPr lang="en-US" sz="1400" dirty="0"/>
              <a:t>Images courtesy of Virginia Department of Health</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338263" y="1447800"/>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5" name="Rectangle 3"/>
          <p:cNvSpPr>
            <a:spLocks noChangeArrowheads="1"/>
          </p:cNvSpPr>
          <p:nvPr/>
        </p:nvSpPr>
        <p:spPr bwMode="auto">
          <a:xfrm>
            <a:off x="1600200" y="2438400"/>
            <a:ext cx="38433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6" name="Rectangle 4"/>
          <p:cNvSpPr>
            <a:spLocks noChangeArrowheads="1"/>
          </p:cNvSpPr>
          <p:nvPr/>
        </p:nvSpPr>
        <p:spPr bwMode="auto">
          <a:xfrm>
            <a:off x="1338263" y="3660775"/>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pic>
        <p:nvPicPr>
          <p:cNvPr id="19461" name="Picture 5"/>
          <p:cNvPicPr>
            <a:picLocks noChangeAspect="1" noChangeArrowheads="1"/>
          </p:cNvPicPr>
          <p:nvPr/>
        </p:nvPicPr>
        <p:blipFill>
          <a:blip r:embed="rId3" cstate="print"/>
          <a:srcRect/>
          <a:stretch>
            <a:fillRect/>
          </a:stretch>
        </p:blipFill>
        <p:spPr bwMode="auto">
          <a:xfrm>
            <a:off x="4918075" y="1893888"/>
            <a:ext cx="3082925" cy="3668712"/>
          </a:xfrm>
          <a:prstGeom prst="rect">
            <a:avLst/>
          </a:prstGeom>
          <a:noFill/>
          <a:ln w="22225">
            <a:solidFill>
              <a:schemeClr val="tx1"/>
            </a:solidFill>
            <a:miter lim="800000"/>
            <a:headEnd/>
            <a:tailEnd/>
          </a:ln>
        </p:spPr>
      </p:pic>
      <p:sp>
        <p:nvSpPr>
          <p:cNvPr id="38918" name="Rectangle 6"/>
          <p:cNvSpPr>
            <a:spLocks noChangeArrowheads="1"/>
          </p:cNvSpPr>
          <p:nvPr/>
        </p:nvSpPr>
        <p:spPr bwMode="auto">
          <a:xfrm>
            <a:off x="1338263" y="4602163"/>
            <a:ext cx="40719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38919" name="Rectangle 7"/>
          <p:cNvSpPr>
            <a:spLocks noChangeArrowheads="1"/>
          </p:cNvSpPr>
          <p:nvPr/>
        </p:nvSpPr>
        <p:spPr bwMode="auto">
          <a:xfrm>
            <a:off x="1338263" y="3024188"/>
            <a:ext cx="3843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19464" name="Rectangle 8"/>
          <p:cNvSpPr>
            <a:spLocks noGrp="1" noChangeArrowheads="1"/>
          </p:cNvSpPr>
          <p:nvPr>
            <p:ph type="title"/>
          </p:nvPr>
        </p:nvSpPr>
        <p:spPr>
          <a:xfrm>
            <a:off x="533400" y="228600"/>
            <a:ext cx="7772400" cy="1143000"/>
          </a:xfrm>
        </p:spPr>
        <p:txBody>
          <a:bodyPr/>
          <a:lstStyle/>
          <a:p>
            <a:pPr eaLnBrk="1" hangingPunct="1"/>
            <a:r>
              <a:rPr lang="en-US" sz="4000" dirty="0">
                <a:latin typeface="Calibri" pitchFamily="34" charset="0"/>
                <a:cs typeface="Times New Roman" pitchFamily="18" charset="0"/>
              </a:rPr>
              <a:t>2. Dress Appropriately</a:t>
            </a:r>
          </a:p>
        </p:txBody>
      </p:sp>
      <p:sp>
        <p:nvSpPr>
          <p:cNvPr id="19465" name="Rectangle 9"/>
          <p:cNvSpPr>
            <a:spLocks noGrp="1" noChangeArrowheads="1"/>
          </p:cNvSpPr>
          <p:nvPr>
            <p:ph type="body" sz="half" idx="1"/>
          </p:nvPr>
        </p:nvSpPr>
        <p:spPr>
          <a:xfrm>
            <a:off x="457200" y="1905000"/>
            <a:ext cx="4033838" cy="4221163"/>
          </a:xfrm>
        </p:spPr>
        <p:txBody>
          <a:bodyPr/>
          <a:lstStyle/>
          <a:p>
            <a:pPr eaLnBrk="1" hangingPunct="1"/>
            <a:r>
              <a:rPr lang="en-US" sz="2800" dirty="0">
                <a:latin typeface="Calibri" pitchFamily="34" charset="0"/>
                <a:cs typeface="Times New Roman" pitchFamily="18" charset="0"/>
              </a:rPr>
              <a:t>Light colors</a:t>
            </a:r>
          </a:p>
          <a:p>
            <a:pPr eaLnBrk="1" hangingPunct="1"/>
            <a:r>
              <a:rPr lang="en-US" sz="2800" dirty="0">
                <a:latin typeface="Calibri" pitchFamily="34" charset="0"/>
                <a:cs typeface="Times New Roman" pitchFamily="18" charset="0"/>
              </a:rPr>
              <a:t>Tucked and buttoned</a:t>
            </a:r>
          </a:p>
          <a:p>
            <a:pPr eaLnBrk="1" hangingPunct="1"/>
            <a:r>
              <a:rPr lang="en-US" sz="2800" dirty="0">
                <a:latin typeface="Calibri" pitchFamily="34" charset="0"/>
                <a:cs typeface="Times New Roman" pitchFamily="18" charset="0"/>
              </a:rPr>
              <a:t>Prompt clothing removal</a:t>
            </a:r>
          </a:p>
          <a:p>
            <a:pPr eaLnBrk="1" hangingPunct="1"/>
            <a:r>
              <a:rPr lang="en-US" sz="2800" dirty="0">
                <a:latin typeface="Calibri" pitchFamily="34" charset="0"/>
                <a:cs typeface="Times New Roman" pitchFamily="18" charset="0"/>
              </a:rPr>
              <a:t>Launder with hot water and high heat</a:t>
            </a:r>
          </a:p>
          <a:p>
            <a:pPr eaLnBrk="1" hangingPunct="1"/>
            <a:endParaRPr lang="en-US" sz="2800" dirty="0">
              <a:solidFill>
                <a:srgbClr val="333399"/>
              </a:solidFill>
            </a:endParaRPr>
          </a:p>
          <a:p>
            <a:pPr eaLnBrk="1" hangingPunct="1"/>
            <a:endParaRPr lang="en-US" sz="2800" dirty="0"/>
          </a:p>
        </p:txBody>
      </p:sp>
      <p:sp>
        <p:nvSpPr>
          <p:cNvPr id="2" name="Rectangle 1"/>
          <p:cNvSpPr/>
          <p:nvPr/>
        </p:nvSpPr>
        <p:spPr>
          <a:xfrm>
            <a:off x="4173537" y="5698123"/>
            <a:ext cx="4572000" cy="307777"/>
          </a:xfrm>
          <a:prstGeom prst="rect">
            <a:avLst/>
          </a:prstGeom>
        </p:spPr>
        <p:txBody>
          <a:bodyPr>
            <a:spAutoFit/>
          </a:bodyPr>
          <a:lstStyle/>
          <a:p>
            <a:pPr algn="ctr"/>
            <a:r>
              <a:rPr lang="en-US" sz="1400" dirty="0"/>
              <a:t>Image courtesy of Virginia Department of Health</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338263" y="3908425"/>
            <a:ext cx="66627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0963" name="Rectangle 3"/>
          <p:cNvSpPr>
            <a:spLocks noChangeArrowheads="1"/>
          </p:cNvSpPr>
          <p:nvPr/>
        </p:nvSpPr>
        <p:spPr bwMode="auto">
          <a:xfrm>
            <a:off x="1343025" y="4743450"/>
            <a:ext cx="64341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0964" name="Rectangle 4"/>
          <p:cNvSpPr>
            <a:spLocks noChangeArrowheads="1"/>
          </p:cNvSpPr>
          <p:nvPr/>
        </p:nvSpPr>
        <p:spPr bwMode="auto">
          <a:xfrm>
            <a:off x="1847850" y="2768600"/>
            <a:ext cx="6553200" cy="396875"/>
          </a:xfrm>
          <a:prstGeom prst="rect">
            <a:avLst/>
          </a:prstGeom>
          <a:noFill/>
          <a:ln w="9525">
            <a:noFill/>
            <a:miter lim="800000"/>
            <a:headEnd/>
            <a:tailEnd/>
          </a:ln>
          <a:effectLst/>
        </p:spPr>
        <p:txBody>
          <a:bodyPr>
            <a:spAutoFit/>
          </a:bodyPr>
          <a:lstStyle/>
          <a:p>
            <a:pPr marL="231775" indent="-231775">
              <a:buFontTx/>
              <a:buChar char="•"/>
              <a:defRPr/>
            </a:pPr>
            <a:endParaRPr lang="en-US" sz="2000" b="0">
              <a:solidFill>
                <a:srgbClr val="CCFFFF"/>
              </a:solidFill>
              <a:effectLst>
                <a:outerShdw blurRad="38100" dist="38100" dir="2700000" algn="tl">
                  <a:srgbClr val="C0C0C0"/>
                </a:outerShdw>
              </a:effectLst>
            </a:endParaRPr>
          </a:p>
        </p:txBody>
      </p:sp>
      <p:sp>
        <p:nvSpPr>
          <p:cNvPr id="40965" name="Rectangle 5"/>
          <p:cNvSpPr>
            <a:spLocks noChangeArrowheads="1"/>
          </p:cNvSpPr>
          <p:nvPr/>
        </p:nvSpPr>
        <p:spPr bwMode="auto">
          <a:xfrm>
            <a:off x="1343025" y="1628775"/>
            <a:ext cx="66627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0486" name="Rectangle 6"/>
          <p:cNvSpPr>
            <a:spLocks noGrp="1" noChangeArrowheads="1"/>
          </p:cNvSpPr>
          <p:nvPr>
            <p:ph type="title"/>
          </p:nvPr>
        </p:nvSpPr>
        <p:spPr/>
        <p:txBody>
          <a:bodyPr/>
          <a:lstStyle/>
          <a:p>
            <a:pPr eaLnBrk="1" hangingPunct="1"/>
            <a:r>
              <a:rPr lang="en-US" sz="4000" dirty="0">
                <a:latin typeface="Calibri" pitchFamily="34" charset="0"/>
                <a:cs typeface="Times New Roman" pitchFamily="18" charset="0"/>
              </a:rPr>
              <a:t>3. Use Insect Repellents</a:t>
            </a:r>
          </a:p>
        </p:txBody>
      </p:sp>
      <p:pic>
        <p:nvPicPr>
          <p:cNvPr id="20487" name="Picture 7" descr="getty_rm_photo_of_golfer_spraying_insect_repellent"/>
          <p:cNvPicPr>
            <a:picLocks noGrp="1" noChangeAspect="1" noChangeArrowheads="1"/>
          </p:cNvPicPr>
          <p:nvPr>
            <p:ph idx="1"/>
          </p:nvPr>
        </p:nvPicPr>
        <p:blipFill>
          <a:blip r:embed="rId3" cstate="print"/>
          <a:srcRect/>
          <a:stretch>
            <a:fillRect/>
          </a:stretch>
        </p:blipFill>
        <p:spPr>
          <a:xfrm>
            <a:off x="1600200" y="1828800"/>
            <a:ext cx="6096000" cy="4267200"/>
          </a:xfrm>
          <a:ln w="22225">
            <a:solidFill>
              <a:schemeClr val="tx1"/>
            </a:solidFill>
          </a:ln>
        </p:spPr>
      </p:pic>
      <p:sp>
        <p:nvSpPr>
          <p:cNvPr id="2" name="Rectangle 1"/>
          <p:cNvSpPr/>
          <p:nvPr/>
        </p:nvSpPr>
        <p:spPr>
          <a:xfrm>
            <a:off x="6477000" y="6313239"/>
            <a:ext cx="2667000" cy="523220"/>
          </a:xfrm>
          <a:prstGeom prst="rect">
            <a:avLst/>
          </a:prstGeom>
        </p:spPr>
        <p:txBody>
          <a:bodyPr wrap="square">
            <a:spAutoFit/>
          </a:bodyPr>
          <a:lstStyle/>
          <a:p>
            <a:pPr algn="ctr"/>
            <a:r>
              <a:rPr lang="en-US" sz="1400" dirty="0"/>
              <a:t>Image courtesy of Virginia Department of Health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n-US" sz="4400" i="1" dirty="0">
                <a:latin typeface="Calibri" pitchFamily="34" charset="0"/>
              </a:rPr>
              <a:t>Salmonella:  </a:t>
            </a:r>
            <a:r>
              <a:rPr lang="en-US" sz="4400" dirty="0">
                <a:latin typeface="Calibri" pitchFamily="34" charset="0"/>
              </a:rPr>
              <a:t>Human</a:t>
            </a:r>
          </a:p>
        </p:txBody>
      </p:sp>
      <p:sp>
        <p:nvSpPr>
          <p:cNvPr id="33795" name="Rectangle 3"/>
          <p:cNvSpPr>
            <a:spLocks noGrp="1" noChangeArrowheads="1"/>
          </p:cNvSpPr>
          <p:nvPr>
            <p:ph type="body" idx="1"/>
          </p:nvPr>
        </p:nvSpPr>
        <p:spPr/>
        <p:txBody>
          <a:bodyPr/>
          <a:lstStyle/>
          <a:p>
            <a:r>
              <a:rPr lang="en-US" altLang="en-US" sz="3200" dirty="0">
                <a:latin typeface="Calibri" pitchFamily="34" charset="0"/>
              </a:rPr>
              <a:t>Incubation 12-72 hours</a:t>
            </a:r>
          </a:p>
          <a:p>
            <a:r>
              <a:rPr lang="en-US" altLang="en-US" sz="3200" dirty="0">
                <a:latin typeface="Calibri" pitchFamily="34" charset="0"/>
              </a:rPr>
              <a:t>Vomiting, stomach cramps, diarrhea</a:t>
            </a:r>
          </a:p>
          <a:p>
            <a:r>
              <a:rPr lang="en-US" altLang="en-US" sz="3200" dirty="0">
                <a:latin typeface="Calibri" pitchFamily="34" charset="0"/>
              </a:rPr>
              <a:t>15-20 bacteria to infect</a:t>
            </a:r>
          </a:p>
          <a:p>
            <a:r>
              <a:rPr lang="en-US" altLang="en-US" sz="3200" dirty="0">
                <a:latin typeface="Calibri" pitchFamily="34" charset="0"/>
              </a:rPr>
              <a:t>Mostly self limiting</a:t>
            </a:r>
          </a:p>
          <a:p>
            <a:r>
              <a:rPr lang="en-US" sz="3200" dirty="0">
                <a:latin typeface="Calibri" pitchFamily="34" charset="0"/>
                <a:cs typeface="Times New Roman" pitchFamily="18" charset="0"/>
              </a:rPr>
              <a:t>Very young, elderly and </a:t>
            </a:r>
            <a:r>
              <a:rPr lang="en-US" sz="3200" dirty="0" err="1">
                <a:latin typeface="Calibri" pitchFamily="34" charset="0"/>
                <a:cs typeface="Times New Roman" pitchFamily="18" charset="0"/>
              </a:rPr>
              <a:t>immunocompromised</a:t>
            </a:r>
            <a:r>
              <a:rPr lang="en-US" sz="3200" dirty="0">
                <a:latin typeface="Calibri" pitchFamily="34" charset="0"/>
                <a:cs typeface="Times New Roman" pitchFamily="18" charset="0"/>
              </a:rPr>
              <a:t> people most likely to be more severely affected</a:t>
            </a:r>
          </a:p>
          <a:p>
            <a:endParaRPr lang="en-US" sz="3600" b="1" dirty="0">
              <a:latin typeface="Times New Roman"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338263" y="2357438"/>
            <a:ext cx="64341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1" name="Rectangle 3"/>
          <p:cNvSpPr>
            <a:spLocks noChangeArrowheads="1"/>
          </p:cNvSpPr>
          <p:nvPr/>
        </p:nvSpPr>
        <p:spPr bwMode="auto">
          <a:xfrm>
            <a:off x="1371600" y="3265488"/>
            <a:ext cx="66627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2" name="Rectangle 4"/>
          <p:cNvSpPr>
            <a:spLocks noChangeArrowheads="1"/>
          </p:cNvSpPr>
          <p:nvPr/>
        </p:nvSpPr>
        <p:spPr bwMode="auto">
          <a:xfrm>
            <a:off x="1338263" y="4479925"/>
            <a:ext cx="6510337"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3013" name="Rectangle 5"/>
          <p:cNvSpPr>
            <a:spLocks noChangeArrowheads="1"/>
          </p:cNvSpPr>
          <p:nvPr/>
        </p:nvSpPr>
        <p:spPr bwMode="auto">
          <a:xfrm>
            <a:off x="1343025" y="1423988"/>
            <a:ext cx="6434138"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21510" name="Rectangle 6"/>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4. Do a Tick Check</a:t>
            </a:r>
          </a:p>
        </p:txBody>
      </p:sp>
      <p:pic>
        <p:nvPicPr>
          <p:cNvPr id="21511" name="Picture 7" descr="dermnet_rf_photo_of_tick_bite"/>
          <p:cNvPicPr>
            <a:picLocks noGrp="1" noChangeAspect="1" noChangeArrowheads="1"/>
          </p:cNvPicPr>
          <p:nvPr>
            <p:ph idx="1"/>
          </p:nvPr>
        </p:nvPicPr>
        <p:blipFill>
          <a:blip r:embed="rId3" cstate="print"/>
          <a:srcRect/>
          <a:stretch>
            <a:fillRect/>
          </a:stretch>
        </p:blipFill>
        <p:spPr>
          <a:xfrm>
            <a:off x="4572000" y="1752600"/>
            <a:ext cx="4343400" cy="3603625"/>
          </a:xfrm>
          <a:ln w="22225">
            <a:solidFill>
              <a:schemeClr val="tx1"/>
            </a:solidFill>
          </a:ln>
        </p:spPr>
      </p:pic>
      <p:sp>
        <p:nvSpPr>
          <p:cNvPr id="8" name="Rectangle 9"/>
          <p:cNvSpPr txBox="1">
            <a:spLocks noChangeArrowheads="1"/>
          </p:cNvSpPr>
          <p:nvPr/>
        </p:nvSpPr>
        <p:spPr bwMode="auto">
          <a:xfrm>
            <a:off x="304800" y="1981200"/>
            <a:ext cx="4033838" cy="2819400"/>
          </a:xfrm>
          <a:prstGeom prst="rect">
            <a:avLst/>
          </a:prstGeom>
          <a:noFill/>
          <a:ln w="9525">
            <a:noFill/>
            <a:miter lim="800000"/>
            <a:headEnd/>
            <a:tailEnd/>
          </a:ln>
        </p:spPr>
        <p:txBody>
          <a:bodyPr/>
          <a:lstStyle/>
          <a:p>
            <a:pPr marL="342900" indent="-342900">
              <a:spcBef>
                <a:spcPct val="20000"/>
              </a:spcBef>
              <a:buFontTx/>
              <a:buChar char="•"/>
              <a:defRPr/>
            </a:pPr>
            <a:r>
              <a:rPr lang="en-US" sz="2800" kern="0" dirty="0">
                <a:latin typeface="Calibri" pitchFamily="34" charset="0"/>
              </a:rPr>
              <a:t>Take a bath or shower </a:t>
            </a:r>
          </a:p>
          <a:p>
            <a:pPr marL="342900" indent="-342900">
              <a:spcBef>
                <a:spcPct val="20000"/>
              </a:spcBef>
              <a:buFontTx/>
              <a:buChar char="•"/>
              <a:defRPr/>
            </a:pPr>
            <a:r>
              <a:rPr lang="en-US" sz="2800" kern="0" dirty="0">
                <a:latin typeface="Calibri" pitchFamily="34" charset="0"/>
              </a:rPr>
              <a:t>Use mirror if needed</a:t>
            </a:r>
          </a:p>
          <a:p>
            <a:pPr marL="342900" indent="-342900">
              <a:spcBef>
                <a:spcPct val="20000"/>
              </a:spcBef>
              <a:buFontTx/>
              <a:buChar char="•"/>
              <a:defRPr/>
            </a:pPr>
            <a:r>
              <a:rPr lang="en-US" sz="2800" kern="0" dirty="0">
                <a:latin typeface="Calibri" pitchFamily="34" charset="0"/>
              </a:rPr>
              <a:t>Pay special attention to children </a:t>
            </a:r>
          </a:p>
          <a:p>
            <a:pPr marL="342900" indent="-342900">
              <a:spcBef>
                <a:spcPct val="20000"/>
              </a:spcBef>
              <a:buFontTx/>
              <a:buChar char="•"/>
              <a:defRPr/>
            </a:pPr>
            <a:endParaRPr lang="en-US" sz="2800" b="0" kern="0" dirty="0">
              <a:solidFill>
                <a:schemeClr val="tx1"/>
              </a:solidFill>
              <a:latin typeface="+mn-lt"/>
            </a:endParaRPr>
          </a:p>
        </p:txBody>
      </p:sp>
      <p:sp>
        <p:nvSpPr>
          <p:cNvPr id="2" name="Rectangle 1"/>
          <p:cNvSpPr/>
          <p:nvPr/>
        </p:nvSpPr>
        <p:spPr>
          <a:xfrm>
            <a:off x="4364038" y="5486400"/>
            <a:ext cx="4572000" cy="307777"/>
          </a:xfrm>
          <a:prstGeom prst="rect">
            <a:avLst/>
          </a:prstGeom>
        </p:spPr>
        <p:txBody>
          <a:bodyPr>
            <a:spAutoFit/>
          </a:bodyPr>
          <a:lstStyle/>
          <a:p>
            <a:pPr algn="ctr"/>
            <a:r>
              <a:rPr lang="en-US" sz="1400" dirty="0"/>
              <a:t>Image courtesy of Virginia Department of Health</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flipV="1">
            <a:off x="533400" y="282575"/>
            <a:ext cx="5257800" cy="457200"/>
          </a:xfrm>
          <a:prstGeom prst="rect">
            <a:avLst/>
          </a:prstGeom>
          <a:noFill/>
          <a:ln w="9525">
            <a:noFill/>
            <a:miter lim="800000"/>
            <a:headEnd/>
            <a:tailEnd/>
          </a:ln>
          <a:effectLst/>
        </p:spPr>
        <p:txBody>
          <a:bodyPr rot="10800000" anchor="ctr">
            <a:spAutoFit/>
          </a:bodyPr>
          <a:lstStyle/>
          <a:p>
            <a:pPr marL="465138" indent="-465138">
              <a:buFont typeface="Wingdings" pitchFamily="2" charset="2"/>
              <a:buNone/>
              <a:defRPr/>
            </a:pPr>
            <a:endParaRPr lang="en-US">
              <a:solidFill>
                <a:srgbClr val="CCFFFF"/>
              </a:solidFill>
              <a:effectLst>
                <a:outerShdw blurRad="38100" dist="38100" dir="2700000" algn="tl">
                  <a:srgbClr val="C0C0C0"/>
                </a:outerShdw>
              </a:effectLst>
            </a:endParaRPr>
          </a:p>
        </p:txBody>
      </p:sp>
      <p:sp>
        <p:nvSpPr>
          <p:cNvPr id="45059" name="Rectangle 3"/>
          <p:cNvSpPr>
            <a:spLocks noChangeArrowheads="1"/>
          </p:cNvSpPr>
          <p:nvPr/>
        </p:nvSpPr>
        <p:spPr bwMode="auto">
          <a:xfrm>
            <a:off x="990600" y="1447800"/>
            <a:ext cx="666432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sp>
        <p:nvSpPr>
          <p:cNvPr id="45060" name="Rectangle 4"/>
          <p:cNvSpPr>
            <a:spLocks noChangeArrowheads="1"/>
          </p:cNvSpPr>
          <p:nvPr/>
        </p:nvSpPr>
        <p:spPr bwMode="auto">
          <a:xfrm>
            <a:off x="1019175" y="2422525"/>
            <a:ext cx="4391025" cy="396875"/>
          </a:xfrm>
          <a:prstGeom prst="rect">
            <a:avLst/>
          </a:prstGeom>
          <a:noFill/>
          <a:ln w="9525">
            <a:noFill/>
            <a:miter lim="800000"/>
            <a:headEnd/>
            <a:tailEnd/>
          </a:ln>
          <a:effectLst/>
        </p:spPr>
        <p:txBody>
          <a:bodyPr>
            <a:spAutoFit/>
          </a:bodyPr>
          <a:lstStyle/>
          <a:p>
            <a:pPr marL="465138" indent="-465138">
              <a:buFont typeface="Wingdings" pitchFamily="2" charset="2"/>
              <a:buChar char="Ø"/>
              <a:defRPr/>
            </a:pPr>
            <a:endParaRPr lang="en-US" sz="2000" b="0">
              <a:solidFill>
                <a:srgbClr val="CCFFFF"/>
              </a:solidFill>
              <a:effectLst>
                <a:outerShdw blurRad="38100" dist="38100" dir="2700000" algn="tl">
                  <a:srgbClr val="C0C0C0"/>
                </a:outerShdw>
              </a:effectLst>
            </a:endParaRPr>
          </a:p>
        </p:txBody>
      </p:sp>
      <p:graphicFrame>
        <p:nvGraphicFramePr>
          <p:cNvPr id="1026" name="Object 5"/>
          <p:cNvGraphicFramePr>
            <a:graphicFrameLocks noGrp="1" noChangeAspect="1"/>
          </p:cNvGraphicFramePr>
          <p:nvPr>
            <p:ph idx="1"/>
          </p:nvPr>
        </p:nvGraphicFramePr>
        <p:xfrm>
          <a:off x="3454400" y="1295400"/>
          <a:ext cx="2489200" cy="1679575"/>
        </p:xfrm>
        <a:graphic>
          <a:graphicData uri="http://schemas.openxmlformats.org/presentationml/2006/ole">
            <mc:AlternateContent xmlns:mc="http://schemas.openxmlformats.org/markup-compatibility/2006">
              <mc:Choice xmlns:v="urn:schemas-microsoft-com:vml" Requires="v">
                <p:oleObj spid="_x0000_s1236" name="Photo Editor Photo" r:id="rId4" imgW="1905266" imgH="1286055" progId="">
                  <p:embed/>
                </p:oleObj>
              </mc:Choice>
              <mc:Fallback>
                <p:oleObj name="Photo Editor Photo" r:id="rId4" imgW="1905266" imgH="1286055"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8000" b="18069"/>
                      <a:stretch>
                        <a:fillRect/>
                      </a:stretch>
                    </p:blipFill>
                    <p:spPr bwMode="auto">
                      <a:xfrm>
                        <a:off x="3454400" y="1295400"/>
                        <a:ext cx="24892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2" name="Rectangle 6"/>
          <p:cNvSpPr>
            <a:spLocks noChangeArrowheads="1"/>
          </p:cNvSpPr>
          <p:nvPr/>
        </p:nvSpPr>
        <p:spPr bwMode="auto">
          <a:xfrm>
            <a:off x="914400" y="3127375"/>
            <a:ext cx="7467600" cy="2828925"/>
          </a:xfrm>
          <a:prstGeom prst="rect">
            <a:avLst/>
          </a:prstGeom>
          <a:solidFill>
            <a:srgbClr val="FFFFFF"/>
          </a:solidFill>
          <a:ln w="9525">
            <a:solidFill>
              <a:schemeClr val="tx1"/>
            </a:solidFill>
            <a:miter lim="800000"/>
            <a:headEnd/>
            <a:tailEnd/>
          </a:ln>
        </p:spPr>
        <p:txBody>
          <a:bodyPr wrap="none" anchor="ctr"/>
          <a:lstStyle/>
          <a:p>
            <a:pPr algn="ctr"/>
            <a:endParaRPr lang="en-US"/>
          </a:p>
        </p:txBody>
      </p:sp>
      <p:graphicFrame>
        <p:nvGraphicFramePr>
          <p:cNvPr id="1027" name="Object 7"/>
          <p:cNvGraphicFramePr>
            <a:graphicFrameLocks noChangeAspect="1"/>
          </p:cNvGraphicFramePr>
          <p:nvPr/>
        </p:nvGraphicFramePr>
        <p:xfrm>
          <a:off x="1371600" y="3360738"/>
          <a:ext cx="3048000" cy="1452562"/>
        </p:xfrm>
        <a:graphic>
          <a:graphicData uri="http://schemas.openxmlformats.org/presentationml/2006/ole">
            <mc:AlternateContent xmlns:mc="http://schemas.openxmlformats.org/markup-compatibility/2006">
              <mc:Choice xmlns:v="urn:schemas-microsoft-com:vml" Requires="v">
                <p:oleObj spid="_x0000_s1237" name="Photo Editor Photo" r:id="rId6" imgW="1666667" imgH="838095" progId="">
                  <p:embed/>
                </p:oleObj>
              </mc:Choice>
              <mc:Fallback>
                <p:oleObj name="Photo Editor Photo" r:id="rId6" imgW="1666667" imgH="838095"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b="5182"/>
                      <a:stretch>
                        <a:fillRect/>
                      </a:stretch>
                    </p:blipFill>
                    <p:spPr bwMode="auto">
                      <a:xfrm>
                        <a:off x="1371600" y="3360738"/>
                        <a:ext cx="3048000" cy="145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8"/>
          <p:cNvGraphicFramePr>
            <a:graphicFrameLocks noChangeAspect="1"/>
          </p:cNvGraphicFramePr>
          <p:nvPr/>
        </p:nvGraphicFramePr>
        <p:xfrm>
          <a:off x="4876800" y="3124200"/>
          <a:ext cx="3124200" cy="1752600"/>
        </p:xfrm>
        <a:graphic>
          <a:graphicData uri="http://schemas.openxmlformats.org/presentationml/2006/ole">
            <mc:AlternateContent xmlns:mc="http://schemas.openxmlformats.org/markup-compatibility/2006">
              <mc:Choice xmlns:v="urn:schemas-microsoft-com:vml" Requires="v">
                <p:oleObj spid="_x0000_s1238" name="Photo Editor Photo" r:id="rId8" imgW="1724266" imgH="1019048" progId="">
                  <p:embed/>
                </p:oleObj>
              </mc:Choice>
              <mc:Fallback>
                <p:oleObj name="Photo Editor Photo" r:id="rId8" imgW="1724266" imgH="1019048" progId="">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r="6818" b="11539"/>
                      <a:stretch>
                        <a:fillRect/>
                      </a:stretch>
                    </p:blipFill>
                    <p:spPr bwMode="auto">
                      <a:xfrm>
                        <a:off x="4876800" y="3124200"/>
                        <a:ext cx="3124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5" name="Rectangle 9"/>
          <p:cNvSpPr>
            <a:spLocks noChangeArrowheads="1"/>
          </p:cNvSpPr>
          <p:nvPr/>
        </p:nvSpPr>
        <p:spPr bwMode="auto">
          <a:xfrm>
            <a:off x="1295400" y="4960938"/>
            <a:ext cx="2997200" cy="823912"/>
          </a:xfrm>
          <a:prstGeom prst="rect">
            <a:avLst/>
          </a:prstGeom>
          <a:noFill/>
          <a:ln w="9525">
            <a:noFill/>
            <a:miter lim="800000"/>
            <a:headEnd/>
            <a:tailEnd/>
          </a:ln>
          <a:effectLst/>
        </p:spPr>
        <p:txBody>
          <a:bodyPr lIns="0" tIns="0" rIns="0" bIns="0">
            <a:spAutoFit/>
          </a:bodyPr>
          <a:lstStyle/>
          <a:p>
            <a:pPr eaLnBrk="0" hangingPunct="0">
              <a:defRPr/>
            </a:pPr>
            <a:r>
              <a:rPr lang="en-US" sz="1800" b="0">
                <a:solidFill>
                  <a:srgbClr val="663300"/>
                </a:solidFill>
                <a:effectLst>
                  <a:outerShdw blurRad="38100" dist="38100" dir="2700000" algn="tl">
                    <a:srgbClr val="C0C0C0"/>
                  </a:outerShdw>
                </a:effectLst>
                <a:latin typeface="Times New Roman" pitchFamily="18" charset="0"/>
                <a:cs typeface="Times New Roman" pitchFamily="18" charset="0"/>
              </a:rPr>
              <a:t>Use pointed tweezers to grasp the tick by the head; do not squeeze its body! </a:t>
            </a:r>
            <a:endParaRPr lang="en-US" sz="1800" b="0">
              <a:solidFill>
                <a:srgbClr val="663300"/>
              </a:solidFill>
              <a:effectLst>
                <a:outerShdw blurRad="38100" dist="38100" dir="2700000" algn="tl">
                  <a:srgbClr val="C0C0C0"/>
                </a:outerShdw>
              </a:effectLst>
              <a:latin typeface="Times New Roman" pitchFamily="18" charset="0"/>
            </a:endParaRPr>
          </a:p>
        </p:txBody>
      </p:sp>
      <p:sp>
        <p:nvSpPr>
          <p:cNvPr id="45066" name="Rectangle 10"/>
          <p:cNvSpPr>
            <a:spLocks noChangeArrowheads="1"/>
          </p:cNvSpPr>
          <p:nvPr/>
        </p:nvSpPr>
        <p:spPr bwMode="auto">
          <a:xfrm>
            <a:off x="5029200" y="4953000"/>
            <a:ext cx="2989263" cy="823913"/>
          </a:xfrm>
          <a:prstGeom prst="rect">
            <a:avLst/>
          </a:prstGeom>
          <a:noFill/>
          <a:ln w="9525">
            <a:noFill/>
            <a:miter lim="800000"/>
            <a:headEnd/>
            <a:tailEnd/>
          </a:ln>
          <a:effectLst/>
        </p:spPr>
        <p:txBody>
          <a:bodyPr lIns="0" tIns="0" rIns="0" bIns="0">
            <a:spAutoFit/>
          </a:bodyPr>
          <a:lstStyle/>
          <a:p>
            <a:pPr eaLnBrk="0" hangingPunct="0">
              <a:defRPr/>
            </a:pPr>
            <a:r>
              <a:rPr lang="en-US" sz="1800" b="0">
                <a:solidFill>
                  <a:srgbClr val="663300"/>
                </a:solidFill>
                <a:effectLst>
                  <a:outerShdw blurRad="38100" dist="38100" dir="2700000" algn="tl">
                    <a:srgbClr val="C0C0C0"/>
                  </a:outerShdw>
                </a:effectLst>
                <a:latin typeface="Times New Roman" pitchFamily="18" charset="0"/>
                <a:cs typeface="Times New Roman" pitchFamily="18" charset="0"/>
              </a:rPr>
              <a:t>Pull slowly and steadily until the tick releases; do not jerk or twist the tick.  </a:t>
            </a:r>
            <a:endParaRPr lang="en-US" sz="1800" b="0">
              <a:solidFill>
                <a:srgbClr val="663300"/>
              </a:solidFill>
              <a:effectLst>
                <a:outerShdw blurRad="38100" dist="38100" dir="2700000" algn="tl">
                  <a:srgbClr val="C0C0C0"/>
                </a:outerShdw>
              </a:effectLst>
              <a:latin typeface="Times New Roman" pitchFamily="18" charset="0"/>
            </a:endParaRPr>
          </a:p>
        </p:txBody>
      </p:sp>
      <p:sp>
        <p:nvSpPr>
          <p:cNvPr id="1035" name="Rectangle 11"/>
          <p:cNvSpPr>
            <a:spLocks noGrp="1" noChangeArrowheads="1"/>
          </p:cNvSpPr>
          <p:nvPr>
            <p:ph type="title"/>
          </p:nvPr>
        </p:nvSpPr>
        <p:spPr>
          <a:xfrm>
            <a:off x="457200" y="152400"/>
            <a:ext cx="8229600" cy="1143000"/>
          </a:xfrm>
        </p:spPr>
        <p:txBody>
          <a:bodyPr/>
          <a:lstStyle/>
          <a:p>
            <a:pPr eaLnBrk="1" hangingPunct="1"/>
            <a:r>
              <a:rPr lang="en-US" sz="4000" dirty="0">
                <a:latin typeface="Calibri" pitchFamily="34" charset="0"/>
                <a:cs typeface="Times New Roman" pitchFamily="18" charset="0"/>
              </a:rPr>
              <a:t>5. Remove Ticks Promptly</a:t>
            </a:r>
          </a:p>
        </p:txBody>
      </p:sp>
      <p:sp>
        <p:nvSpPr>
          <p:cNvPr id="2" name="Rectangle 1"/>
          <p:cNvSpPr/>
          <p:nvPr/>
        </p:nvSpPr>
        <p:spPr>
          <a:xfrm>
            <a:off x="6248400" y="2300238"/>
            <a:ext cx="2561430" cy="523220"/>
          </a:xfrm>
          <a:prstGeom prst="rect">
            <a:avLst/>
          </a:prstGeom>
        </p:spPr>
        <p:txBody>
          <a:bodyPr wrap="square">
            <a:spAutoFit/>
          </a:bodyPr>
          <a:lstStyle/>
          <a:p>
            <a:pPr algn="ctr"/>
            <a:r>
              <a:rPr lang="en-US" sz="1400" dirty="0"/>
              <a:t>Images courtesy of Virginia Department of Health</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Calibri" pitchFamily="34" charset="0"/>
              </a:rPr>
              <a:t>Vector-borne disease resources</a:t>
            </a:r>
          </a:p>
        </p:txBody>
      </p:sp>
      <p:sp>
        <p:nvSpPr>
          <p:cNvPr id="3" name="Content Placeholder 2"/>
          <p:cNvSpPr>
            <a:spLocks noGrp="1"/>
          </p:cNvSpPr>
          <p:nvPr>
            <p:ph idx="1"/>
          </p:nvPr>
        </p:nvSpPr>
        <p:spPr/>
        <p:txBody>
          <a:bodyPr/>
          <a:lstStyle/>
          <a:p>
            <a:r>
              <a:rPr lang="en-US" sz="3200" dirty="0">
                <a:latin typeface="Calibri" pitchFamily="34" charset="0"/>
              </a:rPr>
              <a:t>www.cdc.gov/ncezid/dvbd/</a:t>
            </a:r>
          </a:p>
          <a:p>
            <a:r>
              <a:rPr lang="en-US" sz="3200" dirty="0">
                <a:latin typeface="Calibri" pitchFamily="34" charset="0"/>
              </a:rPr>
              <a:t>www.cdc.gov/lyme/</a:t>
            </a:r>
          </a:p>
          <a:p>
            <a:r>
              <a:rPr lang="en-US" sz="3200" dirty="0">
                <a:latin typeface="Calibri" pitchFamily="34" charset="0"/>
              </a:rPr>
              <a:t>www.vdh.virginia.gov/epidemiology/DEE/Vectorborne/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r>
              <a:rPr lang="en-US" dirty="0">
                <a:latin typeface="Calibri" pitchFamily="34" charset="0"/>
              </a:rPr>
              <a:t> </a:t>
            </a:r>
          </a:p>
        </p:txBody>
      </p:sp>
      <p:sp>
        <p:nvSpPr>
          <p:cNvPr id="46083" name="Rectangle 3"/>
          <p:cNvSpPr>
            <a:spLocks noGrp="1" noChangeArrowheads="1"/>
          </p:cNvSpPr>
          <p:nvPr>
            <p:ph type="body" idx="1"/>
          </p:nvPr>
        </p:nvSpPr>
        <p:spPr/>
        <p:txBody>
          <a:bodyPr/>
          <a:lstStyle/>
          <a:p>
            <a:pPr eaLnBrk="1" hangingPunct="1"/>
            <a:r>
              <a:rPr lang="en-US" sz="3600" dirty="0">
                <a:latin typeface="Calibri" pitchFamily="34" charset="0"/>
              </a:rPr>
              <a:t>www.cdc.gov</a:t>
            </a:r>
          </a:p>
          <a:p>
            <a:pPr lvl="1" eaLnBrk="1" hangingPunct="1"/>
            <a:r>
              <a:rPr lang="en-US" sz="2800" dirty="0">
                <a:latin typeface="Calibri" pitchFamily="34" charset="0"/>
              </a:rPr>
              <a:t>http://www.cdc.gov/healthypets/index.html</a:t>
            </a:r>
          </a:p>
          <a:p>
            <a:pPr lvl="1" eaLnBrk="1" hangingPunct="1"/>
            <a:r>
              <a:rPr lang="en-US" sz="2800" dirty="0">
                <a:latin typeface="Calibri" pitchFamily="34" charset="0"/>
              </a:rPr>
              <a:t>http://www.cdc.gov/healthypets/specific-groups/index.html</a:t>
            </a:r>
          </a:p>
          <a:p>
            <a:pPr eaLnBrk="1" hangingPunct="1"/>
            <a:r>
              <a:rPr lang="en-US" sz="3600" dirty="0">
                <a:latin typeface="Calibri" pitchFamily="34" charset="0"/>
              </a:rPr>
              <a:t>www.vdh.virginia.gov</a:t>
            </a:r>
          </a:p>
          <a:p>
            <a:pPr lvl="1" eaLnBrk="1" hangingPunct="1"/>
            <a:r>
              <a:rPr lang="en-US" sz="2800" dirty="0">
                <a:latin typeface="Calibri" pitchFamily="34" charset="0"/>
              </a:rPr>
              <a:t>www.vdh.virginia.gov/Epidemiology/DEE/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p>
        </p:txBody>
      </p:sp>
      <p:sp>
        <p:nvSpPr>
          <p:cNvPr id="47107" name="Rectangle 3"/>
          <p:cNvSpPr>
            <a:spLocks noGrp="1" noChangeArrowheads="1"/>
          </p:cNvSpPr>
          <p:nvPr>
            <p:ph type="body" idx="1"/>
          </p:nvPr>
        </p:nvSpPr>
        <p:spPr/>
        <p:txBody>
          <a:bodyPr/>
          <a:lstStyle/>
          <a:p>
            <a:pPr eaLnBrk="1" hangingPunct="1">
              <a:lnSpc>
                <a:spcPct val="90000"/>
              </a:lnSpc>
            </a:pPr>
            <a:r>
              <a:rPr lang="en-US" sz="3200" dirty="0">
                <a:latin typeface="Calibri" pitchFamily="34" charset="0"/>
              </a:rPr>
              <a:t>Control of Communicable Diseases Manual</a:t>
            </a:r>
          </a:p>
          <a:p>
            <a:pPr lvl="1" eaLnBrk="1" hangingPunct="1">
              <a:lnSpc>
                <a:spcPct val="90000"/>
              </a:lnSpc>
            </a:pPr>
            <a:r>
              <a:rPr lang="en-US" sz="2800" dirty="0">
                <a:latin typeface="Calibri" pitchFamily="34" charset="0"/>
              </a:rPr>
              <a:t>Available through the American Public Health Association (www.aphabookstore.org)</a:t>
            </a:r>
          </a:p>
          <a:p>
            <a:pPr eaLnBrk="1" hangingPunct="1">
              <a:lnSpc>
                <a:spcPct val="90000"/>
              </a:lnSpc>
            </a:pPr>
            <a:r>
              <a:rPr lang="en-US" sz="3200" dirty="0" err="1">
                <a:latin typeface="Calibri" pitchFamily="34" charset="0"/>
              </a:rPr>
              <a:t>Zoonoses</a:t>
            </a:r>
            <a:r>
              <a:rPr lang="en-US" sz="3200" dirty="0">
                <a:latin typeface="Calibri" pitchFamily="34" charset="0"/>
              </a:rPr>
              <a:t> and Communicable Diseases Common to Man and Animals, 3rd edition</a:t>
            </a:r>
            <a:r>
              <a:rPr lang="en-US" dirty="0">
                <a:latin typeface="Calibri" pitchFamily="34" charset="0"/>
              </a:rPr>
              <a:t> </a:t>
            </a:r>
          </a:p>
          <a:p>
            <a:pPr lvl="1" eaLnBrk="1" hangingPunct="1">
              <a:lnSpc>
                <a:spcPct val="90000"/>
              </a:lnSpc>
            </a:pPr>
            <a:r>
              <a:rPr lang="en-US" sz="2800" dirty="0">
                <a:latin typeface="Calibri" pitchFamily="34" charset="0"/>
              </a:rPr>
              <a:t>www.paho.org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p>
        </p:txBody>
      </p:sp>
      <p:sp>
        <p:nvSpPr>
          <p:cNvPr id="48131" name="Rectangle 3"/>
          <p:cNvSpPr>
            <a:spLocks noGrp="1" noChangeArrowheads="1"/>
          </p:cNvSpPr>
          <p:nvPr>
            <p:ph type="body" idx="1"/>
          </p:nvPr>
        </p:nvSpPr>
        <p:spPr/>
        <p:txBody>
          <a:bodyPr/>
          <a:lstStyle/>
          <a:p>
            <a:pPr eaLnBrk="1" hangingPunct="1"/>
            <a:r>
              <a:rPr lang="en-US" sz="3200" dirty="0">
                <a:latin typeface="Calibri" pitchFamily="34" charset="0"/>
              </a:rPr>
              <a:t>www.nasphv.org</a:t>
            </a:r>
          </a:p>
          <a:p>
            <a:pPr lvl="1" eaLnBrk="1" hangingPunct="1"/>
            <a:r>
              <a:rPr lang="en-US" sz="2800" dirty="0">
                <a:latin typeface="Calibri" pitchFamily="34" charset="0"/>
              </a:rPr>
              <a:t>Animal Contact Compendia </a:t>
            </a:r>
          </a:p>
          <a:p>
            <a:pPr lvl="1" eaLnBrk="1" hangingPunct="1"/>
            <a:r>
              <a:rPr lang="en-US" sz="2800" dirty="0">
                <a:latin typeface="Calibri" pitchFamily="34" charset="0"/>
              </a:rPr>
              <a:t>Animal Rabies Compendium </a:t>
            </a:r>
          </a:p>
          <a:p>
            <a:pPr lvl="1" eaLnBrk="1" hangingPunct="1"/>
            <a:r>
              <a:rPr lang="en-US" sz="2800" dirty="0">
                <a:latin typeface="Calibri" pitchFamily="34" charset="0"/>
              </a:rPr>
              <a:t>Psittacosis Compendium </a:t>
            </a:r>
          </a:p>
          <a:p>
            <a:pPr lvl="1" eaLnBrk="1" hangingPunct="1"/>
            <a:r>
              <a:rPr lang="en-US" sz="2800" dirty="0">
                <a:latin typeface="Calibri" pitchFamily="34" charset="0"/>
              </a:rPr>
              <a:t>Veterinary Standard Precautions Compendium </a:t>
            </a:r>
          </a:p>
          <a:p>
            <a:pPr lvl="2" eaLnBrk="1" hangingPunct="1"/>
            <a:r>
              <a:rPr lang="en-US" sz="2400" dirty="0">
                <a:latin typeface="Calibri" pitchFamily="34" charset="0"/>
              </a:rPr>
              <a:t>Model Infection Control Plan for Veterinary Practices (MS Word)</a:t>
            </a:r>
          </a:p>
          <a:p>
            <a:pPr lvl="1" eaLnBrk="1" hangingPunct="1"/>
            <a:endParaRPr lang="en-US" sz="2800" b="1" dirty="0">
              <a:latin typeface="Times New Roman"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dirty="0" err="1">
                <a:latin typeface="Calibri" pitchFamily="34" charset="0"/>
              </a:rPr>
              <a:t>Zoonotic</a:t>
            </a:r>
            <a:r>
              <a:rPr lang="en-US" sz="4000" dirty="0">
                <a:latin typeface="Calibri" pitchFamily="34" charset="0"/>
              </a:rPr>
              <a:t> Disease References</a:t>
            </a:r>
          </a:p>
        </p:txBody>
      </p:sp>
      <p:sp>
        <p:nvSpPr>
          <p:cNvPr id="49155" name="Rectangle 3"/>
          <p:cNvSpPr>
            <a:spLocks noGrp="1" noChangeArrowheads="1"/>
          </p:cNvSpPr>
          <p:nvPr>
            <p:ph type="body" idx="1"/>
          </p:nvPr>
        </p:nvSpPr>
        <p:spPr/>
        <p:txBody>
          <a:bodyPr/>
          <a:lstStyle/>
          <a:p>
            <a:pPr eaLnBrk="1" hangingPunct="1"/>
            <a:r>
              <a:rPr lang="en-US" sz="3200" dirty="0">
                <a:latin typeface="Calibri" pitchFamily="34" charset="0"/>
              </a:rPr>
              <a:t>www.cfsph.iastate.edu/</a:t>
            </a:r>
          </a:p>
          <a:p>
            <a:pPr lvl="1" eaLnBrk="1" hangingPunct="1"/>
            <a:r>
              <a:rPr lang="en-US" sz="2800" dirty="0">
                <a:latin typeface="Calibri" pitchFamily="34" charset="0"/>
              </a:rPr>
              <a:t>Iowa State Center for Food Safety and Public Health</a:t>
            </a:r>
          </a:p>
          <a:p>
            <a:pPr eaLnBrk="1" hangingPunct="1"/>
            <a:r>
              <a:rPr lang="en-US" sz="3600" dirty="0">
                <a:latin typeface="Calibri" pitchFamily="34" charset="0"/>
              </a:rPr>
              <a:t>www.avma.org</a:t>
            </a:r>
          </a:p>
          <a:p>
            <a:pPr lvl="1" eaLnBrk="1" hangingPunct="1"/>
            <a:r>
              <a:rPr lang="en-US" sz="2800" dirty="0">
                <a:latin typeface="Calibri" pitchFamily="34" charset="0"/>
              </a:rPr>
              <a:t>Public Health section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7691001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685800" y="990600"/>
            <a:ext cx="3581400" cy="830997"/>
          </a:xfrm>
          <a:prstGeom prst="rect">
            <a:avLst/>
          </a:prstGeom>
        </p:spPr>
        <p:txBody>
          <a:bodyPr wrap="square">
            <a:spAutoFit/>
          </a:bodyPr>
          <a:lstStyle/>
          <a:p>
            <a:pPr lvl="1" eaLnBrk="1" hangingPunct="1"/>
            <a:r>
              <a:rPr lang="en-US" sz="4800" b="1" dirty="0">
                <a:solidFill>
                  <a:schemeClr val="bg1"/>
                </a:solidFill>
              </a:rPr>
              <a:t>Questions?</a:t>
            </a:r>
          </a:p>
        </p:txBody>
      </p:sp>
    </p:spTree>
  </p:cSld>
  <p:clrMapOvr>
    <a:masterClrMapping/>
  </p:clrMapOvr>
</p:sld>
</file>

<file path=ppt/theme/theme1.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Studio</Template>
  <TotalTime>7990</TotalTime>
  <Words>12658</Words>
  <Application>Microsoft Office PowerPoint</Application>
  <PresentationFormat>On-screen Show (4:3)</PresentationFormat>
  <Paragraphs>815</Paragraphs>
  <Slides>97</Slides>
  <Notes>96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07" baseType="lpstr">
      <vt:lpstr>Agency FB</vt:lpstr>
      <vt:lpstr>Arial</vt:lpstr>
      <vt:lpstr>Arial Black</vt:lpstr>
      <vt:lpstr>Calibri</vt:lpstr>
      <vt:lpstr>Tahoma</vt:lpstr>
      <vt:lpstr>Times New Roman</vt:lpstr>
      <vt:lpstr>Wingdings</vt:lpstr>
      <vt:lpstr>Studio</vt:lpstr>
      <vt:lpstr>Acrobat Document</vt:lpstr>
      <vt:lpstr>Photo Editor Photo</vt:lpstr>
      <vt:lpstr>Zoonoses and Public Health</vt:lpstr>
      <vt:lpstr>Zoonosis</vt:lpstr>
      <vt:lpstr>Zoonotic Skew</vt:lpstr>
      <vt:lpstr>Zoonotic Agents of Concern</vt:lpstr>
      <vt:lpstr>Zoonotic transmission</vt:lpstr>
      <vt:lpstr>Fecal-oral transmission</vt:lpstr>
      <vt:lpstr>Salmonella</vt:lpstr>
      <vt:lpstr>Salmonella</vt:lpstr>
      <vt:lpstr>Salmonella:  Human</vt:lpstr>
      <vt:lpstr>Salmonella Outbreaks: Human</vt:lpstr>
      <vt:lpstr>Salmonella Outbreaks: Human</vt:lpstr>
      <vt:lpstr>Human Salmonella outbreaks, US</vt:lpstr>
      <vt:lpstr>Human Salmonella outbreaks, US</vt:lpstr>
      <vt:lpstr>Human Salmonella Outbreaks, US</vt:lpstr>
      <vt:lpstr>Salmonella:  Animals</vt:lpstr>
      <vt:lpstr>Salmonella-Prevention:  Foods</vt:lpstr>
      <vt:lpstr>Salmonella Prevention:  Animal contact</vt:lpstr>
      <vt:lpstr>Salmonella Prevention</vt:lpstr>
      <vt:lpstr>Salmonella resources</vt:lpstr>
      <vt:lpstr>Shiga toxin producing E. coli (STEC)</vt:lpstr>
      <vt:lpstr>STEC: Human</vt:lpstr>
      <vt:lpstr>STEC: Human</vt:lpstr>
      <vt:lpstr>STEC Outbreaks in Virginia: Human</vt:lpstr>
      <vt:lpstr>E. Coli O157:H7 outbreaks US</vt:lpstr>
      <vt:lpstr>Human STEC outbreaks, US</vt:lpstr>
      <vt:lpstr>STEC: Animals</vt:lpstr>
      <vt:lpstr>E. Coli-Prevention</vt:lpstr>
      <vt:lpstr>E. Coli resources</vt:lpstr>
      <vt:lpstr>Inhalation Transmission</vt:lpstr>
      <vt:lpstr>Psittacosis:  Human</vt:lpstr>
      <vt:lpstr>Psittacosis: Human</vt:lpstr>
      <vt:lpstr>Psittacosis Investigation</vt:lpstr>
      <vt:lpstr>Psittacosis: Animals</vt:lpstr>
      <vt:lpstr>Psittacosis-Prevention</vt:lpstr>
      <vt:lpstr>Psittacosis resources</vt:lpstr>
      <vt:lpstr>Q Fever</vt:lpstr>
      <vt:lpstr>Q Fever:  Human</vt:lpstr>
      <vt:lpstr>Q Fever:  Transmission to People</vt:lpstr>
      <vt:lpstr>Q Fever:  Human Illness</vt:lpstr>
      <vt:lpstr>Q Fever:  Human Illness</vt:lpstr>
      <vt:lpstr>Q Fever:  Human Illness</vt:lpstr>
      <vt:lpstr>Q Fever:  Human Illness</vt:lpstr>
      <vt:lpstr>Q Fever:  Animal Illness</vt:lpstr>
      <vt:lpstr>Q Fever:  Animal Transmission</vt:lpstr>
      <vt:lpstr>Q Fever Outbreaks:  Human</vt:lpstr>
      <vt:lpstr>Q Fever Outbreaks:  Human</vt:lpstr>
      <vt:lpstr>Q Fever Outbreaks:  Human</vt:lpstr>
      <vt:lpstr>Q Fever Outbreaks:  Human</vt:lpstr>
      <vt:lpstr>Q Fever:  Prevention</vt:lpstr>
      <vt:lpstr>Q Fever resources</vt:lpstr>
      <vt:lpstr>Direct Contact Transmission</vt:lpstr>
      <vt:lpstr>Leptospirosis</vt:lpstr>
      <vt:lpstr>Leptospirosis:  Human</vt:lpstr>
      <vt:lpstr>Leptospirosis</vt:lpstr>
      <vt:lpstr>Leptospirosis:  Human</vt:lpstr>
      <vt:lpstr>Leptospirosis outbreaks:  Human</vt:lpstr>
      <vt:lpstr>Leptospirosis:  Animals</vt:lpstr>
      <vt:lpstr>Leptospirosis:  Human</vt:lpstr>
      <vt:lpstr>Leptospirosis:  Prevention</vt:lpstr>
      <vt:lpstr>Leptospirosis resources</vt:lpstr>
      <vt:lpstr>Contagious Ecthyma “Orf”</vt:lpstr>
      <vt:lpstr>Clinical Signs in Animals</vt:lpstr>
      <vt:lpstr>Clinical Signs in Humans</vt:lpstr>
      <vt:lpstr>PowerPoint Presentation</vt:lpstr>
      <vt:lpstr>Orf lesion on the finger of a shepherd</vt:lpstr>
      <vt:lpstr>Transmission in Animals</vt:lpstr>
      <vt:lpstr>Transmission to Humans</vt:lpstr>
      <vt:lpstr>Preventing exposure</vt:lpstr>
      <vt:lpstr>Stop Transmission</vt:lpstr>
      <vt:lpstr>Keeping Orf out!</vt:lpstr>
      <vt:lpstr>Orf Summary</vt:lpstr>
      <vt:lpstr>Vector-Borne Transmission</vt:lpstr>
      <vt:lpstr>West Nile Virus</vt:lpstr>
      <vt:lpstr>PowerPoint Presentation</vt:lpstr>
      <vt:lpstr>West Nile Virus “Iceberg”</vt:lpstr>
      <vt:lpstr>West Nile Virus:  Animals </vt:lpstr>
      <vt:lpstr>WNV-Prevention</vt:lpstr>
      <vt:lpstr>WNV-Prevention </vt:lpstr>
      <vt:lpstr>Lyme Disease</vt:lpstr>
      <vt:lpstr>Lyme Disease Transmission –  Two Year Cycle </vt:lpstr>
      <vt:lpstr>Blacklegged Ticks</vt:lpstr>
      <vt:lpstr>PowerPoint Presentation</vt:lpstr>
      <vt:lpstr>PowerPoint Presentation</vt:lpstr>
      <vt:lpstr>Lyme Disease:  Human</vt:lpstr>
      <vt:lpstr>Lyme Disease:  Animals</vt:lpstr>
      <vt:lpstr>PowerPoint Presentation</vt:lpstr>
      <vt:lpstr>1. Recognize Tick Habitats</vt:lpstr>
      <vt:lpstr>2. Dress Appropriately</vt:lpstr>
      <vt:lpstr>3. Use Insect Repellents</vt:lpstr>
      <vt:lpstr>4. Do a Tick Check</vt:lpstr>
      <vt:lpstr>5. Remove Ticks Promptly</vt:lpstr>
      <vt:lpstr>Vector-borne disease resources</vt:lpstr>
      <vt:lpstr>Zoonotic Disease References </vt:lpstr>
      <vt:lpstr>Zoonotic Disease References</vt:lpstr>
      <vt:lpstr>Zoonotic Disease References</vt:lpstr>
      <vt:lpstr>Zoonotic Disease References</vt:lpstr>
      <vt:lpstr>PowerPoint Presentation</vt:lpstr>
    </vt:vector>
  </TitlesOfParts>
  <Company>Northrop Grumman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Zoonoses in Veterinary Practice</dc:title>
  <dc:creator>jmurphy</dc:creator>
  <cp:lastModifiedBy>Christopher Buttery</cp:lastModifiedBy>
  <cp:revision>1044</cp:revision>
  <dcterms:created xsi:type="dcterms:W3CDTF">2008-04-10T13:52:50Z</dcterms:created>
  <dcterms:modified xsi:type="dcterms:W3CDTF">2016-05-31T21:34:36Z</dcterms:modified>
</cp:coreProperties>
</file>