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78"/>
  </p:notesMasterIdLst>
  <p:handoutMasterIdLst>
    <p:handoutMasterId r:id="rId79"/>
  </p:handoutMasterIdLst>
  <p:sldIdLst>
    <p:sldId id="256" r:id="rId2"/>
    <p:sldId id="422" r:id="rId3"/>
    <p:sldId id="399" r:id="rId4"/>
    <p:sldId id="400" r:id="rId5"/>
    <p:sldId id="401" r:id="rId6"/>
    <p:sldId id="307" r:id="rId7"/>
    <p:sldId id="424" r:id="rId8"/>
    <p:sldId id="258" r:id="rId9"/>
    <p:sldId id="425" r:id="rId10"/>
    <p:sldId id="259" r:id="rId11"/>
    <p:sldId id="426" r:id="rId12"/>
    <p:sldId id="262" r:id="rId13"/>
    <p:sldId id="379" r:id="rId14"/>
    <p:sldId id="291" r:id="rId15"/>
    <p:sldId id="380" r:id="rId16"/>
    <p:sldId id="402" r:id="rId17"/>
    <p:sldId id="403" r:id="rId18"/>
    <p:sldId id="404" r:id="rId19"/>
    <p:sldId id="427" r:id="rId20"/>
    <p:sldId id="406" r:id="rId21"/>
    <p:sldId id="290" r:id="rId22"/>
    <p:sldId id="276" r:id="rId23"/>
    <p:sldId id="407" r:id="rId24"/>
    <p:sldId id="428" r:id="rId25"/>
    <p:sldId id="392" r:id="rId26"/>
    <p:sldId id="393" r:id="rId27"/>
    <p:sldId id="394" r:id="rId28"/>
    <p:sldId id="293" r:id="rId29"/>
    <p:sldId id="405" r:id="rId30"/>
    <p:sldId id="302" r:id="rId31"/>
    <p:sldId id="273" r:id="rId32"/>
    <p:sldId id="310" r:id="rId33"/>
    <p:sldId id="396" r:id="rId34"/>
    <p:sldId id="309" r:id="rId35"/>
    <p:sldId id="397" r:id="rId36"/>
    <p:sldId id="315" r:id="rId37"/>
    <p:sldId id="440" r:id="rId38"/>
    <p:sldId id="429" r:id="rId39"/>
    <p:sldId id="323" r:id="rId40"/>
    <p:sldId id="325" r:id="rId41"/>
    <p:sldId id="430" r:id="rId42"/>
    <p:sldId id="334" r:id="rId43"/>
    <p:sldId id="338" r:id="rId44"/>
    <p:sldId id="434" r:id="rId45"/>
    <p:sldId id="352" r:id="rId46"/>
    <p:sldId id="388" r:id="rId47"/>
    <p:sldId id="378" r:id="rId48"/>
    <p:sldId id="342" r:id="rId49"/>
    <p:sldId id="356" r:id="rId50"/>
    <p:sldId id="377" r:id="rId51"/>
    <p:sldId id="363" r:id="rId52"/>
    <p:sldId id="364" r:id="rId53"/>
    <p:sldId id="350" r:id="rId54"/>
    <p:sldId id="351" r:id="rId55"/>
    <p:sldId id="357" r:id="rId56"/>
    <p:sldId id="408" r:id="rId57"/>
    <p:sldId id="431" r:id="rId58"/>
    <p:sldId id="409" r:id="rId59"/>
    <p:sldId id="410" r:id="rId60"/>
    <p:sldId id="437" r:id="rId61"/>
    <p:sldId id="439" r:id="rId62"/>
    <p:sldId id="411" r:id="rId63"/>
    <p:sldId id="412" r:id="rId64"/>
    <p:sldId id="413" r:id="rId65"/>
    <p:sldId id="421" r:id="rId66"/>
    <p:sldId id="414" r:id="rId67"/>
    <p:sldId id="415" r:id="rId68"/>
    <p:sldId id="416" r:id="rId69"/>
    <p:sldId id="417" r:id="rId70"/>
    <p:sldId id="432" r:id="rId71"/>
    <p:sldId id="370" r:id="rId72"/>
    <p:sldId id="386" r:id="rId73"/>
    <p:sldId id="390" r:id="rId74"/>
    <p:sldId id="418" r:id="rId75"/>
    <p:sldId id="420" r:id="rId76"/>
    <p:sldId id="371"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0000"/>
    <a:srgbClr val="FFFF00"/>
    <a:srgbClr val="FFFF66"/>
    <a:srgbClr val="FF3399"/>
    <a:srgbClr val="00CC66"/>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58911" autoAdjust="0"/>
  </p:normalViewPr>
  <p:slideViewPr>
    <p:cSldViewPr>
      <p:cViewPr varScale="1">
        <p:scale>
          <a:sx n="68" d="100"/>
          <a:sy n="68" d="100"/>
        </p:scale>
        <p:origin x="58" y="8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66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894E57C-2335-45EC-BC29-CF49BA2F4560}" type="slidenum">
              <a:rPr lang="en-US"/>
              <a:pPr/>
              <a:t>‹#›</a:t>
            </a:fld>
            <a:endParaRPr lang="en-US"/>
          </a:p>
        </p:txBody>
      </p:sp>
    </p:spTree>
    <p:extLst>
      <p:ext uri="{BB962C8B-B14F-4D97-AF65-F5344CB8AC3E}">
        <p14:creationId xmlns:p14="http://schemas.microsoft.com/office/powerpoint/2010/main" val="271638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558146-FA2F-4307-8A7E-8ACED8821DA0}" type="slidenum">
              <a:rPr lang="en-US"/>
              <a:pPr/>
              <a:t>‹#›</a:t>
            </a:fld>
            <a:endParaRPr lang="en-US"/>
          </a:p>
        </p:txBody>
      </p:sp>
    </p:spTree>
    <p:extLst>
      <p:ext uri="{BB962C8B-B14F-4D97-AF65-F5344CB8AC3E}">
        <p14:creationId xmlns:p14="http://schemas.microsoft.com/office/powerpoint/2010/main" val="36479795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virginia.gov/"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DC59E-E212-41CA-A320-56EE2096C1F1}" type="slidenum">
              <a:rPr lang="en-US"/>
              <a:pPr/>
              <a:t>1</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diagnosis of rabies in animals is made postmortem.  In Virginia, samples for rabies testing are submitted via the local health department and are then tested via the state laboratory or, for samples submitted to the Fairfax County Health Department, the Fairfax County public health laboratory.  Results are then typically available in about 24 hours and are reported to the submitting health department.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C4D35-1BCE-4BED-8EFA-D0EFF3E9A8F5}" type="slidenum">
              <a:rPr lang="en-US"/>
              <a:pPr/>
              <a:t>17</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pPr>
              <a:lnSpc>
                <a:spcPct val="110000"/>
              </a:lnSpc>
            </a:pPr>
            <a:r>
              <a:rPr lang="en-US" sz="1100" dirty="0">
                <a:latin typeface="Times New Roman" pitchFamily="18" charset="0"/>
                <a:cs typeface="Times New Roman" pitchFamily="18" charset="0"/>
              </a:rPr>
              <a:t>Testing multiple parts of the brain is the most accurate way to determine whether the animal submitted for testing was infected with rabies and whether it may have infected anyone coming in contact with it.  In the insert you see a bat whose brain (on the tongue depressor) has been removed and is about to be undergo the testing process.</a:t>
            </a:r>
          </a:p>
          <a:p>
            <a:pPr>
              <a:lnSpc>
                <a:spcPct val="110000"/>
              </a:lnSpc>
            </a:pPr>
            <a:r>
              <a:rPr lang="en-US" sz="1100" dirty="0">
                <a:latin typeface="Times New Roman" pitchFamily="18" charset="0"/>
                <a:cs typeface="Times New Roman" pitchFamily="18" charset="0"/>
              </a:rPr>
              <a:t>1st step in testing is obtain the optimal portions of the specimen’s brain for testing.  These three areas are where the rabies virus has been scientifically shown to most likely replicate in the later stages of infection.  As the virus infects its host, it travels up the spinal cord and enters the brain at the medulla.  At this point the infected host is beginning to exhibit nervous disease symptoms.</a:t>
            </a:r>
          </a:p>
          <a:p>
            <a:pPr marL="0" marR="0" indent="0" algn="l" defTabSz="914400" rtl="0" eaLnBrk="1" fontAlgn="base" latinLnBrk="0" hangingPunct="1">
              <a:lnSpc>
                <a:spcPct val="110000"/>
              </a:lnSpc>
              <a:spcBef>
                <a:spcPct val="30000"/>
              </a:spcBef>
              <a:spcAft>
                <a:spcPct val="0"/>
              </a:spcAft>
              <a:buClrTx/>
              <a:buSzTx/>
              <a:buFontTx/>
              <a:buNone/>
              <a:tabLst/>
              <a:defRPr/>
            </a:pPr>
            <a:r>
              <a:rPr lang="en-US" sz="1100" b="0" dirty="0">
                <a:latin typeface="Times New Roman" pitchFamily="18" charset="0"/>
                <a:cs typeface="Times New Roman" pitchFamily="18" charset="0"/>
              </a:rPr>
              <a:t>No accurate test exists for examining live non-primate animals for rabies infection</a:t>
            </a:r>
          </a:p>
          <a:p>
            <a:pPr marL="0" marR="0" indent="0" algn="l" defTabSz="914400" rtl="0" eaLnBrk="1" fontAlgn="base" latinLnBrk="0" hangingPunct="1">
              <a:lnSpc>
                <a:spcPct val="110000"/>
              </a:lnSpc>
              <a:spcBef>
                <a:spcPct val="30000"/>
              </a:spcBef>
              <a:spcAft>
                <a:spcPct val="0"/>
              </a:spcAft>
              <a:buClrTx/>
              <a:buSzTx/>
              <a:buFontTx/>
              <a:buNone/>
              <a:tabLst/>
              <a:defRPr/>
            </a:pPr>
            <a:r>
              <a:rPr lang="en-US" sz="1100" b="0" dirty="0">
                <a:latin typeface="Times New Roman" pitchFamily="18" charset="0"/>
                <a:cs typeface="Times New Roman" pitchFamily="18" charset="0"/>
              </a:rPr>
              <a:t>There are ante mortem tests available for people that can be used to support</a:t>
            </a:r>
            <a:r>
              <a:rPr lang="en-US" sz="1100" b="0" baseline="0" dirty="0">
                <a:latin typeface="Times New Roman" pitchFamily="18" charset="0"/>
                <a:cs typeface="Times New Roman" pitchFamily="18" charset="0"/>
              </a:rPr>
              <a:t> the differential of rabies although in the absence of a positive ante mortem test, the diagnosis may need to be confirmed via testing of brain tissue.  </a:t>
            </a:r>
            <a:endParaRPr lang="en-US" sz="1100" b="0" dirty="0">
              <a:latin typeface="Times New Roman" pitchFamily="18" charset="0"/>
              <a:cs typeface="Times New Roman" pitchFamily="18" charset="0"/>
            </a:endParaRPr>
          </a:p>
          <a:p>
            <a:pPr>
              <a:lnSpc>
                <a:spcPct val="110000"/>
              </a:lnSpc>
            </a:pPr>
            <a:endParaRPr lang="en-US" sz="1400" dirty="0">
              <a:latin typeface="Modern" pitchFamily="5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C24ED0-41FC-4970-A582-30BB203FE0D7}" type="slidenum">
              <a:rPr lang="en-US"/>
              <a:pPr/>
              <a:t>18</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pPr>
              <a:lnSpc>
                <a:spcPct val="90000"/>
              </a:lnSpc>
            </a:pPr>
            <a:r>
              <a:rPr lang="en-US" sz="1200" dirty="0">
                <a:latin typeface="Times New Roman" pitchFamily="18" charset="0"/>
                <a:cs typeface="Times New Roman" pitchFamily="18" charset="0"/>
              </a:rPr>
              <a:t>The principle behind the direct fluorescent antibody (or DFA) technique is really a very simple one and helps in the understanding of why this diagnostic technique has stood the test of time.  </a:t>
            </a:r>
          </a:p>
          <a:p>
            <a:pPr>
              <a:lnSpc>
                <a:spcPct val="90000"/>
              </a:lnSpc>
            </a:pPr>
            <a:r>
              <a:rPr lang="en-US" sz="1200" dirty="0">
                <a:latin typeface="Times New Roman" pitchFamily="18" charset="0"/>
                <a:cs typeface="Times New Roman" pitchFamily="18" charset="0"/>
              </a:rPr>
              <a:t>An Antibody is a natural protein produced by a animal in response to a specific foreign substance, such a bacteria or virus, invading its body.  This specifically-produced antibody seeks to combine with the foreign substance [sometimes called an antigen] and help eliminate it from the body through a multi-step process.  The DFA test takes advantage of this scientific fact that  antibodies and antigens combine and uses the principle to detect specific antigen in a specimen’s tissue.</a:t>
            </a:r>
          </a:p>
          <a:p>
            <a:pPr>
              <a:lnSpc>
                <a:spcPct val="90000"/>
              </a:lnSpc>
            </a:pPr>
            <a:r>
              <a:rPr lang="en-US" sz="1200" dirty="0">
                <a:latin typeface="Times New Roman" pitchFamily="18" charset="0"/>
                <a:cs typeface="Times New Roman" pitchFamily="18" charset="0"/>
              </a:rPr>
              <a:t>Antibodies against specific antigens are made and tagged with a compound able to adsorb light and give off its energy at a higher wavelength.  Tested tissue containing these specific antigen-antibody combinations tagged in such manner appear apple-green in color under a special microscope.</a:t>
            </a:r>
          </a:p>
          <a:p>
            <a:pPr>
              <a:lnSpc>
                <a:spcPct val="90000"/>
              </a:lnSpc>
            </a:pPr>
            <a:endParaRPr lang="en-US" dirty="0"/>
          </a:p>
          <a:p>
            <a:pPr>
              <a:lnSpc>
                <a:spcPct val="90000"/>
              </a:lnSpc>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There are multiple variants of the rabies virus that are maintained in the</a:t>
            </a:r>
            <a:r>
              <a:rPr lang="en-US" baseline="0" dirty="0"/>
              <a:t> environment in the US via raccoons, skunks, foxes and bats.  There is also a rabies virus variant found in mongoose which is endemic to Puerto Rico.  Variants are named after the species that maintain that variant in circulation in the wild.  Any variant, however, can infect any species.  The majority of animals laboratory confirmed with rabies in the US every year are diagnosed with the raccoon variant of the rabies virus.        </a:t>
            </a:r>
            <a:endParaRPr lang="en-US" dirty="0"/>
          </a:p>
          <a:p>
            <a:endParaRPr lang="en-US" dirty="0"/>
          </a:p>
        </p:txBody>
      </p:sp>
      <p:sp>
        <p:nvSpPr>
          <p:cNvPr id="4" name="Slide Number Placeholder 3"/>
          <p:cNvSpPr>
            <a:spLocks noGrp="1"/>
          </p:cNvSpPr>
          <p:nvPr>
            <p:ph type="sldNum" sz="quarter" idx="10"/>
          </p:nvPr>
        </p:nvSpPr>
        <p:spPr/>
        <p:txBody>
          <a:bodyPr/>
          <a:lstStyle/>
          <a:p>
            <a:fld id="{3B3A3D0E-267B-49B1-93F5-49A5D788D0E1}"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B2860-7E55-4DE3-B04E-E32E5B957E63}" type="slidenum">
              <a:rPr lang="en-US"/>
              <a:pPr/>
              <a:t>21</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dirty="0"/>
              <a:t>Variants are </a:t>
            </a:r>
            <a:r>
              <a:rPr lang="en-US" baseline="0" dirty="0"/>
              <a:t>associated with certain geographic areas, except for the variants maintained in nature by bats.  Any variant can infect any mammal and the vaccines for rabies protect against all variants.  Knowing the variants present in an area may influence which animals will be considered high risk species for rabies in that region or state.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00BFC-43AA-456A-B548-B7EFF8C8FC57}" type="slidenum">
              <a:rPr lang="en-US"/>
              <a:pPr/>
              <a:t>22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Shown here is a map that details the distribution of major terrestrial rabies virus variants in the 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10169-EE84-4A3F-B01C-C4BBA81CBA65}" type="slidenum">
              <a:rPr lang="en-US"/>
              <a:pPr/>
              <a:t>23</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In</a:t>
            </a:r>
            <a:r>
              <a:rPr lang="en-US" baseline="0" dirty="0"/>
              <a:t> Virginia, 2 terrestrial mammal variants (raccoon and skunk) and multiple bat variants are endemic.  Most animals laboratory confirmed with rabies in Virginia, regardless of species, will be diagnosed with the raccoon variant.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While any mammal can become ill with rabies, not all mammals are associated with the same risk of transmitting rabies and we have more information in some species than others in regard to how rabies manifests itself.  For instance, </a:t>
            </a:r>
            <a:r>
              <a:rPr lang="en-US" b="0" baseline="0" dirty="0"/>
              <a:t>t</a:t>
            </a:r>
            <a:r>
              <a:rPr lang="en-US" b="0" dirty="0"/>
              <a:t>he time between when a dog, cat or ferret is bitten and when that animal will show signs of disease has been established.  Typically a dog, cat or ferret will start acting ill with clinical signs of rabies between 1 and 2 months after a</a:t>
            </a:r>
            <a:r>
              <a:rPr lang="en-US" b="0" baseline="0" dirty="0"/>
              <a:t> dog, cat or ferret has been exposed to rabies.  While a dog cat or ferret is incubating rabies, they are not shedding the virus in their saliva.  It is only very close to the time when a dog, cat or ferret becomes ill with rabies and while they are symptomatic, that they are shedding the virus in their saliva.  </a:t>
            </a:r>
            <a:r>
              <a:rPr lang="en-US" b="0" dirty="0"/>
              <a:t> </a:t>
            </a:r>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knowledge of when a dog, cat or ferret will start shedding</a:t>
            </a:r>
            <a:r>
              <a:rPr lang="en-US" baseline="0" dirty="0"/>
              <a:t> the virus in association with when that dog, cat or ferret will begin acting ill is also well known and that is why we have a definitive observation period for these animals if one of these animals bites a person (we would confine and observe for 10 days).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animals other than dogs, cats and ferrets, a</a:t>
            </a:r>
            <a:r>
              <a:rPr lang="en-US" baseline="0" dirty="0"/>
              <a:t> definitive shedding period in relation to when that animal will become obviously ill with signs of rabies has not been established.  This is why the only definitive observation period we have is for dogs, cats and ferrets.  This does not mean that we respond to bites from any other animal species the same way, it is just that dogs, cats and ferrets are the only animals form which we have a definitive observation period.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Raccoons recognized as a reservoir for rabies in the southeastern US since the 1950s.  An outbreak that began during the late 1970s in the mid-Atlantic states was attributed to people </a:t>
            </a:r>
            <a:r>
              <a:rPr lang="en-US" dirty="0" err="1"/>
              <a:t>translocating</a:t>
            </a:r>
            <a:r>
              <a:rPr lang="en-US" dirty="0"/>
              <a:t> infected raccoons</a:t>
            </a:r>
            <a:r>
              <a:rPr lang="en-US" baseline="0" dirty="0"/>
              <a:t> </a:t>
            </a:r>
            <a:r>
              <a:rPr lang="en-US" dirty="0"/>
              <a:t>from the Southeast US.  Although identifiable as separate foci prior to 1994, the mid-Atlantic and southeastern foci have merged.  Raccoon rabies is now enzootic in all of the eastern coastal states.</a:t>
            </a:r>
            <a:r>
              <a:rPr lang="en-US" baseline="0" dirty="0"/>
              <a:t>  Skunks are also one of the recognized reservoirs of rabies in Virginia and has been present in low levels in extreme southwest Virginia since the 1960s. </a:t>
            </a:r>
            <a:endParaRPr lang="en-US" dirty="0"/>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D552C-DCFC-4D21-8B56-9223B15244C4}" type="slidenum">
              <a:rPr lang="en-US"/>
              <a:pPr/>
              <a:t>28</a:t>
            </a:fld>
            <a:endParaRPr lang="en-US"/>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While any mammal can become ill with rabies, there are certain animals we recognize as high risk for exposing people and domestic animals to rabies because they are often diagnosed with rabies and they are species that help maintain rabies in the environment.  These animals include raccoons, foxes, skunks and bats. Bats are considered high risk not because a great percentage of bats tested every year are positive, but because the majority of human cases in the US in recent years have been diagnosed with a bat variant of the rabies virus.  This is why there</a:t>
            </a:r>
            <a:r>
              <a:rPr lang="en-US" sz="1200" kern="1200" baseline="0" dirty="0">
                <a:solidFill>
                  <a:schemeClr val="tx1"/>
                </a:solidFill>
                <a:latin typeface="Arial" charset="0"/>
                <a:ea typeface="+mn-ea"/>
                <a:cs typeface="+mn-cs"/>
              </a:rPr>
              <a:t> are some special considerations in regard to potential exposure to rabies via a bat.  </a:t>
            </a:r>
            <a:r>
              <a:rPr lang="en-US" dirty="0"/>
              <a:t>Historically, more opossums and larger</a:t>
            </a:r>
            <a:r>
              <a:rPr lang="en-US" baseline="0" dirty="0"/>
              <a:t> rodents like groundhogs have been diagnosed with rabies in raccoon variant endemic areas than in areas of the country that are not endemic for that variant of the virus.  That is why we consider opossums and large rodents like groundhogs in the high risk category in Virginia. </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Also, there are animals that we consider low risk because they are rarely diagnosed with rabies and unless they are acting ill or oddly at the time when they bite someone, we would not considered them a source for rabies.  These animals include small rodent and rabbits.  The response to</a:t>
            </a:r>
            <a:r>
              <a:rPr lang="en-US" sz="1200" kern="1200" baseline="0" dirty="0">
                <a:solidFill>
                  <a:schemeClr val="tx1"/>
                </a:solidFill>
                <a:latin typeface="Arial" charset="0"/>
                <a:ea typeface="+mn-ea"/>
                <a:cs typeface="+mn-cs"/>
              </a:rPr>
              <a:t> </a:t>
            </a:r>
            <a:r>
              <a:rPr lang="en-US" sz="1200" kern="1200" dirty="0">
                <a:solidFill>
                  <a:schemeClr val="tx1"/>
                </a:solidFill>
                <a:latin typeface="Arial" charset="0"/>
                <a:ea typeface="+mn-ea"/>
                <a:cs typeface="+mn-cs"/>
              </a:rPr>
              <a:t>domestic animals other than dogs, cats and ferrets and the response to exotic animals that bite people is on a case by case basis and may include an observation period to help assess the need for any further concern about rabies exposure.  For instance, while we do not have a definitive observation period for livestock,</a:t>
            </a:r>
            <a:r>
              <a:rPr lang="en-US" sz="1200" kern="1200" baseline="0" dirty="0">
                <a:solidFill>
                  <a:schemeClr val="tx1"/>
                </a:solidFill>
                <a:latin typeface="Arial" charset="0"/>
                <a:ea typeface="+mn-ea"/>
                <a:cs typeface="+mn-cs"/>
              </a:rPr>
              <a:t> based on what we do know about livestock and rabies, it is not unusual for us to apply an observation time to livestock when those animals bite people.  </a:t>
            </a:r>
            <a:r>
              <a:rPr lang="en-US" sz="1200" kern="1200" dirty="0">
                <a:solidFill>
                  <a:schemeClr val="tx1"/>
                </a:solidFill>
                <a:latin typeface="Arial" charset="0"/>
                <a:ea typeface="+mn-ea"/>
                <a:cs typeface="+mn-cs"/>
              </a:rPr>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a:t>For those animals for which no observation time has been established and do not fit into either a distinctly high risk or low risk category, the response is based on consideration of a number of factors including the scientific family of the animal, circumstances of exposure, how the animal is housed and/or health of animal.  For instance, we would likely respond to a</a:t>
            </a:r>
            <a:r>
              <a:rPr lang="en-US" b="0" baseline="0" dirty="0"/>
              <a:t> bite from a </a:t>
            </a:r>
            <a:r>
              <a:rPr lang="en-US" b="0" baseline="0" dirty="0" err="1"/>
              <a:t>degus</a:t>
            </a:r>
            <a:r>
              <a:rPr lang="en-US" b="0" baseline="0" dirty="0"/>
              <a:t> (a small, exotic rodent) the same way we would to a chipmunk bite, however, if someone was bitten by a kinkajou (a mammal in the same scientific family as the raccoon) we would likely use a high risk species for rabies as our model of response.   </a:t>
            </a:r>
            <a:endParaRPr lang="en-US" b="0" dirty="0"/>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83825-D7C1-46A5-9FD9-AE4025B61FD6}" type="slidenum">
              <a:rPr lang="en-US"/>
              <a:pPr/>
              <a:t>30</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C6309-453A-4790-9742-C1D952C61CC2}" type="slidenum">
              <a:rPr lang="en-US"/>
              <a:pPr/>
              <a:t>31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dirty="0"/>
              <a:t>This chart depicts the general trends of laboratory</a:t>
            </a:r>
            <a:r>
              <a:rPr lang="en-US" baseline="0" dirty="0"/>
              <a:t> confirmed cases of rabies in animals in the US.   </a:t>
            </a:r>
            <a:r>
              <a:rPr lang="en-US" dirty="0"/>
              <a:t>In the United States and other developed countries, rabies is primarily a disease that affects and is maintained by wildlife populations.</a:t>
            </a:r>
          </a:p>
          <a:p>
            <a:endParaRPr lang="en-US" dirty="0"/>
          </a:p>
          <a:p>
            <a:r>
              <a:rPr lang="en-US" dirty="0"/>
              <a:t>Rabies control programs, including extensive vaccination campaigns, implemented during the 1940s and 1950s resulted in a substantial decline of rabies in domestic animals in the US and all but eliminated the circulation of canine variants of the rabies virus in dogs by the 1960s</a:t>
            </a:r>
            <a:r>
              <a:rPr lang="en-US" baseline="0" dirty="0"/>
              <a:t> and s</a:t>
            </a:r>
            <a:r>
              <a:rPr lang="en-US" dirty="0"/>
              <a:t>ince 2004, no rabies case attributable to an indigenously acquired canine rabies virus variant has been reported.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0FAB1-4554-4902-9335-C4C13C4AD404}" type="slidenum">
              <a:rPr lang="en-US"/>
              <a:pPr/>
              <a:t>32</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C54E6-CEC2-4A5A-8F06-52653B70786E}" type="slidenum">
              <a:rPr lang="en-US"/>
              <a:pPr/>
              <a:t>34</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10169-EE84-4A3F-B01C-C4BBA81CBA65}" type="slidenum">
              <a:rPr lang="en-US"/>
              <a:pPr/>
              <a:t>36</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In</a:t>
            </a:r>
            <a:r>
              <a:rPr lang="en-US" baseline="0" dirty="0"/>
              <a:t> Virginia, 2 terrestrial mammal variants (raccoon and skunk) and multiple bat variants are endemic.</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7827C-6C46-4197-A88E-757F73C69F8A}" type="slidenum">
              <a:rPr lang="en-US"/>
              <a:pPr/>
              <a:t>39</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en-US" dirty="0"/>
              <a:t>From 2003-2013, 34 cases of human rabies have been reported in this country, about 60%</a:t>
            </a:r>
            <a:r>
              <a:rPr lang="en-US" baseline="0" dirty="0"/>
              <a:t> of whom were diagnosed with a bat variant of the virus.  For US citizens, bat exposure and travel to a country where domestic animal rabies is common are the most common risk factors for illness.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9EC8EE-D1B3-441E-9D5F-ED0E47D525EA}" type="slidenum">
              <a:rPr lang="en-US"/>
              <a:pPr/>
              <a:t>40</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dirty="0"/>
              <a:t>Four cases of human rabies have been reported in Virginia since the 1950s.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906C8B-2C84-4C03-9EF5-E8D16B308A1A}" type="slidenum">
              <a:rPr lang="en-US"/>
              <a:pPr/>
              <a:t>6</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dirty="0"/>
              <a:t>As many as 40,000 people undergo</a:t>
            </a:r>
            <a:r>
              <a:rPr lang="en-US" baseline="0" dirty="0"/>
              <a:t> rabies post-exposure prophylaxis </a:t>
            </a:r>
            <a:r>
              <a:rPr lang="en-US" dirty="0"/>
              <a:t>in the US each year.  Once people become clinically ill with rabies the infection is almost always fatal.  The costs associated with rabies control, prevention and detection in the US are estimated at over 300</a:t>
            </a:r>
            <a:r>
              <a:rPr lang="en-US" baseline="0" dirty="0"/>
              <a:t> million dollars per year.</a:t>
            </a:r>
            <a:r>
              <a:rPr lang="en-US" dirty="0"/>
              <a:t>  </a:t>
            </a:r>
            <a:r>
              <a:rPr lang="en-US" baseline="0" dirty="0"/>
              <a: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15ED2-95F9-42A7-8610-C42D010DA5FB}" type="slidenum">
              <a:rPr lang="en-US"/>
              <a:pPr/>
              <a:t>42</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dirty="0"/>
              <a:t>An important part of preventing rabies in people is preventing</a:t>
            </a:r>
            <a:r>
              <a:rPr lang="en-US" baseline="0" dirty="0"/>
              <a:t> rabies in the domestic animal population.  In addition, prompt responses to both human and domestic animal exposures and preemptive vaccination of both certain populations of people and animals is also important.      </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917E1-3235-4C76-A45F-8D4017D49770}" type="slidenum">
              <a:rPr lang="en-US"/>
              <a:pPr/>
              <a:t>43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dirty="0"/>
              <a:t>Virginia</a:t>
            </a:r>
            <a:r>
              <a:rPr lang="en-US" baseline="0" dirty="0"/>
              <a:t> law requires that all dogs and cats 4 months of age and older are vaccinated for rabies and kept current.  Using a vaccine labeled for 3 years duration </a:t>
            </a:r>
            <a:r>
              <a:rPr lang="en-US" dirty="0"/>
              <a:t>is an effective way of increasing the proportion of immunized dogs and cats in any population.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D46FA-D36E-47CE-8A57-5FE03EFB320D}" type="slidenum">
              <a:rPr lang="en-US"/>
              <a:pPr/>
              <a:t>44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b="0" dirty="0"/>
              <a:t>The Code of Virginia also requires that</a:t>
            </a:r>
            <a:r>
              <a:rPr lang="en-US" b="0" baseline="0" dirty="0"/>
              <a:t> rabies vaccines are administered by a veterinarian or </a:t>
            </a:r>
            <a:r>
              <a:rPr lang="en-US" sz="1200" b="0" dirty="0"/>
              <a:t>by a licensed veterinary technician under direct supervision of</a:t>
            </a:r>
            <a:r>
              <a:rPr lang="en-US" sz="1200" b="0" baseline="0" dirty="0"/>
              <a:t> a veterinarian.  Veterinarians must practice in a licensed facility.  Rabies clinics may be held outside of a licensed veterinary facility provided the local government has approved the clinic.  </a:t>
            </a:r>
          </a:p>
          <a:p>
            <a:endParaRPr lang="en-US" sz="1200" b="0" baseline="0" dirty="0"/>
          </a:p>
          <a:p>
            <a:r>
              <a:rPr lang="en-US" dirty="0"/>
              <a:t>Excerpt from </a:t>
            </a:r>
            <a:r>
              <a:rPr lang="en-US" i="1" dirty="0"/>
              <a:t>Code of Virginia </a:t>
            </a:r>
            <a:r>
              <a:rPr lang="en-US" dirty="0"/>
              <a:t>section 3.2-6521:</a:t>
            </a:r>
            <a:r>
              <a:rPr lang="en-US" baseline="0" dirty="0"/>
              <a:t>  “</a:t>
            </a:r>
            <a:r>
              <a:rPr lang="en-US" dirty="0"/>
              <a:t>All rabies clinics require the approval by the appropriate local health department and governing body. The licensed veterinarian who administers rabies vaccinations at the clinic shall (</a:t>
            </a:r>
            <a:r>
              <a:rPr lang="en-US" dirty="0" err="1"/>
              <a:t>i</a:t>
            </a:r>
            <a:r>
              <a:rPr lang="en-US" dirty="0"/>
              <a:t>) provide the owner or custodian a rabies vaccination certificate for each vaccinated animal and (ii) ensure that a licensed veterinary facility retains a copy of the rabies vaccination certificate. The sponsoring organization of a rabies clinic shall, upon the request of the owner or custodian, an animal control officer, a humane investigator, a law-enforcement officer, a State Veterinarian's representative, a licensed veterinarian, or an official of the Department of Health, provide the name and contact information of the licensed veterinary facility where a copy of the rabies vaccination certificate is retained. However, the county or city shall ensure that a clinic is conducted to serve its jurisdiction at least once every two years.” </a:t>
            </a:r>
            <a:endParaRPr lang="en-US" b="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3711C-6636-40CB-9A8F-754858973148}" type="slidenum">
              <a:rPr lang="en-US"/>
              <a:pPr/>
              <a:t>45</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dirty="0"/>
              <a:t>Assessing</a:t>
            </a:r>
            <a:r>
              <a:rPr lang="en-US" baseline="0" dirty="0"/>
              <a:t> and responding to human exposures is an important part of controlling rabies infection in people.  Any human exposures should be discussed with the health </a:t>
            </a:r>
            <a:r>
              <a:rPr lang="en-US" baseline="0"/>
              <a:t>department.  </a:t>
            </a:r>
            <a:r>
              <a:rPr lang="en-US"/>
              <a:t>The </a:t>
            </a:r>
            <a:r>
              <a:rPr lang="en-US" dirty="0"/>
              <a:t>touching or handling of a potentially rabid animal or another animal or inanimate object that had contact with a rabid animal does NOT constitute an exposure unless wet saliva or CNS material from the animal entered a fresh open wound or had contact with a mucous membrane.  If a dog, cat or ferret bites a person, then the animal should be observed for clinical signs of rabies for 10 days and tested if clinical signs consistent with rabies become</a:t>
            </a:r>
            <a:r>
              <a:rPr lang="en-US" baseline="0" dirty="0"/>
              <a:t> evident in that dog, cat or ferret.</a:t>
            </a:r>
            <a:r>
              <a:rPr lang="en-US" dirty="0"/>
              <a:t> If a person meets our definition of exposure to a high risk species for rabies</a:t>
            </a:r>
            <a:r>
              <a:rPr lang="en-US" baseline="0" dirty="0"/>
              <a:t>, that high risk species should either be tested for rabies (and the person undergo rabies post-exposure prophylaxis if the animal tests positive or status cannot be determined) </a:t>
            </a:r>
            <a:r>
              <a:rPr lang="en-US" dirty="0"/>
              <a:t> or, if</a:t>
            </a:r>
            <a:r>
              <a:rPr lang="en-US" baseline="0" dirty="0"/>
              <a:t> the animal is not available for testing, the person should undergo rabies post-exposure prophylaxis (PEP).  If a person meets our definition of exposure to a low risk species for rabies, then the circumstances of the interaction that led to the potential exposure should be evaluated and, if the low risk animal was acting ill or oddly at the time of the exposure, that animal should be tested if available and a recommendation made to the bite victim in accordance with the results of testing.  If an odd/ill acting low risk animal is not available for testing, then we would recommend rabies PEP for those people who meet our definition of exposure.  If a low risk species was acting normally at the time of the exposure, we would not recommend either testing or rabies PEP.      </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definition we use to assess bat exposures differs from the definition we use for larger,</a:t>
            </a:r>
            <a:r>
              <a:rPr lang="en-US" baseline="0" dirty="0"/>
              <a:t> terrestrial mammals.  </a:t>
            </a:r>
            <a:r>
              <a:rPr lang="en-US" dirty="0"/>
              <a:t>People may know when they have been bitten by a bat, but most types of bats have very small teeth which may leave marks that disappear quickly. Whenever possible, any bat involved in a potential exposure to rabies should be captured and sent to a laboratory for rabies testing.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would assess someone as potentially exposed to rabies via a bat if</a:t>
            </a:r>
            <a:r>
              <a:rPr lang="en-US" baseline="0" dirty="0"/>
              <a:t> one of three situations occurs:  (</a:t>
            </a:r>
            <a:r>
              <a:rPr lang="en-US" baseline="0" dirty="0" err="1"/>
              <a:t>i</a:t>
            </a:r>
            <a:r>
              <a:rPr lang="en-US" baseline="0" dirty="0"/>
              <a:t>) a person is bitten by a bat and knows he’s been bitten (ii)  if a person has direct, bare skinned contact with a bat and cannot be sure he wasn’t bitten or (iii) </a:t>
            </a:r>
            <a:r>
              <a:rPr lang="en-US" dirty="0"/>
              <a:t>if a person wakes up because a bat landed on him while he was sleeping or if a person awakened to find a bat in his room.</a:t>
            </a:r>
            <a:r>
              <a:rPr lang="en-US" baseline="0" dirty="0"/>
              <a:t> (</a:t>
            </a:r>
            <a:r>
              <a:rPr lang="en-US" dirty="0"/>
              <a:t>The same precautions should be used if you see a bat in a room with an unattended child, or see a bat near a mentally impaired or intoxicated person.)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all of the situations described above,</a:t>
            </a:r>
            <a:r>
              <a:rPr lang="en-US" baseline="0" dirty="0"/>
              <a:t> it is ideal if the bat in question could be captured safely and tested for rabies.  If the bat is not available for testing or tests positive, then we would recommend rabies PEP for those who we had assessed as meeting our definition of exposure.  </a:t>
            </a:r>
            <a:endParaRPr lang="en-US" dirty="0"/>
          </a:p>
          <a:p>
            <a:endParaRPr lang="en-US" dirty="0"/>
          </a:p>
          <a:p>
            <a:r>
              <a:rPr lang="en-US" dirty="0"/>
              <a:t>People can’t get rabies just from seeing a bat in an attic, in a cave, at summer camp, or from a distance while it is flying. In addition, people can’t get rabies from having contact with bat guano (feces), blood, or urine, or from touching a bat on its fur.</a:t>
            </a:r>
          </a:p>
          <a:p>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46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D9F48-30E0-4F33-BFB6-321F0CBA72D7}" type="slidenum">
              <a:rPr lang="en-US"/>
              <a:pPr/>
              <a:t>48</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dirty="0"/>
              <a:t>The exposure definition for domestic animals is very similar</a:t>
            </a:r>
            <a:r>
              <a:rPr lang="en-US" baseline="0" dirty="0"/>
              <a:t> to the one used for people.  The main exception is that, in Virginia, we would also consider a domestic animal exposed if that animal is found in close proximity to a high risk or known positive animal where it is thought likely that contact occurred.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CB4547-B493-4F79-8808-7F60140D7E80}" type="slidenum">
              <a:rPr lang="en-US"/>
              <a:pPr/>
              <a:t>49</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dirty="0"/>
              <a:t>If a human is bitten by a dog,</a:t>
            </a:r>
            <a:r>
              <a:rPr lang="en-US" baseline="0" dirty="0"/>
              <a:t> cat or ferret, that animal should be confined and observed for 10 days and evaluated by a veterinarian if illness occurs during the observation period.  It is recommended that if a dog, cat or ferret (whether or not that dog, cat or ferret is current on its rabies vaccinations) bites a person, that dog, cat or ferret is confined and observed for 10 days.  The dog, cat or ferret should be examined by a veterinarian if the animal becomes ill during the 10 day observation period and if clinical signs compatible with rabies have developed in that time, the dog, cat or ferret should be tested for rabies.  If the dog, cat or ferret remains healthy throughout the 10 day observation period, then the animal can be released from confinement and the bite victim can be informed that no rabies PEP is necessary.  It is recommended that dogs, cats and ferrets that are not current on their rabies vaccinations and need to be observed for 10 days, be vaccinated at the end of the confinement period in order to avoid confusing an adverse vaccine reaction with early clinical signs of rabies.  Adverse vaccine reactions do not occur often, however, it is thought prudent to wait until the end of the confinement period, just to decrease the likelihood that a vaccine reaction could becomes a confounding factor during this time.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Vaccinations</a:t>
            </a:r>
            <a:r>
              <a:rPr lang="en-US" baseline="0" dirty="0"/>
              <a:t> are available for people both for pre-exposure (this is recommended for people who are more likely to be exposed to rabies as part of their line of work) or post-exposure situations.  People who are pre-exposure vaccinated should have antibody measurements every 2 years and receive one vaccine in response to a low antibody measurement or 2 vaccines 3 days apart of they are ever exposed to rabies.  People who have never had rabies vaccine before, should receive rabies immune globulin (RIG) plus a series of 4 vaccinations if they are ever exposed.  Some patients may still need RIG plus 5 vaccinations if they are </a:t>
            </a:r>
            <a:r>
              <a:rPr lang="en-US" baseline="0" dirty="0" err="1"/>
              <a:t>immunocompromised</a:t>
            </a:r>
            <a:r>
              <a:rPr lang="en-US" baseline="0" dirty="0"/>
              <a: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73D176-126F-4816-B632-465757917CE7}" type="slidenum">
              <a:rPr lang="en-US"/>
              <a:pPr/>
              <a:t>51</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dirty="0"/>
              <a:t>When dogs,</a:t>
            </a:r>
            <a:r>
              <a:rPr lang="en-US" baseline="0" dirty="0"/>
              <a:t> cats or ferrets are exposed (dogs and cat are the most common domestic animals exposed) the health department will respond based on the vaccinations status of the dog, cat or ferret.  If the rabies vaccinations status is current, the dog, cat or ferret should be given a booster does of vaccine and be placed in confinement the definition of which is seen here.  </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36036-AD8D-4B2F-97B3-0DEC53B6EB62}" type="slidenum">
              <a:rPr lang="en-US"/>
              <a:pPr/>
              <a:t>52</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If a dog, cat or ferret meets our definition of exposure and has never been vaccinated, the</a:t>
            </a:r>
            <a:r>
              <a:rPr lang="en-US" baseline="0" dirty="0"/>
              <a:t> animal</a:t>
            </a:r>
            <a:r>
              <a:rPr lang="en-US" dirty="0"/>
              <a:t> should be placed in strict isolation</a:t>
            </a:r>
            <a:r>
              <a:rPr lang="en-US" baseline="0" dirty="0"/>
              <a:t> the definition of which is seen here.  In a situation where strict isolation will be used, the pen is to be approved by the health director or his designee and the pen is to be built by a date certain as determined by the local health director.   </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63404-B771-49E9-AF61-D2BB2998E91B}" type="slidenum">
              <a:rPr lang="en-US"/>
              <a:pPr/>
              <a:t>8</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dirty="0"/>
              <a:t>Outline of topics</a:t>
            </a:r>
            <a:r>
              <a:rPr lang="en-US" baseline="0" dirty="0"/>
              <a:t> to be discussed in this presentation are outlined above.  </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C4BA4-6600-47C1-B364-88BA43CD1552}" type="slidenum">
              <a:rPr lang="en-US"/>
              <a:pPr/>
              <a:t>53</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dirty="0"/>
              <a:t>Procedure for vaccinated dog, cat and ferret exposed.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D82AD-4197-4F5C-BA6D-DCED48C659E5}" type="slidenum">
              <a:rPr lang="en-US"/>
              <a:pPr/>
              <a:t>54</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Procedure for unvaccinated dog, cat and ferret exposed.  The specific language in the </a:t>
            </a:r>
            <a:r>
              <a:rPr lang="en-US" i="1" dirty="0"/>
              <a:t>Code of Virginia  </a:t>
            </a:r>
            <a:r>
              <a:rPr lang="en-US" dirty="0"/>
              <a:t>associated</a:t>
            </a:r>
            <a:r>
              <a:rPr lang="en-US" baseline="0" dirty="0"/>
              <a:t> with the response when a dog or cat with no proof of current rabies vaccination meets the health department’s definition of exposure </a:t>
            </a:r>
            <a:r>
              <a:rPr lang="en-US" dirty="0"/>
              <a:t>is in section </a:t>
            </a:r>
            <a:r>
              <a:rPr lang="en-US" baseline="0" dirty="0"/>
              <a:t>3.2-6522 and reads “</a:t>
            </a:r>
            <a:r>
              <a:rPr lang="en-US" dirty="0"/>
              <a:t>Any dog or cat, for which no proof of current rabies vaccination is available, and that may have been exposed to rabies through a bite, or through saliva or central nervous system tissue, in a fresh open wound or mucous membrane, by an animal suspected to be rabid, shall be isolated in a pound, kennel, or enclosure approved by the local health department for a period not to exceed six months at the expense of the owner or custodian in a manner and by a date certain as determined by the local health director. A rabies vaccination shall be administered by a licensed veterinarian prior to release. Inactivated rabies vaccine may be administered at the beginning of isolation.”  It is important to highlight and</a:t>
            </a:r>
            <a:r>
              <a:rPr lang="en-US" baseline="0" dirty="0"/>
              <a:t> I have been discussing this with various health department for sometime when situations that may require a period of strict isolation  come to my attention, that the Code instructs the health department to strict isolate for a period of time “not to exceed 6 months” which means we do have the authority to strict isolate for less than 6 months.  It has always been VDH general policy to strict isolate for 6 months since it is very unlikely that a dog, cat or ferret will incubate for longer than that.  However, the typical incubation time for dogs, cats and ferrets is 1-2 months which can be taken into consideration when making decisions about whether or not it is felt prudent to strict isolate for a full 6 months.  </a:t>
            </a:r>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F7F7D-825C-4909-B18C-2160791A4E31}" type="slidenum">
              <a:rPr lang="en-US"/>
              <a:pPr/>
              <a:t>55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Procedure for expired vaccinate exposed.</a:t>
            </a:r>
          </a:p>
          <a:p>
            <a:r>
              <a:rPr lang="en-US" dirty="0"/>
              <a:t>The health department’s general guidance for some</a:t>
            </a:r>
            <a:r>
              <a:rPr lang="en-US" baseline="0" dirty="0"/>
              <a:t> time has been that d</a:t>
            </a:r>
            <a:r>
              <a:rPr lang="en-US" dirty="0"/>
              <a:t>epending on factors such as the type of exposure</a:t>
            </a:r>
            <a:r>
              <a:rPr lang="en-US" baseline="0" dirty="0"/>
              <a:t>, how recently the vaccination has expired and an animal’s vaccination history, the health department </a:t>
            </a:r>
            <a:r>
              <a:rPr lang="en-US" dirty="0"/>
              <a:t>may decide to treat some expired vaccinates as currently vaccinated.  In fact, while we have always treated these situations on a case by case basis and in some cases decided that proceeding with the protocol for currently vaccinated animals would be appropriate, based on some new research, it</a:t>
            </a:r>
            <a:r>
              <a:rPr lang="en-US" baseline="0" dirty="0"/>
              <a:t> is likely that we will treat an increasing number of expired vaccinates using the same procedure as currently vaccinated animals that are exposed unless there is concern that an exposed animal is </a:t>
            </a:r>
            <a:r>
              <a:rPr lang="en-US" baseline="0" dirty="0" err="1"/>
              <a:t>immunocompromised</a:t>
            </a:r>
            <a:r>
              <a:rPr lang="en-US" baseline="0" dirty="0"/>
              <a:t>. </a:t>
            </a:r>
            <a:r>
              <a:rPr lang="en-US" dirty="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use a similar model for responding to livestock that are exposed to high risk species for rabies or</a:t>
            </a:r>
            <a:r>
              <a:rPr lang="en-US" baseline="0" dirty="0"/>
              <a:t> laboratory confirmed rabid animal.  The exception to this is that i</a:t>
            </a:r>
            <a:r>
              <a:rPr lang="en-US" dirty="0"/>
              <a:t>f the only rabid animal associated with a herd or flock is an herbivore, monitoring for a period of 30 days for additional rabid animals in the herd or flock should be sufficient to monitor</a:t>
            </a:r>
            <a:r>
              <a:rPr lang="en-US" baseline="0" dirty="0"/>
              <a:t> the group for additional cases.  Herbivores are not efficient transmitters of the rabies virus and so when these animals become ill with rabies, we are not worried that they are a source of rabies for their herd or flock mates, but we are monitoring the group to see if any other animals were similarly exposed when the index case was.  In other words, the one herbivore that becomes rabid is a marker for the fact that a rabid animal exposed at least one member of the herd or flock sufficiently enough to cause disease.  If that one herbivore has already gone through her incubation period and has become ill, then we are monitoring the group to see if any additional animals become ill.  If any other animal in the herd or flock was similarly exposed when the index case was exposed, that other animal/those other animals should be roughly in the same stage/similar of her/their incubation period as the index case and should be showing clinical signs of disease relatively soon after the index case.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main sections of the </a:t>
            </a:r>
            <a:r>
              <a:rPr lang="en-US" i="1" dirty="0"/>
              <a:t>Code of Virginia </a:t>
            </a:r>
            <a:r>
              <a:rPr lang="en-US" dirty="0"/>
              <a:t>are listed.  An</a:t>
            </a:r>
            <a:r>
              <a:rPr lang="en-US" baseline="0" dirty="0"/>
              <a:t> electronic version of the </a:t>
            </a:r>
            <a:r>
              <a:rPr lang="en-US" i="1" baseline="0" dirty="0"/>
              <a:t>Code of Virginia </a:t>
            </a:r>
            <a:r>
              <a:rPr lang="en-US" baseline="0" dirty="0"/>
              <a:t>can be accessed via </a:t>
            </a:r>
            <a:r>
              <a:rPr lang="en-US" b="1" dirty="0">
                <a:hlinkClick r:id="rId3"/>
              </a:rPr>
              <a:t>www.virginia.gov</a:t>
            </a:r>
            <a:r>
              <a:rPr lang="en-US" b="1" dirty="0"/>
              <a: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b="0" dirty="0"/>
              <a:t>The amendments that were</a:t>
            </a:r>
            <a:r>
              <a:rPr lang="en-US" b="0" baseline="0" dirty="0"/>
              <a:t> made to the </a:t>
            </a:r>
            <a:r>
              <a:rPr lang="en-US" b="0" i="1" baseline="0" dirty="0"/>
              <a:t>Code of Virginia as </a:t>
            </a:r>
            <a:r>
              <a:rPr lang="en-US" b="0" i="0" baseline="0" dirty="0"/>
              <a:t>part of the 2010 General Assembly session included language that now allows for rabies vaccine exemptions.  In addition, the health department has been instructed to adopt regulations that, in part, create a mechanism or process of rabies vaccine exemptions and also include a model plan that localities can use all or in part to fulfill the requirements of  new code section </a:t>
            </a:r>
            <a:r>
              <a:rPr lang="en-US" b="0" dirty="0"/>
              <a:t>3.2-6562.1  Rabies responsibility plan which was</a:t>
            </a:r>
            <a:r>
              <a:rPr lang="en-US" b="0" baseline="0" dirty="0"/>
              <a:t> adopted by the General Assembly in 2010.  These regulations are still in the approval process.   </a:t>
            </a:r>
            <a:endParaRPr lang="en-US" b="0" dirty="0"/>
          </a:p>
          <a:p>
            <a:endParaRPr lang="en-US" i="0"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Language of code</a:t>
            </a:r>
            <a:r>
              <a:rPr lang="en-US" baseline="0" dirty="0"/>
              <a:t> section 3.2-6562.1 that speaks to the requirement of localities having a rabies responsibility plan.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details</a:t>
            </a:r>
            <a:r>
              <a:rPr lang="en-US" baseline="0" dirty="0"/>
              <a:t> the sections in the proposed model plan and subsequent slides detail some of the language associated with responsibilities of animal control officers and health department personnel that is currently found in the model plan.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63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slide contains an excerpt from the Code of Virginia section 3.2-6521 which speaks to, among other things, the requirement for dogs and cats to be vaccinated.  The language that appears on this slide was added by the 2010 General Assembly.  We are now in the process of promulgating regulations to create a process whereby rabies vaccine exemptions can be granted that will allow a person to be in compliance with local licensing laws without having to present a current rabies certificate.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68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mechanism for granting a rabies vaccine exemption in Virginia is detailed in this slide.  </a:t>
            </a:r>
          </a:p>
        </p:txBody>
      </p:sp>
      <p:sp>
        <p:nvSpPr>
          <p:cNvPr id="4" name="Slide Number Placeholder 3"/>
          <p:cNvSpPr>
            <a:spLocks noGrp="1"/>
          </p:cNvSpPr>
          <p:nvPr>
            <p:ph type="sldNum" sz="quarter" idx="10"/>
          </p:nvPr>
        </p:nvSpPr>
        <p:spPr/>
        <p:txBody>
          <a:bodyPr/>
          <a:lstStyle/>
          <a:p>
            <a:fld id="{A7558146-FA2F-4307-8A7E-8ACED8821DA0}" type="slidenum">
              <a:rPr lang="en-US" smtClean="0"/>
              <a:pPr/>
              <a:t>69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DC423-B408-41E2-9C8C-8DE19EF4C6B2}" type="slidenum">
              <a:rPr lang="en-US"/>
              <a:pPr/>
              <a:t>10</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dirty="0"/>
              <a:t>Rabies is a </a:t>
            </a:r>
            <a:r>
              <a:rPr lang="en-US" dirty="0" err="1"/>
              <a:t>rhabodvirus</a:t>
            </a:r>
            <a:r>
              <a:rPr lang="en-US" dirty="0"/>
              <a:t> that only infects mammals.</a:t>
            </a:r>
            <a:r>
              <a:rPr lang="en-US" baseline="0" dirty="0"/>
              <a:t> Rabies is not a particularly hardy virus outside of a living host especially in the face of drying, high temperatures, UV light and most disinfectants.  It does, however, survive freezing.  The two body materials that are infectious in mammals infected with rabies are wet saliva and central nervous system tissue (</a:t>
            </a:r>
            <a:r>
              <a:rPr lang="en-US" baseline="0" dirty="0" err="1"/>
              <a:t>ie</a:t>
            </a:r>
            <a:r>
              <a:rPr lang="en-US" baseline="0" dirty="0"/>
              <a:t> brain and spinal cord).    </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75DF4-6851-424A-974B-65FABD07F2A2}" type="slidenum">
              <a:rPr lang="en-US"/>
              <a:pPr/>
              <a:t>71</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r>
              <a:rPr lang="en-US"/>
              <a:t>Do not handle, feed, or unintentionally attract wild animals with open garbage cans or litter.</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Web addresses for the Virginia Department of Health</a:t>
            </a:r>
            <a:r>
              <a:rPr lang="en-US" baseline="0" dirty="0"/>
              <a:t> (where both rabies information and directory of local health departments can be found), the CDC’s rabies page, the National Association of State Public Health Veterinarians (where the Animal Rabies Compendium can be found) and the electronic version of the </a:t>
            </a:r>
            <a:r>
              <a:rPr lang="en-US" i="1" baseline="0" dirty="0"/>
              <a:t>Code of Virginia.</a:t>
            </a:r>
            <a:endParaRPr lang="en-US" i="1"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74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Rabies Awareness</a:t>
            </a:r>
            <a:r>
              <a:rPr lang="en-US" baseline="0" dirty="0"/>
              <a:t> Week is a statewide campaign that VDH has been cosponsoring with the Virginia Veterinary Medical Association for many years to promote greater awareness about rabies in the Commonwealth. This year’s week runs from </a:t>
            </a:r>
            <a:r>
              <a:rPr lang="en-US" sz="1200" kern="1200" dirty="0">
                <a:solidFill>
                  <a:schemeClr val="tx1"/>
                </a:solidFill>
                <a:latin typeface="Arial" charset="0"/>
                <a:ea typeface="+mn-ea"/>
                <a:cs typeface="+mn-cs"/>
              </a:rPr>
              <a:t>September 28-October 4.</a:t>
            </a:r>
            <a:r>
              <a:rPr lang="en-US" sz="1200" kern="1200" baseline="0" dirty="0">
                <a:solidFill>
                  <a:schemeClr val="tx1"/>
                </a:solidFill>
                <a:latin typeface="Arial" charset="0"/>
                <a:ea typeface="+mn-ea"/>
                <a:cs typeface="+mn-cs"/>
              </a:rPr>
              <a:t>  </a:t>
            </a:r>
            <a:r>
              <a:rPr lang="en-US" baseline="0" dirty="0"/>
              <a:t>This week is held during the same time as World Rabies Day (WRD) which is Sept 28.  WRD is a global campaign that is sponsored, in part, by the CDC to help raise awareness about rabies on a global scale.  </a:t>
            </a:r>
            <a:r>
              <a:rPr lang="en-US" dirty="0"/>
              <a:t>Many health departments and other partners in rabies prevention and control will hold rabies clinics or other events during this week</a:t>
            </a:r>
            <a:r>
              <a:rPr lang="en-US" baseline="0" dirty="0"/>
              <a:t> </a:t>
            </a:r>
            <a:r>
              <a:rPr lang="en-US" dirty="0"/>
              <a:t>to highlight the importance of rabies awareness</a:t>
            </a:r>
          </a:p>
        </p:txBody>
      </p:sp>
      <p:sp>
        <p:nvSpPr>
          <p:cNvPr id="4" name="Slide Number Placeholder 3"/>
          <p:cNvSpPr>
            <a:spLocks noGrp="1"/>
          </p:cNvSpPr>
          <p:nvPr>
            <p:ph type="sldNum" sz="quarter" idx="10"/>
          </p:nvPr>
        </p:nvSpPr>
        <p:spPr/>
        <p:txBody>
          <a:bodyPr/>
          <a:lstStyle/>
          <a:p>
            <a:fld id="{A7558146-FA2F-4307-8A7E-8ACED8821DA0}" type="slidenum">
              <a:rPr lang="en-US" smtClean="0"/>
              <a:pPr/>
              <a:t>75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4D9B8-D003-494E-93C8-71E1AAEA9F2E}" type="slidenum">
              <a:rPr lang="en-US"/>
              <a:pPr/>
              <a:t>76</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1AE3B-CD84-4A45-8F9F-499E3FEFC7B0}" type="slidenum">
              <a:rPr lang="en-US"/>
              <a:pPr/>
              <a:t>12</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Rabies is most commonly transmitted through</a:t>
            </a:r>
            <a:r>
              <a:rPr lang="en-US" baseline="0" dirty="0"/>
              <a:t> a bite, however, other possible routes of exposure include contamination of mucus membranes (eyes, nose and mouth) with wet saliva or central nervous system tissue or getting wet saliva or central nervous system tissue in a fresh, open wound.  Transplantation of organs from a person infected with rabies has also been documented as a route of infection and, rarely, aerosol transmission is a possible route of infection. </a:t>
            </a:r>
            <a:r>
              <a:rPr lang="en-US" sz="1200" kern="1200" dirty="0">
                <a:solidFill>
                  <a:schemeClr val="tx1"/>
                </a:solidFill>
                <a:latin typeface="Arial" charset="0"/>
                <a:ea typeface="+mn-ea"/>
                <a:cs typeface="+mn-cs"/>
              </a:rPr>
              <a:t>The touching or handling of a potentially rabid animal or another animal or inanimate object that had contact with a rabid animal does not constitute an exposure unless wet saliva or CNS material from the potentially rabid animal entered a fresh, open wound or had contact with a mucous membrane.  The virus cannot enter intact skin. </a:t>
            </a:r>
          </a:p>
          <a:p>
            <a:r>
              <a:rPr lang="en-US" baseline="0" dirty="0"/>
              <a:t>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rabies virus enters the body it will travel via the peripheral nerves to the central nervous system.  Typically this involves the rabies virus traveling up the spinal cord into the brain.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3FC5F8-DB5A-491B-9539-FA82E8FC81E2}" type="slidenum">
              <a:rPr lang="en-US"/>
              <a:pPr/>
              <a:t>14</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dirty="0"/>
              <a:t>Clinical presentation may vary within and among species.  The early signs/symptoms of rabies may be vague</a:t>
            </a:r>
            <a:r>
              <a:rPr lang="en-US" baseline="0" dirty="0"/>
              <a:t>, however, the illness will progress quickly.  Typically, once most animals start exhibiting clinical signs of rabies, they die quickly.  </a:t>
            </a:r>
            <a:r>
              <a:rPr lang="en-US" dirty="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Rabies progresses in a similar way in humans.  People may have vague symptoms at first, but within a short time (i.e. typically within a week) they become obviously very ill and require hospitalization.</a:t>
            </a:r>
            <a:r>
              <a:rPr lang="en-US" baseline="0" dirty="0"/>
              <a:t>  </a:t>
            </a:r>
            <a:endParaRPr lang="en-US" dirty="0"/>
          </a:p>
        </p:txBody>
      </p:sp>
      <p:sp>
        <p:nvSpPr>
          <p:cNvPr id="4" name="Slide Number Placeholder 3"/>
          <p:cNvSpPr>
            <a:spLocks noGrp="1"/>
          </p:cNvSpPr>
          <p:nvPr>
            <p:ph type="sldNum" sz="quarter" idx="10"/>
          </p:nvPr>
        </p:nvSpPr>
        <p:spPr/>
        <p:txBody>
          <a:bodyPr/>
          <a:lstStyle/>
          <a:p>
            <a:fld id="{A7558146-FA2F-4307-8A7E-8ACED8821DA0}"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1170"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391171"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391172"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91173" name="Rectangle 5"/>
          <p:cNvSpPr>
            <a:spLocks noGrp="1" noChangeArrowheads="1"/>
          </p:cNvSpPr>
          <p:nvPr>
            <p:ph type="dt" sz="half" idx="2"/>
          </p:nvPr>
        </p:nvSpPr>
        <p:spPr/>
        <p:txBody>
          <a:bodyPr/>
          <a:lstStyle>
            <a:lvl1pPr>
              <a:defRPr/>
            </a:lvl1pPr>
          </a:lstStyle>
          <a:p>
            <a:endParaRPr lang="en-US" altLang="en-US"/>
          </a:p>
        </p:txBody>
      </p:sp>
      <p:sp>
        <p:nvSpPr>
          <p:cNvPr id="391174" name="Rectangle 6"/>
          <p:cNvSpPr>
            <a:spLocks noGrp="1" noChangeArrowheads="1"/>
          </p:cNvSpPr>
          <p:nvPr>
            <p:ph type="ftr" sz="quarter" idx="3"/>
          </p:nvPr>
        </p:nvSpPr>
        <p:spPr/>
        <p:txBody>
          <a:bodyPr/>
          <a:lstStyle>
            <a:lvl1pPr>
              <a:defRPr/>
            </a:lvl1pPr>
          </a:lstStyle>
          <a:p>
            <a:endParaRPr lang="en-US" altLang="en-US"/>
          </a:p>
        </p:txBody>
      </p:sp>
      <p:sp>
        <p:nvSpPr>
          <p:cNvPr id="391175" name="Rectangle 7"/>
          <p:cNvSpPr>
            <a:spLocks noGrp="1" noChangeArrowheads="1"/>
          </p:cNvSpPr>
          <p:nvPr>
            <p:ph type="sldNum" sz="quarter" idx="4"/>
          </p:nvPr>
        </p:nvSpPr>
        <p:spPr/>
        <p:txBody>
          <a:bodyPr/>
          <a:lstStyle>
            <a:lvl1pPr>
              <a:defRPr/>
            </a:lvl1pPr>
          </a:lstStyle>
          <a:p>
            <a:fld id="{EDA50EA0-5EA7-4B29-B7A8-9EE32741F9ED}" type="slidenum">
              <a:rPr lang="en-US" altLang="en-US"/>
              <a:pPr/>
              <a:t>‹#›</a:t>
            </a:fld>
            <a:endParaRPr lang="en-US" altLang="en-US"/>
          </a:p>
        </p:txBody>
      </p:sp>
      <p:grpSp>
        <p:nvGrpSpPr>
          <p:cNvPr id="391176" name="Group 8"/>
          <p:cNvGrpSpPr>
            <a:grpSpLocks/>
          </p:cNvGrpSpPr>
          <p:nvPr/>
        </p:nvGrpSpPr>
        <p:grpSpPr bwMode="auto">
          <a:xfrm>
            <a:off x="7493000" y="2992438"/>
            <a:ext cx="1338263" cy="2189162"/>
            <a:chOff x="4704" y="1885"/>
            <a:chExt cx="843" cy="1379"/>
          </a:xfrm>
        </p:grpSpPr>
        <p:sp>
          <p:nvSpPr>
            <p:cNvPr id="39117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en-US"/>
            </a:p>
          </p:txBody>
        </p:sp>
        <p:sp>
          <p:nvSpPr>
            <p:cNvPr id="39117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en-US"/>
            </a:p>
          </p:txBody>
        </p:sp>
        <p:sp>
          <p:nvSpPr>
            <p:cNvPr id="39117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en-US"/>
            </a:p>
          </p:txBody>
        </p:sp>
        <p:sp>
          <p:nvSpPr>
            <p:cNvPr id="39118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en-US"/>
            </a:p>
          </p:txBody>
        </p:sp>
        <p:sp>
          <p:nvSpPr>
            <p:cNvPr id="39118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en-US"/>
            </a:p>
          </p:txBody>
        </p:sp>
        <p:sp>
          <p:nvSpPr>
            <p:cNvPr id="39118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en-US"/>
            </a:p>
          </p:txBody>
        </p:sp>
        <p:sp>
          <p:nvSpPr>
            <p:cNvPr id="39118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8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en-US"/>
            </a:p>
          </p:txBody>
        </p:sp>
        <p:sp>
          <p:nvSpPr>
            <p:cNvPr id="39118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en-US"/>
            </a:p>
          </p:txBody>
        </p:sp>
        <p:sp>
          <p:nvSpPr>
            <p:cNvPr id="39118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8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8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en-US"/>
            </a:p>
          </p:txBody>
        </p:sp>
        <p:sp>
          <p:nvSpPr>
            <p:cNvPr id="39118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en-US"/>
            </a:p>
          </p:txBody>
        </p:sp>
        <p:sp>
          <p:nvSpPr>
            <p:cNvPr id="39119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en-US"/>
            </a:p>
          </p:txBody>
        </p:sp>
        <p:sp>
          <p:nvSpPr>
            <p:cNvPr id="39119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en-US"/>
            </a:p>
          </p:txBody>
        </p:sp>
        <p:sp>
          <p:nvSpPr>
            <p:cNvPr id="39119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9119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en-US"/>
            </a:p>
          </p:txBody>
        </p:sp>
        <p:sp>
          <p:nvSpPr>
            <p:cNvPr id="39119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en-US"/>
            </a:p>
          </p:txBody>
        </p:sp>
        <p:sp>
          <p:nvSpPr>
            <p:cNvPr id="39119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en-US"/>
            </a:p>
          </p:txBody>
        </p:sp>
        <p:sp>
          <p:nvSpPr>
            <p:cNvPr id="39119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en-US"/>
            </a:p>
          </p:txBody>
        </p:sp>
        <p:sp>
          <p:nvSpPr>
            <p:cNvPr id="39120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en-US"/>
            </a:p>
          </p:txBody>
        </p:sp>
        <p:sp>
          <p:nvSpPr>
            <p:cNvPr id="39120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en-US"/>
            </a:p>
          </p:txBody>
        </p:sp>
      </p:grpSp>
      <p:sp>
        <p:nvSpPr>
          <p:cNvPr id="39120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618917-C2F3-438E-8D22-6221F1E0AEB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0BFC67-9BD7-416A-9D9F-CED240697B7D}"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8A95F6D-F625-4866-B2BE-18C6F0AC818A}"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a:t>Click to edit Master title style</a:t>
            </a:r>
          </a:p>
        </p:txBody>
      </p:sp>
      <p:sp>
        <p:nvSpPr>
          <p:cNvPr id="3" name="Content Placeholder 2"/>
          <p:cNvSpPr>
            <a:spLocks noGrp="1"/>
          </p:cNvSpPr>
          <p:nvPr>
            <p:ph sz="quarter" idx="1"/>
          </p:nvPr>
        </p:nvSpPr>
        <p:spPr>
          <a:xfrm>
            <a:off x="457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19263"/>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00500"/>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F63CF386-C9FB-4F92-996F-9A330DF31E67}"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CC6358EE-D9BA-4F93-8065-33D55BC699C1}"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3B8B7CA-299A-42EF-BD52-335816D0689E}"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5D2CC92-4B97-4277-84D5-9462797F142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7E2D04-68BB-47DC-A391-8A4ECC356625}"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1AF2BEA-3BCB-478A-8666-29E88DB68FA0}"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1771E35-42B5-4E47-BA0A-45EAE10F5F66}"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A646852-E5B9-4CFD-80BB-769BE3645DA4}"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B82FA3-D443-4B93-A6E0-367CEECD7BB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3AA7ED-D937-4EBB-BA9D-F83F59F36500}"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39014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9014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014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39015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390151"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0B87765A-851D-4838-83C8-09B28116C658}" type="slidenum">
              <a:rPr lang="en-US" altLang="en-US"/>
              <a:pPr/>
              <a:t>‹#›</a:t>
            </a:fld>
            <a:endParaRPr lang="en-US" altLang="en-US"/>
          </a:p>
        </p:txBody>
      </p:sp>
      <p:grpSp>
        <p:nvGrpSpPr>
          <p:cNvPr id="390152" name="Group 8"/>
          <p:cNvGrpSpPr>
            <a:grpSpLocks/>
          </p:cNvGrpSpPr>
          <p:nvPr/>
        </p:nvGrpSpPr>
        <p:grpSpPr bwMode="auto">
          <a:xfrm>
            <a:off x="8153400" y="152400"/>
            <a:ext cx="792163" cy="1295400"/>
            <a:chOff x="5136" y="960"/>
            <a:chExt cx="528" cy="864"/>
          </a:xfrm>
        </p:grpSpPr>
        <p:sp>
          <p:nvSpPr>
            <p:cNvPr id="390153"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en-US"/>
            </a:p>
          </p:txBody>
        </p:sp>
        <p:sp>
          <p:nvSpPr>
            <p:cNvPr id="390154"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en-US"/>
            </a:p>
          </p:txBody>
        </p:sp>
        <p:sp>
          <p:nvSpPr>
            <p:cNvPr id="390155"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en-US"/>
            </a:p>
          </p:txBody>
        </p:sp>
        <p:sp>
          <p:nvSpPr>
            <p:cNvPr id="390156"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en-US"/>
            </a:p>
          </p:txBody>
        </p:sp>
        <p:sp>
          <p:nvSpPr>
            <p:cNvPr id="390157"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en-US"/>
            </a:p>
          </p:txBody>
        </p:sp>
        <p:sp>
          <p:nvSpPr>
            <p:cNvPr id="390158"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en-US"/>
            </a:p>
          </p:txBody>
        </p:sp>
        <p:sp>
          <p:nvSpPr>
            <p:cNvPr id="390159"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en-US"/>
            </a:p>
          </p:txBody>
        </p:sp>
        <p:sp>
          <p:nvSpPr>
            <p:cNvPr id="390160"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en-US"/>
            </a:p>
          </p:txBody>
        </p:sp>
        <p:sp>
          <p:nvSpPr>
            <p:cNvPr id="390161"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en-US"/>
            </a:p>
          </p:txBody>
        </p:sp>
        <p:sp>
          <p:nvSpPr>
            <p:cNvPr id="390162"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90163"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en-US"/>
            </a:p>
          </p:txBody>
        </p:sp>
        <p:sp>
          <p:nvSpPr>
            <p:cNvPr id="390164"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en-US"/>
            </a:p>
          </p:txBody>
        </p:sp>
        <p:sp>
          <p:nvSpPr>
            <p:cNvPr id="390165"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en-US"/>
            </a:p>
          </p:txBody>
        </p:sp>
        <p:sp>
          <p:nvSpPr>
            <p:cNvPr id="390166"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90167"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en-US"/>
            </a:p>
          </p:txBody>
        </p:sp>
        <p:sp>
          <p:nvSpPr>
            <p:cNvPr id="390168"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en-US"/>
            </a:p>
          </p:txBody>
        </p:sp>
        <p:sp>
          <p:nvSpPr>
            <p:cNvPr id="390169"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90170"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en-US"/>
            </a:p>
          </p:txBody>
        </p:sp>
        <p:sp>
          <p:nvSpPr>
            <p:cNvPr id="390171"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90172"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en-US"/>
            </a:p>
          </p:txBody>
        </p:sp>
        <p:sp>
          <p:nvSpPr>
            <p:cNvPr id="390173"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en-US"/>
            </a:p>
          </p:txBody>
        </p:sp>
        <p:sp>
          <p:nvSpPr>
            <p:cNvPr id="390174"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en-US"/>
            </a:p>
          </p:txBody>
        </p:sp>
        <p:sp>
          <p:nvSpPr>
            <p:cNvPr id="390175"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90176"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en-US"/>
            </a:p>
          </p:txBody>
        </p:sp>
        <p:sp>
          <p:nvSpPr>
            <p:cNvPr id="390177"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en-US"/>
            </a:p>
          </p:txBody>
        </p:sp>
        <p:sp>
          <p:nvSpPr>
            <p:cNvPr id="390178"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90179"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en-US"/>
            </a:p>
          </p:txBody>
        </p:sp>
        <p:sp>
          <p:nvSpPr>
            <p:cNvPr id="390180"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90181"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en-US"/>
            </a:p>
          </p:txBody>
        </p:sp>
        <p:sp>
          <p:nvSpPr>
            <p:cNvPr id="390182"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en-US"/>
            </a:p>
          </p:txBody>
        </p:sp>
        <p:sp>
          <p:nvSpPr>
            <p:cNvPr id="390183"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virginia.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law.lis.virginia.gov/admincode/title12/agency5/chapter105"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leg1.state.va.us/cgi-bin/legp504.exe?000+cod+3.2-652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leg1.state.va.us/cgi-bin/legp504.exe?000+cod+3.2-6527" TargetMode="External"/><Relationship Id="rId5" Type="http://schemas.openxmlformats.org/officeDocument/2006/relationships/hyperlink" Target="http://leg1.state.va.us/cgi-bin/legp504.exe?000+cod+3.2-6526" TargetMode="External"/><Relationship Id="rId4" Type="http://schemas.openxmlformats.org/officeDocument/2006/relationships/hyperlink" Target="http://leg1.state.va.us/cgi-bin/legp504.exe?000+cod+3.2-5902"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590800"/>
            <a:ext cx="7772400" cy="2803525"/>
          </a:xfrm>
        </p:spPr>
        <p:txBody>
          <a:bodyPr/>
          <a:lstStyle/>
          <a:p>
            <a:br>
              <a:rPr lang="en-US" sz="5400"/>
            </a:br>
            <a:br>
              <a:rPr lang="en-US" sz="3600"/>
            </a:br>
            <a:br>
              <a:rPr lang="en-US" sz="3600"/>
            </a:br>
            <a:br>
              <a:rPr lang="en-US" sz="3200">
                <a:solidFill>
                  <a:schemeClr val="tx1"/>
                </a:solidFill>
              </a:rPr>
            </a:br>
            <a:endParaRPr lang="en-US" sz="3200">
              <a:solidFill>
                <a:schemeClr val="tx1"/>
              </a:solidFill>
            </a:endParaRPr>
          </a:p>
        </p:txBody>
      </p:sp>
      <p:sp>
        <p:nvSpPr>
          <p:cNvPr id="2051" name="Rectangle 3"/>
          <p:cNvSpPr>
            <a:spLocks noGrp="1" noChangeArrowheads="1"/>
          </p:cNvSpPr>
          <p:nvPr>
            <p:ph type="subTitle" idx="1"/>
          </p:nvPr>
        </p:nvSpPr>
        <p:spPr/>
        <p:txBody>
          <a:bodyPr/>
          <a:lstStyle/>
          <a:p>
            <a:r>
              <a:rPr lang="en-US" sz="2800" b="1" dirty="0"/>
              <a:t>Julia Murphy, DVM, MS, DACVPM </a:t>
            </a:r>
          </a:p>
          <a:p>
            <a:r>
              <a:rPr lang="en-US" sz="2800" b="1" dirty="0"/>
              <a:t>State Public Health Veterinarian</a:t>
            </a:r>
            <a:endParaRPr lang="en-US" sz="2800" dirty="0"/>
          </a:p>
          <a:p>
            <a:r>
              <a:rPr lang="en-US" sz="2800" dirty="0"/>
              <a:t>Office of Epidemiology</a:t>
            </a:r>
          </a:p>
          <a:p>
            <a:r>
              <a:rPr lang="en-US" sz="2800" dirty="0"/>
              <a:t>Virginia Department of Health</a:t>
            </a:r>
          </a:p>
          <a:p>
            <a:endParaRPr lang="en-US" sz="2800" dirty="0"/>
          </a:p>
          <a:p>
            <a:endParaRPr lang="en-US" sz="2800" dirty="0"/>
          </a:p>
          <a:p>
            <a:endParaRPr lang="en-US" sz="2800" dirty="0"/>
          </a:p>
        </p:txBody>
      </p:sp>
      <p:pic>
        <p:nvPicPr>
          <p:cNvPr id="2052" name="Picture 4" descr="vdh logo 600dpi"/>
          <p:cNvPicPr>
            <a:picLocks noChangeAspect="1" noChangeArrowheads="1"/>
          </p:cNvPicPr>
          <p:nvPr/>
        </p:nvPicPr>
        <p:blipFill>
          <a:blip r:embed="rId3" cstate="print"/>
          <a:srcRect/>
          <a:stretch>
            <a:fillRect/>
          </a:stretch>
        </p:blipFill>
        <p:spPr bwMode="auto">
          <a:xfrm>
            <a:off x="6067425" y="5780088"/>
            <a:ext cx="3076575" cy="1077912"/>
          </a:xfrm>
          <a:prstGeom prst="rect">
            <a:avLst/>
          </a:prstGeom>
          <a:noFill/>
        </p:spPr>
      </p:pic>
      <p:sp>
        <p:nvSpPr>
          <p:cNvPr id="2053" name="Rectangle 5"/>
          <p:cNvSpPr>
            <a:spLocks noChangeArrowheads="1"/>
          </p:cNvSpPr>
          <p:nvPr/>
        </p:nvSpPr>
        <p:spPr bwMode="auto">
          <a:xfrm>
            <a:off x="609600" y="609600"/>
            <a:ext cx="6172200" cy="1938992"/>
          </a:xfrm>
          <a:prstGeom prst="rect">
            <a:avLst/>
          </a:prstGeom>
          <a:noFill/>
          <a:ln w="9525">
            <a:noFill/>
            <a:miter lim="800000"/>
            <a:headEnd/>
            <a:tailEnd/>
          </a:ln>
          <a:effectLst/>
        </p:spPr>
        <p:txBody>
          <a:bodyPr>
            <a:spAutoFit/>
          </a:bodyPr>
          <a:lstStyle/>
          <a:p>
            <a:r>
              <a:rPr lang="en-US" sz="4000" b="1" dirty="0">
                <a:solidFill>
                  <a:schemeClr val="tx2"/>
                </a:solidFill>
              </a:rPr>
              <a:t>Rabies:  Overview of Epidemiology, Exposure Response and Law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Rabies </a:t>
            </a:r>
            <a:r>
              <a:rPr lang="en-US" dirty="0">
                <a:solidFill>
                  <a:srgbClr val="FF9900"/>
                </a:solidFill>
              </a:rPr>
              <a:t>Virus</a:t>
            </a:r>
          </a:p>
        </p:txBody>
      </p:sp>
      <p:sp>
        <p:nvSpPr>
          <p:cNvPr id="74755" name="Rectangle 3"/>
          <p:cNvSpPr>
            <a:spLocks noGrp="1" noChangeArrowheads="1"/>
          </p:cNvSpPr>
          <p:nvPr>
            <p:ph type="body" sz="half" idx="1"/>
          </p:nvPr>
        </p:nvSpPr>
        <p:spPr>
          <a:xfrm>
            <a:off x="381000" y="1600200"/>
            <a:ext cx="8153400" cy="4533900"/>
          </a:xfrm>
        </p:spPr>
        <p:txBody>
          <a:bodyPr/>
          <a:lstStyle/>
          <a:p>
            <a:r>
              <a:rPr lang="en-US" sz="2600" b="1" dirty="0"/>
              <a:t>Only affects mammals</a:t>
            </a:r>
          </a:p>
          <a:p>
            <a:r>
              <a:rPr lang="en-US" sz="2600" b="1" dirty="0"/>
              <a:t>Inactivated by drying, high temperatures, sunlight, most disinfectants</a:t>
            </a:r>
          </a:p>
          <a:p>
            <a:r>
              <a:rPr lang="en-US" sz="2600" b="1" dirty="0"/>
              <a:t>Survives freezing</a:t>
            </a:r>
          </a:p>
          <a:p>
            <a:r>
              <a:rPr lang="en-US" sz="2600" b="1" dirty="0"/>
              <a:t>Found in wet saliva and central nervous system tissue of  infected mammals</a:t>
            </a:r>
          </a:p>
        </p:txBody>
      </p:sp>
      <p:pic>
        <p:nvPicPr>
          <p:cNvPr id="7"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34199" y="4109150"/>
            <a:ext cx="2237509" cy="2728068"/>
          </a:xfrm>
        </p:spPr>
      </p:pic>
      <p:sp>
        <p:nvSpPr>
          <p:cNvPr id="3" name="Rectangle 2"/>
          <p:cNvSpPr/>
          <p:nvPr/>
        </p:nvSpPr>
        <p:spPr>
          <a:xfrm>
            <a:off x="4114800" y="5943600"/>
            <a:ext cx="2582758" cy="369332"/>
          </a:xfrm>
          <a:prstGeom prst="rect">
            <a:avLst/>
          </a:prstGeom>
        </p:spPr>
        <p:txBody>
          <a:bodyPr wrap="none">
            <a:spAutoFit/>
          </a:bodyPr>
          <a:lstStyle/>
          <a:p>
            <a:r>
              <a:rPr lang="en-US" dirty="0"/>
              <a:t>Image courtesy of CDC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543800" cy="1295400"/>
          </a:xfrm>
        </p:spPr>
        <p:txBody>
          <a:bodyPr/>
          <a:lstStyle/>
          <a:p>
            <a:pPr algn="ctr"/>
            <a:r>
              <a:rPr lang="en-US" sz="4400" dirty="0"/>
              <a:t>Rabies:  Disease and diagnosis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Rabies Virus - Transmission</a:t>
            </a:r>
          </a:p>
        </p:txBody>
      </p:sp>
      <p:sp>
        <p:nvSpPr>
          <p:cNvPr id="81923" name="Rectangle 3"/>
          <p:cNvSpPr>
            <a:spLocks noGrp="1" noChangeArrowheads="1"/>
          </p:cNvSpPr>
          <p:nvPr>
            <p:ph type="body" idx="1"/>
          </p:nvPr>
        </p:nvSpPr>
        <p:spPr/>
        <p:txBody>
          <a:bodyPr/>
          <a:lstStyle/>
          <a:p>
            <a:r>
              <a:rPr lang="en-US" sz="2800" b="1" dirty="0"/>
              <a:t>Most commonly through the bite and virus-containing saliva of an infected animal</a:t>
            </a:r>
          </a:p>
          <a:p>
            <a:r>
              <a:rPr lang="en-US" sz="2800" b="1" dirty="0"/>
              <a:t>Virus can </a:t>
            </a:r>
            <a:r>
              <a:rPr lang="en-US" sz="2800" b="1" i="1" dirty="0"/>
              <a:t>not </a:t>
            </a:r>
            <a:r>
              <a:rPr lang="en-US" sz="2800" b="1" dirty="0"/>
              <a:t>enter intact skin</a:t>
            </a:r>
          </a:p>
          <a:p>
            <a:r>
              <a:rPr lang="en-US" sz="2800" b="1" dirty="0"/>
              <a:t>Other possible routes</a:t>
            </a:r>
          </a:p>
          <a:p>
            <a:pPr lvl="1"/>
            <a:r>
              <a:rPr lang="en-US" sz="2400" b="1" dirty="0"/>
              <a:t>Contamination of mucous membranes </a:t>
            </a:r>
          </a:p>
          <a:p>
            <a:pPr lvl="1"/>
            <a:r>
              <a:rPr lang="en-US" sz="2400" b="1" dirty="0"/>
              <a:t>Scratches - only if contaminated with wet saliva or CNS material</a:t>
            </a:r>
          </a:p>
          <a:p>
            <a:pPr lvl="1"/>
            <a:r>
              <a:rPr lang="en-US" sz="2400" b="1" dirty="0"/>
              <a:t>Aerosol</a:t>
            </a:r>
          </a:p>
          <a:p>
            <a:pPr lvl="1"/>
            <a:r>
              <a:rPr lang="en-US" sz="2400" b="1" dirty="0"/>
              <a:t>Transplantation</a:t>
            </a:r>
            <a:r>
              <a:rPr lang="en-US" sz="2400" dirty="0"/>
              <a:t> </a:t>
            </a:r>
          </a:p>
          <a:p>
            <a:pPr lvl="1">
              <a:buFont typeface="Wingdings" pitchFamily="2" charset="2"/>
              <a:buNone/>
            </a:pPr>
            <a:endParaRPr lang="en-US" sz="2400" dirty="0"/>
          </a:p>
          <a:p>
            <a:pPr lvl="1"/>
            <a:endParaRPr lang="en-US" sz="2200" dirty="0"/>
          </a:p>
          <a:p>
            <a:pPr lvl="1"/>
            <a:endParaRPr lang="en-US" sz="2200" dirty="0"/>
          </a:p>
          <a:p>
            <a:endParaRPr lang="en-US" sz="2600" dirty="0"/>
          </a:p>
        </p:txBody>
      </p:sp>
      <p:pic>
        <p:nvPicPr>
          <p:cNvPr id="1026" name="Picture 2" descr="C:\Documents and Settings\gcc02181\My Documents\My Pictures\Rosie 3-6-2012.JPG"/>
          <p:cNvPicPr>
            <a:picLocks noChangeAspect="1" noChangeArrowheads="1"/>
          </p:cNvPicPr>
          <p:nvPr/>
        </p:nvPicPr>
        <p:blipFill>
          <a:blip r:embed="rId3" cstate="print"/>
          <a:srcRect/>
          <a:stretch>
            <a:fillRect/>
          </a:stretch>
        </p:blipFill>
        <p:spPr bwMode="auto">
          <a:xfrm>
            <a:off x="6176527" y="4632324"/>
            <a:ext cx="2967473" cy="22256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p:txBody>
          <a:bodyPr/>
          <a:lstStyle/>
          <a:p>
            <a:r>
              <a:rPr lang="en-US"/>
              <a:t>Rabies virus-Pathogenesis</a:t>
            </a:r>
          </a:p>
        </p:txBody>
      </p:sp>
      <p:sp>
        <p:nvSpPr>
          <p:cNvPr id="346115" name="Rectangle 3"/>
          <p:cNvSpPr>
            <a:spLocks noGrp="1" noChangeArrowheads="1"/>
          </p:cNvSpPr>
          <p:nvPr>
            <p:ph type="body" idx="1"/>
          </p:nvPr>
        </p:nvSpPr>
        <p:spPr/>
        <p:txBody>
          <a:bodyPr/>
          <a:lstStyle/>
          <a:p>
            <a:r>
              <a:rPr lang="en-US" b="1" dirty="0"/>
              <a:t>Virus enters the body</a:t>
            </a:r>
          </a:p>
          <a:p>
            <a:r>
              <a:rPr lang="en-US" b="1" dirty="0"/>
              <a:t>Virus enters NM junctions</a:t>
            </a:r>
          </a:p>
          <a:p>
            <a:r>
              <a:rPr lang="en-US" b="1" dirty="0"/>
              <a:t>Travels via peripheral nerves to </a:t>
            </a:r>
          </a:p>
          <a:p>
            <a:pPr>
              <a:buNone/>
            </a:pPr>
            <a:r>
              <a:rPr lang="en-US" b="1" dirty="0"/>
              <a:t>	spinal cord</a:t>
            </a:r>
          </a:p>
          <a:p>
            <a:r>
              <a:rPr lang="en-US" b="1" dirty="0"/>
              <a:t>Then to brain stem and forebrain</a:t>
            </a:r>
          </a:p>
          <a:p>
            <a:endParaRPr lang="en-US" b="1"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500"/>
              <a:t>Rabies – signs and symptoms in animals</a:t>
            </a:r>
          </a:p>
        </p:txBody>
      </p:sp>
      <p:sp>
        <p:nvSpPr>
          <p:cNvPr id="120835" name="Rectangle 3"/>
          <p:cNvSpPr>
            <a:spLocks noGrp="1" noChangeArrowheads="1"/>
          </p:cNvSpPr>
          <p:nvPr>
            <p:ph type="body" idx="1"/>
          </p:nvPr>
        </p:nvSpPr>
        <p:spPr>
          <a:xfrm>
            <a:off x="381000" y="1828800"/>
            <a:ext cx="8229600" cy="4533900"/>
          </a:xfrm>
        </p:spPr>
        <p:txBody>
          <a:bodyPr/>
          <a:lstStyle/>
          <a:p>
            <a:r>
              <a:rPr lang="en-US" b="1"/>
              <a:t>Clinical presentation is variable</a:t>
            </a:r>
          </a:p>
          <a:p>
            <a:r>
              <a:rPr lang="en-US" b="1"/>
              <a:t>Early – vague, nonspecific</a:t>
            </a:r>
          </a:p>
          <a:p>
            <a:r>
              <a:rPr lang="en-US" b="1"/>
              <a:t>Behavioral – more or less aggressive, vocalization</a:t>
            </a:r>
          </a:p>
          <a:p>
            <a:r>
              <a:rPr lang="en-US" b="1"/>
              <a:t>Physical – appetite loss, paralysis, seizures, coma, death</a:t>
            </a:r>
          </a:p>
          <a:p>
            <a:r>
              <a:rPr lang="en-US" b="1"/>
              <a:t>Behavior or physical signs or symptoms that are clearly abnormal</a:t>
            </a:r>
          </a:p>
          <a:p>
            <a:endParaRPr lang="en-US" sz="3400" b="1"/>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t>Rabies-Symptoms in Humans</a:t>
            </a:r>
          </a:p>
        </p:txBody>
      </p:sp>
      <p:sp>
        <p:nvSpPr>
          <p:cNvPr id="347139" name="Rectangle 3"/>
          <p:cNvSpPr>
            <a:spLocks noGrp="1" noChangeArrowheads="1"/>
          </p:cNvSpPr>
          <p:nvPr>
            <p:ph type="body" idx="1"/>
          </p:nvPr>
        </p:nvSpPr>
        <p:spPr/>
        <p:txBody>
          <a:bodyPr/>
          <a:lstStyle/>
          <a:p>
            <a:r>
              <a:rPr lang="en-US" sz="3200" b="1"/>
              <a:t>Initial clinical symptoms include anxiety, headache, mild fever, irritation at bite site</a:t>
            </a:r>
          </a:p>
          <a:p>
            <a:r>
              <a:rPr lang="en-US" sz="3200" b="1"/>
              <a:t>Progresses to muscle spasms, difficulty swallowing, hydrophobia</a:t>
            </a:r>
          </a:p>
          <a:p>
            <a:r>
              <a:rPr lang="en-US" sz="3200" b="1"/>
              <a:t>Clinical course is typically short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dirty="0"/>
              <a:t>Rabies Diagnosis in Animals</a:t>
            </a:r>
          </a:p>
        </p:txBody>
      </p:sp>
      <p:sp>
        <p:nvSpPr>
          <p:cNvPr id="355331" name="Rectangle 3"/>
          <p:cNvSpPr>
            <a:spLocks noGrp="1" noChangeArrowheads="1"/>
          </p:cNvSpPr>
          <p:nvPr>
            <p:ph type="body" idx="1"/>
          </p:nvPr>
        </p:nvSpPr>
        <p:spPr/>
        <p:txBody>
          <a:bodyPr/>
          <a:lstStyle/>
          <a:p>
            <a:pPr>
              <a:lnSpc>
                <a:spcPct val="150000"/>
              </a:lnSpc>
            </a:pPr>
            <a:r>
              <a:rPr lang="en-US" b="1" dirty="0"/>
              <a:t>Postmortem test</a:t>
            </a:r>
          </a:p>
          <a:p>
            <a:pPr>
              <a:lnSpc>
                <a:spcPct val="150000"/>
              </a:lnSpc>
            </a:pPr>
            <a:r>
              <a:rPr lang="en-US" b="1" dirty="0">
                <a:solidFill>
                  <a:srgbClr val="FF9900"/>
                </a:solidFill>
              </a:rPr>
              <a:t>Samples should be refrigerated and submitted to the state laboratory</a:t>
            </a:r>
          </a:p>
          <a:p>
            <a:pPr>
              <a:lnSpc>
                <a:spcPct val="150000"/>
              </a:lnSpc>
            </a:pPr>
            <a:r>
              <a:rPr lang="en-US" b="1" dirty="0"/>
              <a:t>Results available in about 24 hours</a:t>
            </a:r>
          </a:p>
          <a:p>
            <a:pPr>
              <a:lnSpc>
                <a:spcPct val="150000"/>
              </a:lnSpc>
            </a:pPr>
            <a:r>
              <a:rPr lang="en-US" b="1" dirty="0">
                <a:solidFill>
                  <a:srgbClr val="FF9900"/>
                </a:solidFill>
              </a:rPr>
              <a:t>Results reported to local health department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5280166"/>
            <a:ext cx="2348344" cy="1543197"/>
          </a:xfrm>
          <a:prstGeom prst="rect">
            <a:avLst/>
          </a:prstGeom>
        </p:spPr>
      </p:pic>
      <p:sp>
        <p:nvSpPr>
          <p:cNvPr id="2" name="Rectangle 1"/>
          <p:cNvSpPr/>
          <p:nvPr/>
        </p:nvSpPr>
        <p:spPr>
          <a:xfrm>
            <a:off x="3886200" y="6051764"/>
            <a:ext cx="2582758" cy="369332"/>
          </a:xfrm>
          <a:prstGeom prst="rect">
            <a:avLst/>
          </a:prstGeom>
        </p:spPr>
        <p:txBody>
          <a:bodyPr wrap="none">
            <a:spAutoFit/>
          </a:bodyPr>
          <a:lstStyle/>
          <a:p>
            <a:r>
              <a:rPr lang="en-US" dirty="0"/>
              <a:t>Image courtesy of CDC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dirty="0">
                <a:latin typeface="+mn-lt"/>
              </a:rPr>
              <a:t>How is testing performed?</a:t>
            </a:r>
          </a:p>
        </p:txBody>
      </p:sp>
      <p:sp>
        <p:nvSpPr>
          <p:cNvPr id="398339" name="Rectangle 3"/>
          <p:cNvSpPr>
            <a:spLocks noGrp="1" noChangeArrowheads="1"/>
          </p:cNvSpPr>
          <p:nvPr>
            <p:ph type="body" idx="1"/>
          </p:nvPr>
        </p:nvSpPr>
        <p:spPr/>
        <p:txBody>
          <a:bodyPr/>
          <a:lstStyle/>
          <a:p>
            <a:r>
              <a:rPr lang="en-US" b="1" dirty="0"/>
              <a:t>No accurate test exists for examining live non-primate animals for rabies infection</a:t>
            </a:r>
          </a:p>
          <a:p>
            <a:r>
              <a:rPr lang="en-US" b="1" dirty="0"/>
              <a:t>Animal necropsy of optimal parts:</a:t>
            </a:r>
          </a:p>
          <a:p>
            <a:pPr lvl="1"/>
            <a:r>
              <a:rPr lang="en-US" sz="2800" dirty="0"/>
              <a:t>Brain stem or medulla oblongata,</a:t>
            </a:r>
          </a:p>
          <a:p>
            <a:pPr lvl="1"/>
            <a:r>
              <a:rPr lang="en-US" sz="2800" dirty="0"/>
              <a:t>Cerebellum,</a:t>
            </a:r>
          </a:p>
          <a:p>
            <a:pPr lvl="1"/>
            <a:r>
              <a:rPr lang="en-US" sz="2800" dirty="0"/>
              <a:t>Hippocampus or </a:t>
            </a:r>
            <a:r>
              <a:rPr lang="en-US" sz="2800" dirty="0" err="1"/>
              <a:t>Ammon’s</a:t>
            </a:r>
            <a:r>
              <a:rPr lang="en-US" sz="2800" dirty="0"/>
              <a:t> Horn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sz="4000" dirty="0">
                <a:latin typeface="+mn-lt"/>
              </a:rPr>
              <a:t>Direct Fluorescent Antibody Test for Rabies Virus</a:t>
            </a:r>
          </a:p>
        </p:txBody>
      </p:sp>
      <p:sp>
        <p:nvSpPr>
          <p:cNvPr id="400387" name="Rectangle 3"/>
          <p:cNvSpPr>
            <a:spLocks noGrp="1" noChangeArrowheads="1"/>
          </p:cNvSpPr>
          <p:nvPr>
            <p:ph type="body" idx="1"/>
          </p:nvPr>
        </p:nvSpPr>
        <p:spPr/>
        <p:txBody>
          <a:bodyPr/>
          <a:lstStyle/>
          <a:p>
            <a:pPr>
              <a:lnSpc>
                <a:spcPct val="110000"/>
              </a:lnSpc>
            </a:pPr>
            <a:r>
              <a:rPr lang="en-US" b="1" dirty="0"/>
              <a:t>May be used on fresh or decomposed tissue</a:t>
            </a:r>
          </a:p>
          <a:p>
            <a:pPr>
              <a:lnSpc>
                <a:spcPct val="120000"/>
              </a:lnSpc>
            </a:pPr>
            <a:r>
              <a:rPr lang="en-US" b="1" dirty="0"/>
              <a:t>Produces sensitive and rapid results</a:t>
            </a:r>
          </a:p>
          <a:p>
            <a:pPr>
              <a:lnSpc>
                <a:spcPct val="120000"/>
              </a:lnSpc>
            </a:pPr>
            <a:r>
              <a:rPr lang="en-US" b="1" dirty="0"/>
              <a:t>Considered the most reliable of all available technologies</a:t>
            </a:r>
          </a:p>
          <a:p>
            <a:pPr>
              <a:lnSpc>
                <a:spcPct val="120000"/>
              </a:lnSpc>
            </a:pPr>
            <a:r>
              <a:rPr lang="en-US" b="1" dirty="0"/>
              <a:t>Daily quality control steps assure accuracy</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543800" cy="1295400"/>
          </a:xfrm>
        </p:spPr>
        <p:txBody>
          <a:bodyPr/>
          <a:lstStyle/>
          <a:p>
            <a:pPr algn="ctr"/>
            <a:r>
              <a:rPr lang="en-US" sz="4400" dirty="0"/>
              <a:t>Rabies virus variants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543800" cy="1295400"/>
          </a:xfrm>
        </p:spPr>
        <p:txBody>
          <a:bodyPr/>
          <a:lstStyle/>
          <a:p>
            <a:pPr algn="ctr"/>
            <a:r>
              <a:rPr lang="en-US" sz="4400" dirty="0"/>
              <a:t>Rabies History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Rabies virus variants, US</a:t>
            </a:r>
            <a:endParaRPr lang="en-US" dirty="0"/>
          </a:p>
        </p:txBody>
      </p:sp>
      <p:sp>
        <p:nvSpPr>
          <p:cNvPr id="3" name="Content Placeholder 2"/>
          <p:cNvSpPr>
            <a:spLocks noGrp="1"/>
          </p:cNvSpPr>
          <p:nvPr>
            <p:ph sz="quarter" idx="1"/>
          </p:nvPr>
        </p:nvSpPr>
        <p:spPr/>
        <p:txBody>
          <a:bodyPr/>
          <a:lstStyle/>
          <a:p>
            <a:r>
              <a:rPr lang="en-US" sz="3600" dirty="0"/>
              <a:t>Raccoon</a:t>
            </a:r>
          </a:p>
          <a:p>
            <a:r>
              <a:rPr lang="en-US" sz="3600" dirty="0"/>
              <a:t>Fox</a:t>
            </a:r>
          </a:p>
          <a:p>
            <a:pPr lvl="1"/>
            <a:r>
              <a:rPr lang="en-US" sz="3300" dirty="0"/>
              <a:t>3 variants</a:t>
            </a:r>
          </a:p>
          <a:p>
            <a:r>
              <a:rPr lang="en-US" sz="3600" dirty="0"/>
              <a:t>Skunk</a:t>
            </a:r>
          </a:p>
          <a:p>
            <a:pPr lvl="1"/>
            <a:r>
              <a:rPr lang="en-US" sz="3300" dirty="0"/>
              <a:t>3 variants</a:t>
            </a:r>
          </a:p>
          <a:p>
            <a:r>
              <a:rPr lang="en-US" sz="3600" dirty="0"/>
              <a:t>Bat</a:t>
            </a:r>
          </a:p>
          <a:p>
            <a:pPr lvl="1"/>
            <a:r>
              <a:rPr lang="en-US" sz="3300" dirty="0"/>
              <a:t>Multiple variants</a:t>
            </a:r>
          </a:p>
          <a:p>
            <a:r>
              <a:rPr lang="en-US" sz="3600" dirty="0"/>
              <a:t>Mongoose</a:t>
            </a:r>
            <a:endParaRPr lang="en-US" dirty="0"/>
          </a:p>
        </p:txBody>
      </p:sp>
      <p:sp>
        <p:nvSpPr>
          <p:cNvPr id="4" name="Content Placeholder 3"/>
          <p:cNvSpPr>
            <a:spLocks noGrp="1"/>
          </p:cNvSpPr>
          <p:nvPr>
            <p:ph sz="quarter" idx="2"/>
          </p:nvPr>
        </p:nvSpPr>
        <p:spPr>
          <a:xfrm>
            <a:off x="4648200" y="1828801"/>
            <a:ext cx="3962400" cy="4191000"/>
          </a:xfrm>
          <a:solidFill>
            <a:schemeClr val="bg1">
              <a:lumMod val="95000"/>
            </a:schemeClr>
          </a:solidFill>
        </p:spPr>
        <p:style>
          <a:lnRef idx="2">
            <a:schemeClr val="accent2">
              <a:shade val="50000"/>
            </a:schemeClr>
          </a:lnRef>
          <a:fillRef idx="1003">
            <a:schemeClr val="lt2"/>
          </a:fillRef>
          <a:effectRef idx="0">
            <a:schemeClr val="accent2"/>
          </a:effectRef>
          <a:fontRef idx="minor">
            <a:schemeClr val="lt1"/>
          </a:fontRef>
        </p:style>
        <p:txBody>
          <a:bodyPr/>
          <a:lstStyle/>
          <a:p>
            <a:r>
              <a:rPr lang="en-US" sz="3200" dirty="0">
                <a:solidFill>
                  <a:schemeClr val="tx1"/>
                </a:solidFill>
              </a:rPr>
              <a:t>Any variant can infect any species</a:t>
            </a:r>
          </a:p>
          <a:p>
            <a:pPr>
              <a:buNone/>
            </a:pPr>
            <a:endParaRPr lang="en-US" sz="2800" dirty="0"/>
          </a:p>
          <a:p>
            <a:r>
              <a:rPr lang="en-US" sz="3200" dirty="0">
                <a:solidFill>
                  <a:schemeClr val="tx1"/>
                </a:solidFill>
              </a:rPr>
              <a:t>Majority of animals diagnosed with the raccoon variant each year</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p:txBody>
          <a:bodyPr/>
          <a:lstStyle/>
          <a:p>
            <a:r>
              <a:rPr lang="en-US"/>
              <a:t>Rabies Virus - Variants</a:t>
            </a:r>
          </a:p>
        </p:txBody>
      </p:sp>
      <p:sp>
        <p:nvSpPr>
          <p:cNvPr id="119811" name="Rectangle 1027"/>
          <p:cNvSpPr>
            <a:spLocks noGrp="1" noChangeArrowheads="1"/>
          </p:cNvSpPr>
          <p:nvPr>
            <p:ph type="body" idx="1"/>
          </p:nvPr>
        </p:nvSpPr>
        <p:spPr/>
        <p:txBody>
          <a:bodyPr/>
          <a:lstStyle/>
          <a:p>
            <a:r>
              <a:rPr lang="en-US" sz="3400" b="1"/>
              <a:t>Associated with certain animal species</a:t>
            </a:r>
          </a:p>
          <a:p>
            <a:r>
              <a:rPr lang="en-US" sz="3400" b="1"/>
              <a:t>Associated with certain geographic areas (except bats)</a:t>
            </a:r>
          </a:p>
          <a:p>
            <a:r>
              <a:rPr lang="en-US" sz="3400" b="1"/>
              <a:t>Spillover to other species</a:t>
            </a:r>
          </a:p>
          <a:p>
            <a:r>
              <a:rPr lang="en-US" sz="3400" b="1"/>
              <a:t>Vaccines protect against all variants</a:t>
            </a:r>
          </a:p>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3-rabies-variants-us.jpg"/>
          <p:cNvPicPr>
            <a:picLocks noChangeAspect="1"/>
          </p:cNvPicPr>
          <p:nvPr/>
        </p:nvPicPr>
        <p:blipFill>
          <a:blip r:embed="rId3" cstate="print"/>
          <a:stretch>
            <a:fillRect/>
          </a:stretch>
        </p:blipFill>
        <p:spPr>
          <a:xfrm>
            <a:off x="445347" y="1248820"/>
            <a:ext cx="7479453" cy="5181599"/>
          </a:xfrm>
          <a:prstGeom prst="rect">
            <a:avLst/>
          </a:prstGeom>
        </p:spPr>
      </p:pic>
      <p:sp>
        <p:nvSpPr>
          <p:cNvPr id="100358" name="Text Box 1030"/>
          <p:cNvSpPr txBox="1">
            <a:spLocks noChangeArrowheads="1"/>
          </p:cNvSpPr>
          <p:nvPr/>
        </p:nvSpPr>
        <p:spPr bwMode="auto">
          <a:xfrm>
            <a:off x="0" y="0"/>
            <a:ext cx="7924800" cy="830997"/>
          </a:xfrm>
          <a:prstGeom prst="rect">
            <a:avLst/>
          </a:prstGeom>
          <a:noFill/>
          <a:ln w="9525">
            <a:noFill/>
            <a:miter lim="800000"/>
            <a:headEnd/>
            <a:tailEnd/>
          </a:ln>
          <a:effectLst/>
        </p:spPr>
        <p:txBody>
          <a:bodyPr wrap="square">
            <a:spAutoFit/>
          </a:bodyPr>
          <a:lstStyle/>
          <a:p>
            <a:pPr algn="ctr" eaLnBrk="0" hangingPunct="0"/>
            <a:r>
              <a:rPr lang="en-US" sz="2400" b="1" dirty="0">
                <a:solidFill>
                  <a:schemeClr val="accent4">
                    <a:lumMod val="75000"/>
                    <a:lumOff val="25000"/>
                  </a:schemeClr>
                </a:solidFill>
              </a:rPr>
              <a:t>Distribution of Major Terrestrial Reservoirs of Rabies in the United States and Puerto Rico, 2013</a:t>
            </a:r>
          </a:p>
        </p:txBody>
      </p:sp>
      <p:sp>
        <p:nvSpPr>
          <p:cNvPr id="2" name="TextBox 1"/>
          <p:cNvSpPr txBox="1"/>
          <p:nvPr/>
        </p:nvSpPr>
        <p:spPr>
          <a:xfrm>
            <a:off x="6324600" y="6409361"/>
            <a:ext cx="2582758" cy="369332"/>
          </a:xfrm>
          <a:prstGeom prst="rect">
            <a:avLst/>
          </a:prstGeom>
          <a:noFill/>
        </p:spPr>
        <p:txBody>
          <a:bodyPr wrap="none" rtlCol="0">
            <a:spAutoFit/>
          </a:bodyPr>
          <a:lstStyle/>
          <a:p>
            <a:r>
              <a:rPr lang="en-US" dirty="0"/>
              <a:t>Image courtesy of CDC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a:t>Rabies Virus Variants, VA</a:t>
            </a:r>
          </a:p>
        </p:txBody>
      </p:sp>
      <p:sp>
        <p:nvSpPr>
          <p:cNvPr id="175107" name="Rectangle 3"/>
          <p:cNvSpPr>
            <a:spLocks noGrp="1" noChangeArrowheads="1"/>
          </p:cNvSpPr>
          <p:nvPr>
            <p:ph type="body" idx="1"/>
          </p:nvPr>
        </p:nvSpPr>
        <p:spPr/>
        <p:txBody>
          <a:bodyPr/>
          <a:lstStyle/>
          <a:p>
            <a:r>
              <a:rPr lang="en-US" b="1" dirty="0"/>
              <a:t>Two terrestrial wildlife rabies variants – raccoon and skunk</a:t>
            </a:r>
          </a:p>
          <a:p>
            <a:pPr lvl="1"/>
            <a:r>
              <a:rPr lang="en-US" b="1" dirty="0"/>
              <a:t>Spillover to other wild and domestic animals</a:t>
            </a:r>
          </a:p>
          <a:p>
            <a:pPr lvl="1"/>
            <a:r>
              <a:rPr lang="en-US" b="1" dirty="0"/>
              <a:t>Raccoon – endemic in most areas with cycling</a:t>
            </a:r>
          </a:p>
          <a:p>
            <a:pPr lvl="1"/>
            <a:r>
              <a:rPr lang="en-US" b="1" dirty="0"/>
              <a:t>Skunk – confined to southwest VA </a:t>
            </a:r>
          </a:p>
          <a:p>
            <a:r>
              <a:rPr lang="en-US" b="1" dirty="0"/>
              <a:t>Multiple bat variants </a:t>
            </a:r>
          </a:p>
          <a:p>
            <a:pPr lvl="1"/>
            <a:r>
              <a:rPr lang="en-US" b="1" dirty="0"/>
              <a:t>Occasional spillover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71800"/>
            <a:ext cx="7543800" cy="1295400"/>
          </a:xfrm>
        </p:spPr>
        <p:txBody>
          <a:bodyPr/>
          <a:lstStyle/>
          <a:p>
            <a:pPr algn="ctr"/>
            <a:r>
              <a:rPr lang="en-US" sz="4400" dirty="0"/>
              <a:t>Rabies:  Animal epidemiology and exposure risk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dirty="0"/>
              <a:t>Dogs, cats, ferrets</a:t>
            </a:r>
          </a:p>
        </p:txBody>
      </p:sp>
      <p:sp>
        <p:nvSpPr>
          <p:cNvPr id="379907" name="Rectangle 3"/>
          <p:cNvSpPr>
            <a:spLocks noGrp="1" noChangeArrowheads="1"/>
          </p:cNvSpPr>
          <p:nvPr>
            <p:ph type="body" idx="1"/>
          </p:nvPr>
        </p:nvSpPr>
        <p:spPr/>
        <p:txBody>
          <a:bodyPr/>
          <a:lstStyle/>
          <a:p>
            <a:r>
              <a:rPr lang="en-US" b="1" dirty="0"/>
              <a:t>The time between when a dog, cat or ferret is bitten and when that animal will show signs of disease has been studied with 6 months accepted as the upper limit</a:t>
            </a:r>
          </a:p>
          <a:p>
            <a:pPr lvl="1"/>
            <a:r>
              <a:rPr lang="en-US" dirty="0">
                <a:solidFill>
                  <a:srgbClr val="FF9900"/>
                </a:solidFill>
              </a:rPr>
              <a:t>Typically 1-2 months</a:t>
            </a:r>
            <a:r>
              <a:rPr lang="en-US" dirty="0"/>
              <a:t>, but can be as short as 10 days or as long as 6 months</a:t>
            </a:r>
          </a:p>
          <a:p>
            <a:pPr lvl="1"/>
            <a:endParaRPr lang="en-US" dirty="0"/>
          </a:p>
        </p:txBody>
      </p:sp>
      <p:pic>
        <p:nvPicPr>
          <p:cNvPr id="6" name="Picture 4" descr="C:\Users\gcc02181\Documents\jmurphy docs\JM docs m-z\My Pictures two\personal and free pics\dom animals pics from phone\Domestic animals\20150707_1929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648200"/>
            <a:ext cx="2645229" cy="18060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7200" y="5105400"/>
            <a:ext cx="2336800" cy="1752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a:t>Dogs, cats, ferrets</a:t>
            </a:r>
          </a:p>
        </p:txBody>
      </p:sp>
      <p:sp>
        <p:nvSpPr>
          <p:cNvPr id="380931" name="Rectangle 3"/>
          <p:cNvSpPr>
            <a:spLocks noGrp="1" noChangeArrowheads="1"/>
          </p:cNvSpPr>
          <p:nvPr>
            <p:ph type="body" idx="1"/>
          </p:nvPr>
        </p:nvSpPr>
        <p:spPr/>
        <p:txBody>
          <a:bodyPr/>
          <a:lstStyle/>
          <a:p>
            <a:r>
              <a:rPr lang="en-US" b="1" dirty="0"/>
              <a:t>The </a:t>
            </a:r>
            <a:r>
              <a:rPr lang="en-US" b="1" dirty="0">
                <a:solidFill>
                  <a:srgbClr val="FF9900"/>
                </a:solidFill>
              </a:rPr>
              <a:t>time between when a dog, cat or ferret starts shedding virus in its saliva and when that animal starts acting sick </a:t>
            </a:r>
            <a:r>
              <a:rPr lang="en-US" b="1" dirty="0"/>
              <a:t>and then dies is also well established</a:t>
            </a:r>
          </a:p>
          <a:p>
            <a:pPr lvl="1"/>
            <a:r>
              <a:rPr lang="en-US" dirty="0"/>
              <a:t>Typically a dog, cat or ferret will start shedding the virus in its saliva the same day it starts acting sick and will only live for a couple of days after that (may live as long as 8 days)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52400" y="122238"/>
            <a:ext cx="7848600" cy="1295400"/>
          </a:xfrm>
        </p:spPr>
        <p:txBody>
          <a:bodyPr/>
          <a:lstStyle/>
          <a:p>
            <a:r>
              <a:rPr lang="en-US"/>
              <a:t>Rabies Shedding-Other Animals</a:t>
            </a:r>
          </a:p>
        </p:txBody>
      </p:sp>
      <p:sp>
        <p:nvSpPr>
          <p:cNvPr id="381955" name="Rectangle 3"/>
          <p:cNvSpPr>
            <a:spLocks noGrp="1" noChangeArrowheads="1"/>
          </p:cNvSpPr>
          <p:nvPr>
            <p:ph type="body" idx="1"/>
          </p:nvPr>
        </p:nvSpPr>
        <p:spPr/>
        <p:txBody>
          <a:bodyPr/>
          <a:lstStyle/>
          <a:p>
            <a:r>
              <a:rPr lang="en-US" sz="3400" b="1"/>
              <a:t>For animals other than dogs, cats and ferrets, we do not know a definitive time period between when they start shedding the virus and when they start acting sick</a:t>
            </a:r>
          </a:p>
          <a:p>
            <a:pPr lvl="1"/>
            <a:r>
              <a:rPr lang="en-US"/>
              <a:t>This is why the only definitive observation times we have are for dogs, cats and ferrets </a:t>
            </a: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3500" dirty="0"/>
              <a:t>Rabies – risk of transmission by animal type</a:t>
            </a:r>
          </a:p>
        </p:txBody>
      </p:sp>
      <p:sp>
        <p:nvSpPr>
          <p:cNvPr id="124931" name="Rectangle 3"/>
          <p:cNvSpPr>
            <a:spLocks noGrp="1" noChangeArrowheads="1"/>
          </p:cNvSpPr>
          <p:nvPr>
            <p:ph type="body" idx="1"/>
          </p:nvPr>
        </p:nvSpPr>
        <p:spPr/>
        <p:txBody>
          <a:bodyPr/>
          <a:lstStyle/>
          <a:p>
            <a:pPr>
              <a:lnSpc>
                <a:spcPct val="90000"/>
              </a:lnSpc>
            </a:pPr>
            <a:r>
              <a:rPr lang="en-US" sz="2600" b="1" dirty="0"/>
              <a:t>High risk</a:t>
            </a:r>
          </a:p>
          <a:p>
            <a:pPr lvl="1">
              <a:lnSpc>
                <a:spcPct val="90000"/>
              </a:lnSpc>
            </a:pPr>
            <a:r>
              <a:rPr lang="en-US" sz="2200" dirty="0"/>
              <a:t>Carnivores (raccoons, skunks, foxes)</a:t>
            </a:r>
          </a:p>
          <a:p>
            <a:pPr lvl="1">
              <a:lnSpc>
                <a:spcPct val="90000"/>
              </a:lnSpc>
            </a:pPr>
            <a:r>
              <a:rPr lang="en-US" sz="2200" dirty="0"/>
              <a:t>Large rodents (e.g., groundhogs in raccoon variant areas)</a:t>
            </a:r>
          </a:p>
          <a:p>
            <a:pPr lvl="1">
              <a:lnSpc>
                <a:spcPct val="90000"/>
              </a:lnSpc>
            </a:pPr>
            <a:r>
              <a:rPr lang="en-US" sz="2200" dirty="0"/>
              <a:t>Opossums (in raccoon variant endemic areas)</a:t>
            </a:r>
          </a:p>
          <a:p>
            <a:pPr lvl="1">
              <a:lnSpc>
                <a:spcPct val="90000"/>
              </a:lnSpc>
            </a:pPr>
            <a:r>
              <a:rPr lang="en-US" sz="2200" dirty="0"/>
              <a:t>Bats</a:t>
            </a:r>
          </a:p>
          <a:p>
            <a:pPr>
              <a:lnSpc>
                <a:spcPct val="90000"/>
              </a:lnSpc>
            </a:pPr>
            <a:r>
              <a:rPr lang="en-US" sz="2600" b="1" dirty="0"/>
              <a:t>Low risk</a:t>
            </a:r>
          </a:p>
          <a:p>
            <a:pPr lvl="1">
              <a:lnSpc>
                <a:spcPct val="90000"/>
              </a:lnSpc>
            </a:pPr>
            <a:r>
              <a:rPr lang="en-US" sz="2200" dirty="0"/>
              <a:t>Small rodents (e.g., squirrels, chipmunks)</a:t>
            </a:r>
          </a:p>
          <a:p>
            <a:pPr lvl="1">
              <a:lnSpc>
                <a:spcPct val="90000"/>
              </a:lnSpc>
            </a:pPr>
            <a:r>
              <a:rPr lang="en-US" sz="2200" dirty="0"/>
              <a:t>Rabbits, hares</a:t>
            </a:r>
          </a:p>
          <a:p>
            <a:pPr>
              <a:lnSpc>
                <a:spcPct val="90000"/>
              </a:lnSpc>
            </a:pPr>
            <a:r>
              <a:rPr lang="en-US" sz="2600" b="1" dirty="0"/>
              <a:t>Evaluate circumstances</a:t>
            </a:r>
          </a:p>
          <a:p>
            <a:pPr lvl="1">
              <a:lnSpc>
                <a:spcPct val="90000"/>
              </a:lnSpc>
            </a:pPr>
            <a:r>
              <a:rPr lang="en-US" sz="2200" dirty="0"/>
              <a:t>Exotic animals/hybrids</a:t>
            </a:r>
          </a:p>
          <a:p>
            <a:pPr lvl="1">
              <a:lnSpc>
                <a:spcPct val="90000"/>
              </a:lnSpc>
            </a:pPr>
            <a:r>
              <a:rPr lang="en-US" sz="2200" dirty="0"/>
              <a:t>Livestock</a:t>
            </a:r>
          </a:p>
          <a:p>
            <a:pPr>
              <a:lnSpc>
                <a:spcPct val="90000"/>
              </a:lnSpc>
            </a:pPr>
            <a:endParaRPr lang="en-US" sz="2600" dirty="0"/>
          </a:p>
          <a:p>
            <a:pPr>
              <a:lnSpc>
                <a:spcPct val="90000"/>
              </a:lnSpc>
            </a:pPr>
            <a:endParaRPr lang="en-US" sz="2600" dirty="0"/>
          </a:p>
          <a:p>
            <a:pPr>
              <a:lnSpc>
                <a:spcPct val="90000"/>
              </a:lnSpc>
            </a:pPr>
            <a:endParaRPr lang="en-US" sz="2600" dirty="0"/>
          </a:p>
          <a:p>
            <a:pPr lvl="1">
              <a:lnSpc>
                <a:spcPct val="90000"/>
              </a:lnSpc>
              <a:buFont typeface="Wingdings" pitchFamily="2" charset="2"/>
              <a:buNone/>
            </a:pP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886325"/>
            <a:ext cx="3505200" cy="19716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a:t>Rabies Risk by Animal Type</a:t>
            </a:r>
          </a:p>
        </p:txBody>
      </p:sp>
      <p:sp>
        <p:nvSpPr>
          <p:cNvPr id="14339" name="Rectangle 3"/>
          <p:cNvSpPr>
            <a:spLocks noGrp="1" noChangeArrowheads="1"/>
          </p:cNvSpPr>
          <p:nvPr>
            <p:ph type="body" idx="1"/>
          </p:nvPr>
        </p:nvSpPr>
        <p:spPr/>
        <p:txBody>
          <a:bodyPr/>
          <a:lstStyle/>
          <a:p>
            <a:pPr eaLnBrk="1" hangingPunct="1"/>
            <a:r>
              <a:rPr lang="en-US" b="1" dirty="0"/>
              <a:t>For those animals for which no observation time has been established and do not fit into either a distinctly high risk or low risk category, the response is based on consideration of a number of factors including the scientific family of the animal, circumstances of exposure, how the animal is housed and/or health of animal.</a:t>
            </a:r>
          </a:p>
          <a:p>
            <a:pPr eaLnBrk="1" hangingPunct="1"/>
            <a:endParaRPr lang="en-US" dirty="0"/>
          </a:p>
        </p:txBody>
      </p:sp>
      <p:pic>
        <p:nvPicPr>
          <p:cNvPr id="3074" name="Picture 2" descr="C:\Documents and Settings\gcc02181\My Documents\My Pictures\cougar genus puma.jpg"/>
          <p:cNvPicPr>
            <a:picLocks noChangeAspect="1" noChangeArrowheads="1"/>
          </p:cNvPicPr>
          <p:nvPr/>
        </p:nvPicPr>
        <p:blipFill>
          <a:blip r:embed="rId3" cstate="print"/>
          <a:srcRect/>
          <a:stretch>
            <a:fillRect/>
          </a:stretch>
        </p:blipFill>
        <p:spPr bwMode="auto">
          <a:xfrm>
            <a:off x="7053356" y="5460280"/>
            <a:ext cx="2090644" cy="13977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Rabies History</a:t>
            </a:r>
          </a:p>
        </p:txBody>
      </p:sp>
      <p:sp>
        <p:nvSpPr>
          <p:cNvPr id="390147" name="Rectangle 3"/>
          <p:cNvSpPr>
            <a:spLocks noGrp="1" noChangeArrowheads="1"/>
          </p:cNvSpPr>
          <p:nvPr>
            <p:ph type="body" idx="1"/>
          </p:nvPr>
        </p:nvSpPr>
        <p:spPr/>
        <p:txBody>
          <a:bodyPr/>
          <a:lstStyle/>
          <a:p>
            <a:r>
              <a:rPr lang="en-US" b="1" dirty="0"/>
              <a:t>A recognized disease as early as 2300 BC</a:t>
            </a:r>
          </a:p>
          <a:p>
            <a:r>
              <a:rPr lang="en-US" b="1" dirty="0"/>
              <a:t>Aristotle wrote about rabies in 322 BC</a:t>
            </a:r>
          </a:p>
          <a:p>
            <a:r>
              <a:rPr lang="en-US" b="1" dirty="0"/>
              <a:t>Saliva of rabid dogs was recognized as “venomous” in the 1</a:t>
            </a:r>
            <a:r>
              <a:rPr lang="en-US" b="1" baseline="30000" dirty="0"/>
              <a:t>st</a:t>
            </a:r>
            <a:r>
              <a:rPr lang="en-US" b="1" dirty="0"/>
              <a:t> century AD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Rectangle 5"/>
          <p:cNvSpPr>
            <a:spLocks noGrp="1" noChangeArrowheads="1"/>
          </p:cNvSpPr>
          <p:nvPr>
            <p:ph type="title"/>
          </p:nvPr>
        </p:nvSpPr>
        <p:spPr>
          <a:xfrm>
            <a:off x="457200" y="152400"/>
            <a:ext cx="8229600" cy="1143000"/>
          </a:xfrm>
        </p:spPr>
        <p:txBody>
          <a:bodyPr/>
          <a:lstStyle/>
          <a:p>
            <a:r>
              <a:rPr lang="en-US"/>
              <a:t>Rabies - Animal Epidemiology</a:t>
            </a:r>
          </a:p>
        </p:txBody>
      </p:sp>
      <p:pic>
        <p:nvPicPr>
          <p:cNvPr id="5"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33432" y="2057400"/>
            <a:ext cx="3591168" cy="3648057"/>
          </a:xfrm>
        </p:spPr>
      </p:pic>
      <p:sp>
        <p:nvSpPr>
          <p:cNvPr id="3" name="Rectangle 2"/>
          <p:cNvSpPr/>
          <p:nvPr/>
        </p:nvSpPr>
        <p:spPr>
          <a:xfrm>
            <a:off x="3274209" y="6019800"/>
            <a:ext cx="2595582" cy="369332"/>
          </a:xfrm>
          <a:prstGeom prst="rect">
            <a:avLst/>
          </a:prstGeom>
        </p:spPr>
        <p:txBody>
          <a:bodyPr wrap="none">
            <a:spAutoFit/>
          </a:bodyPr>
          <a:lstStyle/>
          <a:p>
            <a:r>
              <a:rPr lang="en-US" dirty="0"/>
              <a:t>Photo courtesy of DGIF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9" name="Group 1033"/>
          <p:cNvGrpSpPr>
            <a:grpSpLocks/>
          </p:cNvGrpSpPr>
          <p:nvPr/>
        </p:nvGrpSpPr>
        <p:grpSpPr bwMode="auto">
          <a:xfrm>
            <a:off x="152400" y="762000"/>
            <a:ext cx="8839200" cy="5976938"/>
            <a:chOff x="96" y="363"/>
            <a:chExt cx="5568" cy="3621"/>
          </a:xfrm>
        </p:grpSpPr>
        <p:pic>
          <p:nvPicPr>
            <p:cNvPr id="97290" name="Picture 1034" descr="Fig2_06"/>
            <p:cNvPicPr>
              <a:picLocks noChangeAspect="1" noChangeArrowheads="1"/>
            </p:cNvPicPr>
            <p:nvPr/>
          </p:nvPicPr>
          <p:blipFill>
            <a:blip r:embed="rId3" cstate="print"/>
            <a:srcRect l="4544" t="11758" r="4544" b="11758"/>
            <a:stretch>
              <a:fillRect/>
            </a:stretch>
          </p:blipFill>
          <p:spPr bwMode="auto">
            <a:xfrm>
              <a:off x="96" y="363"/>
              <a:ext cx="5568" cy="3621"/>
            </a:xfrm>
            <a:prstGeom prst="rect">
              <a:avLst/>
            </a:prstGeom>
            <a:noFill/>
            <a:ln w="9525">
              <a:noFill/>
              <a:miter lim="800000"/>
              <a:headEnd/>
              <a:tailEnd/>
            </a:ln>
          </p:spPr>
        </p:pic>
        <p:pic>
          <p:nvPicPr>
            <p:cNvPr id="97291" name="Picture 1035" descr="CDClogo"/>
            <p:cNvPicPr>
              <a:picLocks noChangeAspect="1" noChangeArrowheads="1"/>
            </p:cNvPicPr>
            <p:nvPr/>
          </p:nvPicPr>
          <p:blipFill>
            <a:blip r:embed="rId4" cstate="print"/>
            <a:srcRect/>
            <a:stretch>
              <a:fillRect/>
            </a:stretch>
          </p:blipFill>
          <p:spPr bwMode="auto">
            <a:xfrm>
              <a:off x="96" y="3707"/>
              <a:ext cx="384" cy="277"/>
            </a:xfrm>
            <a:prstGeom prst="rect">
              <a:avLst/>
            </a:prstGeom>
            <a:noFill/>
          </p:spPr>
        </p:pic>
      </p:grpSp>
      <p:sp>
        <p:nvSpPr>
          <p:cNvPr id="97292" name="Rectangle 1036"/>
          <p:cNvSpPr>
            <a:spLocks noChangeArrowheads="1"/>
          </p:cNvSpPr>
          <p:nvPr/>
        </p:nvSpPr>
        <p:spPr bwMode="auto">
          <a:xfrm>
            <a:off x="1295400" y="152400"/>
            <a:ext cx="6280150" cy="641350"/>
          </a:xfrm>
          <a:prstGeom prst="rect">
            <a:avLst/>
          </a:prstGeom>
          <a:noFill/>
          <a:ln w="9525">
            <a:noFill/>
            <a:miter lim="800000"/>
            <a:headEnd/>
            <a:tailEnd/>
          </a:ln>
          <a:effectLst/>
        </p:spPr>
        <p:txBody>
          <a:bodyPr>
            <a:spAutoFit/>
          </a:bodyPr>
          <a:lstStyle/>
          <a:p>
            <a:pPr eaLnBrk="0" hangingPunct="0"/>
            <a:r>
              <a:rPr lang="en-US" sz="3600">
                <a:solidFill>
                  <a:schemeClr val="tx2"/>
                </a:solidFill>
                <a:effectLst>
                  <a:outerShdw blurRad="38100" dist="38100" dir="2700000" algn="tl">
                    <a:srgbClr val="C0C0C0"/>
                  </a:outerShdw>
                </a:effectLst>
              </a:rPr>
              <a:t>Rabies - Animal Epidemiology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2"/>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581400" y="3581400"/>
            <a:ext cx="3198836" cy="2130425"/>
          </a:xfrm>
        </p:spPr>
      </p:pic>
      <p:sp>
        <p:nvSpPr>
          <p:cNvPr id="158722" name="Rectangle 2"/>
          <p:cNvSpPr>
            <a:spLocks noGrp="1" noChangeArrowheads="1"/>
          </p:cNvSpPr>
          <p:nvPr>
            <p:ph type="title" sz="quarter"/>
          </p:nvPr>
        </p:nvSpPr>
        <p:spPr>
          <a:xfrm>
            <a:off x="304800" y="228600"/>
            <a:ext cx="7467600" cy="1143000"/>
          </a:xfrm>
        </p:spPr>
        <p:txBody>
          <a:bodyPr/>
          <a:lstStyle/>
          <a:p>
            <a:r>
              <a:rPr lang="en-US" sz="3500" dirty="0"/>
              <a:t>Rabies – Wild Animal </a:t>
            </a:r>
            <a:br>
              <a:rPr lang="en-US" sz="3500" dirty="0"/>
            </a:br>
            <a:r>
              <a:rPr lang="en-US" sz="3500" dirty="0"/>
              <a:t>Epidemiology, US</a:t>
            </a:r>
          </a:p>
        </p:txBody>
      </p:sp>
      <p:pic>
        <p:nvPicPr>
          <p:cNvPr id="11" name="Content Placeholder 2"/>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bwMode="auto">
          <a:xfrm>
            <a:off x="897102" y="1719263"/>
            <a:ext cx="3158796" cy="2128837"/>
          </a:xfrm>
          <a:prstGeom prst="rect">
            <a:avLst/>
          </a:prstGeom>
          <a:noFill/>
          <a:ln w="9525">
            <a:noFill/>
            <a:miter lim="800000"/>
            <a:headEnd/>
            <a:tailEnd/>
          </a:ln>
          <a:effectLst/>
        </p:spPr>
      </p:pic>
      <p:pic>
        <p:nvPicPr>
          <p:cNvPr id="12" name="Content Placeholder 6"/>
          <p:cNvPicPr>
            <a:picLocks noGrp="1" noChangeAspect="1"/>
          </p:cNvPicPr>
          <p:nvPr>
            <p:ph sz="quarter" idx="2"/>
          </p:nvPr>
        </p:nvPicPr>
        <p:blipFill>
          <a:blip r:embed="rId5" cstate="print">
            <a:extLst>
              <a:ext uri="{28A0092B-C50C-407E-A947-70E740481C1C}">
                <a14:useLocalDpi xmlns:a14="http://schemas.microsoft.com/office/drawing/2010/main" val="0"/>
              </a:ext>
            </a:extLst>
          </a:blip>
          <a:stretch>
            <a:fillRect/>
          </a:stretch>
        </p:blipFill>
        <p:spPr>
          <a:xfrm>
            <a:off x="4954016" y="1524000"/>
            <a:ext cx="2700435" cy="2128837"/>
          </a:xfrm>
        </p:spPr>
      </p:pic>
      <p:pic>
        <p:nvPicPr>
          <p:cNvPr id="13" name="Content Placeholder 4"/>
          <p:cNvPicPr>
            <a:picLocks noGrp="1" noChangeAspect="1"/>
          </p:cNvPicPr>
          <p:nvPr>
            <p:ph sz="quarter" idx="3"/>
          </p:nvPr>
        </p:nvPicPr>
        <p:blipFill>
          <a:blip r:embed="rId6" cstate="print">
            <a:extLst>
              <a:ext uri="{28A0092B-C50C-407E-A947-70E740481C1C}">
                <a14:useLocalDpi xmlns:a14="http://schemas.microsoft.com/office/drawing/2010/main" val="0"/>
              </a:ext>
            </a:extLst>
          </a:blip>
          <a:stretch>
            <a:fillRect/>
          </a:stretch>
        </p:blipFill>
        <p:spPr>
          <a:xfrm>
            <a:off x="533400" y="4191000"/>
            <a:ext cx="3088928" cy="2130425"/>
          </a:xfrm>
        </p:spPr>
      </p:pic>
      <p:sp>
        <p:nvSpPr>
          <p:cNvPr id="6" name="Rectangle 5"/>
          <p:cNvSpPr/>
          <p:nvPr/>
        </p:nvSpPr>
        <p:spPr>
          <a:xfrm>
            <a:off x="6324600" y="6096000"/>
            <a:ext cx="2659702" cy="369332"/>
          </a:xfrm>
          <a:prstGeom prst="rect">
            <a:avLst/>
          </a:prstGeom>
        </p:spPr>
        <p:txBody>
          <a:bodyPr wrap="none">
            <a:spAutoFit/>
          </a:bodyPr>
          <a:lstStyle/>
          <a:p>
            <a:r>
              <a:rPr lang="en-US" dirty="0"/>
              <a:t>Photos courtesy of CDC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Wild Animal Rabies Epidemiology, US</a:t>
            </a:r>
          </a:p>
        </p:txBody>
      </p:sp>
      <p:sp>
        <p:nvSpPr>
          <p:cNvPr id="3" name="Content Placeholder 2"/>
          <p:cNvSpPr>
            <a:spLocks noGrp="1"/>
          </p:cNvSpPr>
          <p:nvPr>
            <p:ph idx="1"/>
          </p:nvPr>
        </p:nvSpPr>
        <p:spPr>
          <a:xfrm>
            <a:off x="457200" y="1719263"/>
            <a:ext cx="8229600" cy="4749470"/>
          </a:xfrm>
        </p:spPr>
        <p:txBody>
          <a:bodyPr/>
          <a:lstStyle/>
          <a:p>
            <a:r>
              <a:rPr lang="en-US" b="1" dirty="0"/>
              <a:t>Wildlife have accounted for &gt; 90% of reported rabid animals in the United States since 1980</a:t>
            </a:r>
          </a:p>
          <a:p>
            <a:r>
              <a:rPr lang="en-US" b="1" dirty="0"/>
              <a:t>Raccoons, skunks, foxes and bats make up the bulk of rabid animals reported each year</a:t>
            </a:r>
          </a:p>
          <a:p>
            <a:r>
              <a:rPr lang="en-US" b="1" dirty="0">
                <a:solidFill>
                  <a:srgbClr val="FF9900"/>
                </a:solidFill>
              </a:rPr>
              <a:t>Raccoons are the most</a:t>
            </a:r>
          </a:p>
          <a:p>
            <a:pPr>
              <a:buNone/>
            </a:pPr>
            <a:r>
              <a:rPr lang="en-US" b="1" dirty="0">
                <a:solidFill>
                  <a:srgbClr val="FF9900"/>
                </a:solidFill>
              </a:rPr>
              <a:t>	commonly diagnosed</a:t>
            </a:r>
          </a:p>
          <a:p>
            <a:pPr>
              <a:buNone/>
            </a:pPr>
            <a:r>
              <a:rPr lang="en-US" b="1" dirty="0">
                <a:solidFill>
                  <a:srgbClr val="FF9900"/>
                </a:solidFill>
              </a:rPr>
              <a:t>	species in Virginia</a:t>
            </a:r>
          </a:p>
          <a:p>
            <a:endParaRPr lang="en-US" b="1" dirty="0"/>
          </a:p>
        </p:txBody>
      </p:sp>
      <p:pic>
        <p:nvPicPr>
          <p:cNvPr id="6" name="Content Placeholder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686909" y="4343400"/>
            <a:ext cx="2069544" cy="2102329"/>
          </a:xfrm>
          <a:prstGeom prst="rect">
            <a:avLst/>
          </a:prstGeom>
          <a:noFill/>
          <a:ln w="9525">
            <a:noFill/>
            <a:miter lim="800000"/>
            <a:headEnd/>
            <a:tailEnd/>
          </a:ln>
          <a:effectLst/>
        </p:spPr>
      </p:pic>
      <p:sp>
        <p:nvSpPr>
          <p:cNvPr id="7" name="TextBox 6"/>
          <p:cNvSpPr txBox="1"/>
          <p:nvPr/>
        </p:nvSpPr>
        <p:spPr>
          <a:xfrm>
            <a:off x="6442581" y="6468733"/>
            <a:ext cx="2595582" cy="369332"/>
          </a:xfrm>
          <a:prstGeom prst="rect">
            <a:avLst/>
          </a:prstGeom>
          <a:noFill/>
        </p:spPr>
        <p:txBody>
          <a:bodyPr wrap="none" rtlCol="0">
            <a:spAutoFit/>
          </a:bodyPr>
          <a:lstStyle/>
          <a:p>
            <a:r>
              <a:rPr lang="en-US" dirty="0"/>
              <a:t>Photo courtesy of DGIF</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z="3500" dirty="0"/>
              <a:t>Rabies - Domestic Animal Epidemiology, US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 y="1524000"/>
            <a:ext cx="3886200" cy="218598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001" y="1156867"/>
            <a:ext cx="3352800" cy="1885950"/>
          </a:xfrm>
          <a:prstGeom prst="rect">
            <a:avLst/>
          </a:prstGeom>
        </p:spPr>
      </p:pic>
      <p:pic>
        <p:nvPicPr>
          <p:cNvPr id="8" name="Picture 2" descr="C:\Users\gcc02181\Documents\jmurphy docs\JM docs m-z\My Pictures\personal and free pics\jasper smil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2668" y="4648200"/>
            <a:ext cx="2931895" cy="20203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1852" y="2817962"/>
            <a:ext cx="4011613" cy="226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4611163"/>
            <a:ext cx="3657600" cy="2057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Animal Rabies Epidemiology, US</a:t>
            </a:r>
          </a:p>
        </p:txBody>
      </p:sp>
      <p:sp>
        <p:nvSpPr>
          <p:cNvPr id="3" name="Content Placeholder 2"/>
          <p:cNvSpPr>
            <a:spLocks noGrp="1"/>
          </p:cNvSpPr>
          <p:nvPr>
            <p:ph idx="1"/>
          </p:nvPr>
        </p:nvSpPr>
        <p:spPr/>
        <p:txBody>
          <a:bodyPr/>
          <a:lstStyle/>
          <a:p>
            <a:r>
              <a:rPr lang="en-US" b="1" dirty="0"/>
              <a:t>Domestic animals typically make up less than 10% of the total number of animals diagnosed with rabies each year in the US</a:t>
            </a:r>
          </a:p>
          <a:p>
            <a:r>
              <a:rPr lang="en-US" b="1" dirty="0">
                <a:solidFill>
                  <a:srgbClr val="FF9900"/>
                </a:solidFill>
              </a:rPr>
              <a:t>Cats are the domestic animal most commonly diagnosed with rabies </a:t>
            </a:r>
          </a:p>
          <a:p>
            <a:endParaRPr lang="en-US" dirty="0"/>
          </a:p>
        </p:txBody>
      </p:sp>
      <p:pic>
        <p:nvPicPr>
          <p:cNvPr id="6" name="Picture 5" descr="nc beach pets and house pics 052.jpg"/>
          <p:cNvPicPr>
            <a:picLocks noChangeAspect="1"/>
          </p:cNvPicPr>
          <p:nvPr/>
        </p:nvPicPr>
        <p:blipFill>
          <a:blip r:embed="rId3" cstate="print"/>
          <a:stretch>
            <a:fillRect/>
          </a:stretch>
        </p:blipFill>
        <p:spPr>
          <a:xfrm>
            <a:off x="5715000" y="4286250"/>
            <a:ext cx="3429000" cy="25717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a:t>Rabies Animal Epidemiology, Virginia</a:t>
            </a:r>
          </a:p>
        </p:txBody>
      </p:sp>
      <p:sp>
        <p:nvSpPr>
          <p:cNvPr id="175107" name="Rectangle 3"/>
          <p:cNvSpPr>
            <a:spLocks noGrp="1" noChangeArrowheads="1"/>
          </p:cNvSpPr>
          <p:nvPr>
            <p:ph type="body" idx="1"/>
          </p:nvPr>
        </p:nvSpPr>
        <p:spPr/>
        <p:txBody>
          <a:bodyPr/>
          <a:lstStyle/>
          <a:p>
            <a:r>
              <a:rPr lang="en-US" b="1" dirty="0"/>
              <a:t>Two terrestrial wildlife rabies variants – raccoon and skunk</a:t>
            </a:r>
          </a:p>
          <a:p>
            <a:pPr lvl="1"/>
            <a:r>
              <a:rPr lang="en-US" b="1" dirty="0"/>
              <a:t>Spillover to other wild and domestic animals</a:t>
            </a:r>
          </a:p>
          <a:p>
            <a:pPr lvl="1"/>
            <a:r>
              <a:rPr lang="en-US" b="1" dirty="0"/>
              <a:t>Raccoon – endemic in most areas with cycling</a:t>
            </a:r>
          </a:p>
          <a:p>
            <a:pPr lvl="1"/>
            <a:r>
              <a:rPr lang="en-US" b="1" dirty="0"/>
              <a:t>Skunk – confined to southwest VA </a:t>
            </a:r>
          </a:p>
          <a:p>
            <a:r>
              <a:rPr lang="en-US" b="1" dirty="0"/>
              <a:t>Multiple bat variants </a:t>
            </a:r>
          </a:p>
          <a:p>
            <a:pPr lvl="1"/>
            <a:r>
              <a:rPr lang="en-US" b="1" dirty="0"/>
              <a:t>Occasional spillover</a:t>
            </a:r>
          </a:p>
        </p:txBody>
      </p:sp>
      <p:pic>
        <p:nvPicPr>
          <p:cNvPr id="5" name="Picture 4" descr="virginia-physical-map.gif"/>
          <p:cNvPicPr>
            <a:picLocks noChangeAspect="1"/>
          </p:cNvPicPr>
          <p:nvPr/>
        </p:nvPicPr>
        <p:blipFill>
          <a:blip r:embed="rId3" cstate="print"/>
          <a:stretch>
            <a:fillRect/>
          </a:stretch>
        </p:blipFill>
        <p:spPr>
          <a:xfrm>
            <a:off x="4720140" y="4876800"/>
            <a:ext cx="4423860" cy="1981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228600"/>
            <a:ext cx="80772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117475" algn="l"/>
                <a:tab pos="3433763" algn="l"/>
                <a:tab pos="5087938" algn="l"/>
                <a:tab pos="6858000" algn="l"/>
              </a:tabLst>
              <a:defRPr/>
            </a:pPr>
            <a:br>
              <a:rPr kumimoji="0" lang="en-US" sz="3900" b="1" i="0" u="none" strike="noStrike" kern="0" cap="none" spc="0" normalizeH="0" baseline="0" noProof="0" dirty="0">
                <a:ln>
                  <a:noFill/>
                </a:ln>
                <a:solidFill>
                  <a:schemeClr val="tx2"/>
                </a:solidFill>
                <a:effectLst/>
                <a:uLnTx/>
                <a:uFillTx/>
                <a:latin typeface="+mj-lt"/>
                <a:ea typeface="+mj-ea"/>
                <a:cs typeface="+mj-cs"/>
              </a:rPr>
            </a:br>
            <a:r>
              <a:rPr kumimoji="0" lang="en-US" sz="3900" b="1" i="0" u="none" strike="noStrike" kern="0" cap="none" spc="0" normalizeH="0" baseline="0" noProof="0" dirty="0">
                <a:ln>
                  <a:noFill/>
                </a:ln>
                <a:solidFill>
                  <a:schemeClr val="tx2"/>
                </a:solidFill>
                <a:effectLst/>
                <a:uLnTx/>
                <a:uFillTx/>
                <a:latin typeface="+mj-lt"/>
                <a:ea typeface="+mj-ea"/>
                <a:cs typeface="+mj-cs"/>
              </a:rPr>
              <a:t> </a:t>
            </a:r>
            <a:br>
              <a:rPr kumimoji="0" lang="en-US" sz="3900" b="1" i="0" u="none" strike="noStrike" kern="0" cap="none" spc="0" normalizeH="0" baseline="0" noProof="0" dirty="0">
                <a:ln>
                  <a:noFill/>
                </a:ln>
                <a:solidFill>
                  <a:schemeClr val="tx2"/>
                </a:solidFill>
                <a:effectLst/>
                <a:uLnTx/>
                <a:uFillTx/>
                <a:latin typeface="+mj-lt"/>
                <a:ea typeface="+mj-ea"/>
                <a:cs typeface="+mj-cs"/>
              </a:rPr>
            </a:br>
            <a:r>
              <a:rPr kumimoji="0" lang="en-US" sz="3900" b="1" i="0" u="none" strike="noStrike" kern="0" cap="none" spc="0" normalizeH="0" baseline="0" noProof="0" dirty="0">
                <a:ln>
                  <a:noFill/>
                </a:ln>
                <a:solidFill>
                  <a:schemeClr val="tx2"/>
                </a:solidFill>
                <a:effectLst/>
                <a:uLnTx/>
                <a:uFillTx/>
                <a:latin typeface="+mj-lt"/>
                <a:ea typeface="+mj-ea"/>
                <a:cs typeface="+mj-cs"/>
              </a:rPr>
              <a:t>Animal Rabies Statistics </a:t>
            </a:r>
            <a:r>
              <a:rPr lang="en-US" sz="3900" b="1" kern="0" dirty="0">
                <a:solidFill>
                  <a:schemeClr val="tx2"/>
                </a:solidFill>
                <a:latin typeface="+mj-lt"/>
                <a:ea typeface="+mj-ea"/>
                <a:cs typeface="+mj-cs"/>
              </a:rPr>
              <a:t>VA</a:t>
            </a:r>
            <a:r>
              <a:rPr kumimoji="0" lang="en-US" sz="3900" b="1" i="0" u="none" strike="noStrike" kern="0" cap="none" spc="0" normalizeH="0" baseline="0" noProof="0" dirty="0">
                <a:ln>
                  <a:noFill/>
                </a:ln>
                <a:solidFill>
                  <a:schemeClr val="tx2"/>
                </a:solidFill>
                <a:effectLst/>
                <a:uLnTx/>
                <a:uFillTx/>
                <a:latin typeface="+mj-lt"/>
                <a:ea typeface="+mj-ea"/>
                <a:cs typeface="+mj-cs"/>
              </a:rPr>
              <a:t>, 2013-2015*</a:t>
            </a:r>
            <a:endParaRPr kumimoji="0" lang="en-US" sz="3000" b="1" i="0" u="none" strike="noStrike" kern="0" cap="none" spc="0" normalizeH="0" baseline="0" noProof="0" dirty="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228600" y="5486400"/>
            <a:ext cx="86868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tab pos="3482975" algn="l"/>
                <a:tab pos="5087938" algn="l"/>
                <a:tab pos="6916738" algn="l"/>
              </a:tabLst>
              <a:defRPr/>
            </a:pPr>
            <a:endParaRPr kumimoji="0" lang="en-US" sz="26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a:pPr>
            <a:r>
              <a:rPr kumimoji="0" lang="en-US" sz="1800" b="1" i="0" u="none" strike="noStrike" kern="0" cap="none" spc="0" normalizeH="0" baseline="0" noProof="0" dirty="0">
                <a:ln>
                  <a:noFill/>
                </a:ln>
                <a:solidFill>
                  <a:schemeClr val="tx1"/>
                </a:solidFill>
                <a:effectLst/>
                <a:uLnTx/>
                <a:uFillTx/>
                <a:latin typeface="+mn-lt"/>
                <a:ea typeface="+mn-ea"/>
                <a:cs typeface="+mn-cs"/>
              </a:rPr>
              <a:t>*Statistics typically also include</a:t>
            </a:r>
            <a:r>
              <a:rPr kumimoji="0" lang="en-US" sz="1800" b="1" i="0" u="none" strike="noStrike" kern="0" cap="none" spc="0" normalizeH="0" noProof="0" dirty="0">
                <a:ln>
                  <a:noFill/>
                </a:ln>
                <a:solidFill>
                  <a:schemeClr val="tx1"/>
                </a:solidFill>
                <a:effectLst/>
                <a:uLnTx/>
                <a:uFillTx/>
                <a:latin typeface="+mn-lt"/>
                <a:ea typeface="+mn-ea"/>
                <a:cs typeface="+mn-cs"/>
              </a:rPr>
              <a:t> </a:t>
            </a:r>
            <a:r>
              <a:rPr lang="en-US" b="1" kern="0" dirty="0">
                <a:latin typeface="+mn-lt"/>
              </a:rPr>
              <a:t>otter</a:t>
            </a:r>
            <a:r>
              <a:rPr kumimoji="0" lang="en-US" sz="1800" b="1" i="0" u="none" strike="noStrike" kern="0" cap="none" spc="0" normalizeH="0" baseline="0" noProof="0" dirty="0">
                <a:ln>
                  <a:noFill/>
                </a:ln>
                <a:solidFill>
                  <a:schemeClr val="tx1"/>
                </a:solidFill>
                <a:effectLst/>
                <a:uLnTx/>
                <a:uFillTx/>
                <a:latin typeface="+mn-lt"/>
                <a:ea typeface="+mn-ea"/>
                <a:cs typeface="+mn-cs"/>
              </a:rPr>
              <a:t>, coyote, deer, donkey, goat, </a:t>
            </a:r>
            <a:r>
              <a:rPr lang="en-US" b="1" kern="0" dirty="0">
                <a:latin typeface="+mn-lt"/>
              </a:rPr>
              <a:t>badger</a:t>
            </a:r>
            <a:r>
              <a:rPr kumimoji="0" lang="en-US" sz="1800" b="1" i="0" u="none" strike="noStrike" kern="0" cap="none" spc="0" normalizeH="0" baseline="0" noProof="0" dirty="0">
                <a:ln>
                  <a:noFill/>
                </a:ln>
                <a:solidFill>
                  <a:schemeClr val="tx1"/>
                </a:solidFill>
                <a:effectLst/>
                <a:uLnTx/>
                <a:uFillTx/>
                <a:latin typeface="+mn-lt"/>
                <a:ea typeface="+mn-ea"/>
                <a:cs typeface="+mn-cs"/>
              </a:rPr>
              <a:t>,</a:t>
            </a:r>
            <a:r>
              <a:rPr kumimoji="0" lang="en-US" sz="1800" b="1" i="0" u="none" strike="noStrike" kern="0" cap="none" spc="0" normalizeH="0" noProof="0" dirty="0">
                <a:ln>
                  <a:noFill/>
                </a:ln>
                <a:solidFill>
                  <a:schemeClr val="tx1"/>
                </a:solidFill>
                <a:effectLst/>
                <a:uLnTx/>
                <a:uFillTx/>
                <a:latin typeface="+mn-lt"/>
                <a:ea typeface="+mn-ea"/>
                <a:cs typeface="+mn-cs"/>
              </a:rPr>
              <a:t> </a:t>
            </a:r>
            <a:r>
              <a:rPr lang="en-US" b="1" kern="0" dirty="0">
                <a:latin typeface="+mn-lt"/>
              </a:rPr>
              <a:t>squirrel</a:t>
            </a:r>
            <a:r>
              <a:rPr kumimoji="0" lang="en-US" sz="1800" b="1" i="0" u="none" strike="noStrike" kern="0" cap="none" spc="0" normalizeH="0" baseline="0" noProof="0" dirty="0">
                <a:ln>
                  <a:noFill/>
                </a:ln>
                <a:solidFill>
                  <a:schemeClr val="tx1"/>
                </a:solidFill>
                <a:effectLst/>
                <a:uLnTx/>
                <a:uFillTx/>
                <a:latin typeface="+mn-lt"/>
                <a:ea typeface="+mn-ea"/>
                <a:cs typeface="+mn-cs"/>
              </a:rPr>
              <a:t>, pig, mongoose and other mammals</a:t>
            </a:r>
          </a:p>
        </p:txBody>
      </p:sp>
      <p:graphicFrame>
        <p:nvGraphicFramePr>
          <p:cNvPr id="7" name="Content Placeholder 3"/>
          <p:cNvGraphicFramePr>
            <a:graphicFrameLocks/>
          </p:cNvGraphicFramePr>
          <p:nvPr>
            <p:extLst>
              <p:ext uri="{D42A27DB-BD31-4B8C-83A1-F6EECF244321}">
                <p14:modId xmlns:p14="http://schemas.microsoft.com/office/powerpoint/2010/main" val="783313566"/>
              </p:ext>
            </p:extLst>
          </p:nvPr>
        </p:nvGraphicFramePr>
        <p:xfrm>
          <a:off x="304800" y="1752600"/>
          <a:ext cx="7696200" cy="3989496"/>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449185">
                <a:tc>
                  <a:txBody>
                    <a:bodyPr/>
                    <a:lstStyle/>
                    <a:p>
                      <a:r>
                        <a:rPr lang="en-US" dirty="0"/>
                        <a:t>Animal </a:t>
                      </a:r>
                    </a:p>
                  </a:txBody>
                  <a:tcPr/>
                </a:tc>
                <a:tc>
                  <a:txBody>
                    <a:bodyPr/>
                    <a:lstStyle/>
                    <a:p>
                      <a:r>
                        <a:rPr lang="en-US" dirty="0"/>
                        <a:t>2013</a:t>
                      </a:r>
                    </a:p>
                  </a:txBody>
                  <a:tcPr/>
                </a:tc>
                <a:tc>
                  <a:txBody>
                    <a:bodyPr/>
                    <a:lstStyle/>
                    <a:p>
                      <a:r>
                        <a:rPr lang="en-US" dirty="0"/>
                        <a:t>2014</a:t>
                      </a:r>
                    </a:p>
                  </a:txBody>
                  <a:tcPr/>
                </a:tc>
                <a:tc>
                  <a:txBody>
                    <a:bodyPr/>
                    <a:lstStyle/>
                    <a:p>
                      <a:r>
                        <a:rPr lang="en-US" dirty="0"/>
                        <a:t>2015</a:t>
                      </a:r>
                    </a:p>
                  </a:txBody>
                  <a:tcPr/>
                </a:tc>
                <a:extLst>
                  <a:ext uri="{0D108BD9-81ED-4DB2-BD59-A6C34878D82A}">
                    <a16:rowId xmlns:a16="http://schemas.microsoft.com/office/drawing/2014/main" val="10000"/>
                  </a:ext>
                </a:extLst>
              </a:tr>
              <a:tr h="449185">
                <a:tc>
                  <a:txBody>
                    <a:bodyPr/>
                    <a:lstStyle/>
                    <a:p>
                      <a:r>
                        <a:rPr lang="en-US" b="0" dirty="0">
                          <a:solidFill>
                            <a:schemeClr val="tx1"/>
                          </a:solidFill>
                        </a:rPr>
                        <a:t>Raccoon </a:t>
                      </a:r>
                    </a:p>
                  </a:txBody>
                  <a:tcPr/>
                </a:tc>
                <a:tc>
                  <a:txBody>
                    <a:bodyPr/>
                    <a:lstStyle/>
                    <a:p>
                      <a:r>
                        <a:rPr lang="en-US" b="0" dirty="0">
                          <a:solidFill>
                            <a:schemeClr val="tx1"/>
                          </a:solidFill>
                        </a:rPr>
                        <a:t>249</a:t>
                      </a:r>
                    </a:p>
                  </a:txBody>
                  <a:tcPr/>
                </a:tc>
                <a:tc>
                  <a:txBody>
                    <a:bodyPr/>
                    <a:lstStyle/>
                    <a:p>
                      <a:r>
                        <a:rPr lang="en-US" b="0" dirty="0">
                          <a:solidFill>
                            <a:schemeClr val="tx1"/>
                          </a:solidFill>
                        </a:rPr>
                        <a:t>236</a:t>
                      </a:r>
                    </a:p>
                  </a:txBody>
                  <a:tcPr/>
                </a:tc>
                <a:tc>
                  <a:txBody>
                    <a:bodyPr/>
                    <a:lstStyle/>
                    <a:p>
                      <a:r>
                        <a:rPr lang="en-US" b="0" dirty="0">
                          <a:solidFill>
                            <a:schemeClr val="tx1"/>
                          </a:solidFill>
                        </a:rPr>
                        <a:t>263</a:t>
                      </a:r>
                    </a:p>
                  </a:txBody>
                  <a:tcPr/>
                </a:tc>
                <a:extLst>
                  <a:ext uri="{0D108BD9-81ED-4DB2-BD59-A6C34878D82A}">
                    <a16:rowId xmlns:a16="http://schemas.microsoft.com/office/drawing/2014/main" val="10001"/>
                  </a:ext>
                </a:extLst>
              </a:tr>
              <a:tr h="449185">
                <a:tc>
                  <a:txBody>
                    <a:bodyPr/>
                    <a:lstStyle/>
                    <a:p>
                      <a:r>
                        <a:rPr lang="en-US" dirty="0"/>
                        <a:t>Skunk</a:t>
                      </a:r>
                    </a:p>
                  </a:txBody>
                  <a:tcPr/>
                </a:tc>
                <a:tc>
                  <a:txBody>
                    <a:bodyPr/>
                    <a:lstStyle/>
                    <a:p>
                      <a:r>
                        <a:rPr lang="en-US" dirty="0"/>
                        <a:t>115</a:t>
                      </a:r>
                    </a:p>
                  </a:txBody>
                  <a:tcPr/>
                </a:tc>
                <a:tc>
                  <a:txBody>
                    <a:bodyPr/>
                    <a:lstStyle/>
                    <a:p>
                      <a:r>
                        <a:rPr lang="en-US" dirty="0"/>
                        <a:t>162</a:t>
                      </a:r>
                    </a:p>
                  </a:txBody>
                  <a:tcPr/>
                </a:tc>
                <a:tc>
                  <a:txBody>
                    <a:bodyPr/>
                    <a:lstStyle/>
                    <a:p>
                      <a:r>
                        <a:rPr lang="en-US" dirty="0"/>
                        <a:t>121</a:t>
                      </a:r>
                    </a:p>
                  </a:txBody>
                  <a:tcPr/>
                </a:tc>
                <a:extLst>
                  <a:ext uri="{0D108BD9-81ED-4DB2-BD59-A6C34878D82A}">
                    <a16:rowId xmlns:a16="http://schemas.microsoft.com/office/drawing/2014/main" val="10002"/>
                  </a:ext>
                </a:extLst>
              </a:tr>
              <a:tr h="449185">
                <a:tc>
                  <a:txBody>
                    <a:bodyPr/>
                    <a:lstStyle/>
                    <a:p>
                      <a:r>
                        <a:rPr lang="en-US" dirty="0"/>
                        <a:t>Fox</a:t>
                      </a:r>
                    </a:p>
                  </a:txBody>
                  <a:tcPr/>
                </a:tc>
                <a:tc>
                  <a:txBody>
                    <a:bodyPr/>
                    <a:lstStyle/>
                    <a:p>
                      <a:r>
                        <a:rPr lang="en-US" dirty="0"/>
                        <a:t>55</a:t>
                      </a:r>
                    </a:p>
                  </a:txBody>
                  <a:tcPr/>
                </a:tc>
                <a:tc>
                  <a:txBody>
                    <a:bodyPr/>
                    <a:lstStyle/>
                    <a:p>
                      <a:r>
                        <a:rPr lang="en-US" dirty="0"/>
                        <a:t>45</a:t>
                      </a:r>
                    </a:p>
                  </a:txBody>
                  <a:tcPr/>
                </a:tc>
                <a:tc>
                  <a:txBody>
                    <a:bodyPr/>
                    <a:lstStyle/>
                    <a:p>
                      <a:r>
                        <a:rPr lang="en-US" dirty="0"/>
                        <a:t>41</a:t>
                      </a:r>
                    </a:p>
                  </a:txBody>
                  <a:tcPr/>
                </a:tc>
                <a:extLst>
                  <a:ext uri="{0D108BD9-81ED-4DB2-BD59-A6C34878D82A}">
                    <a16:rowId xmlns:a16="http://schemas.microsoft.com/office/drawing/2014/main" val="10003"/>
                  </a:ext>
                </a:extLst>
              </a:tr>
              <a:tr h="449185">
                <a:tc>
                  <a:txBody>
                    <a:bodyPr/>
                    <a:lstStyle/>
                    <a:p>
                      <a:r>
                        <a:rPr lang="en-US" dirty="0"/>
                        <a:t>Bat</a:t>
                      </a:r>
                    </a:p>
                  </a:txBody>
                  <a:tcPr/>
                </a:tc>
                <a:tc>
                  <a:txBody>
                    <a:bodyPr/>
                    <a:lstStyle/>
                    <a:p>
                      <a:r>
                        <a:rPr lang="en-US" dirty="0"/>
                        <a:t>16</a:t>
                      </a:r>
                    </a:p>
                  </a:txBody>
                  <a:tcPr/>
                </a:tc>
                <a:tc>
                  <a:txBody>
                    <a:bodyPr/>
                    <a:lstStyle/>
                    <a:p>
                      <a:r>
                        <a:rPr lang="en-US" dirty="0"/>
                        <a:t>23</a:t>
                      </a:r>
                    </a:p>
                  </a:txBody>
                  <a:tcPr/>
                </a:tc>
                <a:tc>
                  <a:txBody>
                    <a:bodyPr/>
                    <a:lstStyle/>
                    <a:p>
                      <a:r>
                        <a:rPr lang="en-US" dirty="0"/>
                        <a:t>15</a:t>
                      </a:r>
                    </a:p>
                  </a:txBody>
                  <a:tcPr/>
                </a:tc>
                <a:extLst>
                  <a:ext uri="{0D108BD9-81ED-4DB2-BD59-A6C34878D82A}">
                    <a16:rowId xmlns:a16="http://schemas.microsoft.com/office/drawing/2014/main" val="10004"/>
                  </a:ext>
                </a:extLst>
              </a:tr>
              <a:tr h="449185">
                <a:tc>
                  <a:txBody>
                    <a:bodyPr/>
                    <a:lstStyle/>
                    <a:p>
                      <a:r>
                        <a:rPr lang="en-US" dirty="0"/>
                        <a:t>Dog</a:t>
                      </a:r>
                    </a:p>
                  </a:txBody>
                  <a:tcPr/>
                </a:tc>
                <a:tc>
                  <a:txBody>
                    <a:bodyPr/>
                    <a:lstStyle/>
                    <a:p>
                      <a:r>
                        <a:rPr lang="en-US" dirty="0"/>
                        <a:t>1</a:t>
                      </a:r>
                    </a:p>
                  </a:txBody>
                  <a:tcPr/>
                </a:tc>
                <a:tc>
                  <a:txBody>
                    <a:bodyPr/>
                    <a:lstStyle/>
                    <a:p>
                      <a:r>
                        <a:rPr lang="en-US" dirty="0"/>
                        <a:t>1</a:t>
                      </a:r>
                    </a:p>
                  </a:txBody>
                  <a:tcPr/>
                </a:tc>
                <a:tc>
                  <a:txBody>
                    <a:bodyPr/>
                    <a:lstStyle/>
                    <a:p>
                      <a:r>
                        <a:rPr lang="en-US" dirty="0"/>
                        <a:t>5</a:t>
                      </a:r>
                    </a:p>
                  </a:txBody>
                  <a:tcPr/>
                </a:tc>
                <a:extLst>
                  <a:ext uri="{0D108BD9-81ED-4DB2-BD59-A6C34878D82A}">
                    <a16:rowId xmlns:a16="http://schemas.microsoft.com/office/drawing/2014/main" val="10005"/>
                  </a:ext>
                </a:extLst>
              </a:tr>
              <a:tr h="449185">
                <a:tc>
                  <a:txBody>
                    <a:bodyPr/>
                    <a:lstStyle/>
                    <a:p>
                      <a:r>
                        <a:rPr lang="en-US" b="0" dirty="0">
                          <a:solidFill>
                            <a:schemeClr val="tx1"/>
                          </a:solidFill>
                        </a:rPr>
                        <a:t>Cat</a:t>
                      </a:r>
                    </a:p>
                  </a:txBody>
                  <a:tcPr/>
                </a:tc>
                <a:tc>
                  <a:txBody>
                    <a:bodyPr/>
                    <a:lstStyle/>
                    <a:p>
                      <a:r>
                        <a:rPr lang="en-US" b="0" dirty="0">
                          <a:solidFill>
                            <a:schemeClr val="tx1"/>
                          </a:solidFill>
                        </a:rPr>
                        <a:t>37</a:t>
                      </a:r>
                    </a:p>
                  </a:txBody>
                  <a:tcPr/>
                </a:tc>
                <a:tc>
                  <a:txBody>
                    <a:bodyPr/>
                    <a:lstStyle/>
                    <a:p>
                      <a:r>
                        <a:rPr lang="en-US" b="0" dirty="0">
                          <a:solidFill>
                            <a:schemeClr val="tx1"/>
                          </a:solidFill>
                        </a:rPr>
                        <a:t>28</a:t>
                      </a:r>
                    </a:p>
                  </a:txBody>
                  <a:tcPr/>
                </a:tc>
                <a:tc>
                  <a:txBody>
                    <a:bodyPr/>
                    <a:lstStyle/>
                    <a:p>
                      <a:r>
                        <a:rPr lang="en-US" b="0" dirty="0">
                          <a:solidFill>
                            <a:schemeClr val="tx1"/>
                          </a:solidFill>
                        </a:rPr>
                        <a:t>38</a:t>
                      </a:r>
                    </a:p>
                  </a:txBody>
                  <a:tcPr/>
                </a:tc>
                <a:extLst>
                  <a:ext uri="{0D108BD9-81ED-4DB2-BD59-A6C34878D82A}">
                    <a16:rowId xmlns:a16="http://schemas.microsoft.com/office/drawing/2014/main" val="10006"/>
                  </a:ext>
                </a:extLst>
              </a:tr>
              <a:tr h="449185">
                <a:tc>
                  <a:txBody>
                    <a:bodyPr/>
                    <a:lstStyle/>
                    <a:p>
                      <a:r>
                        <a:rPr lang="en-US" dirty="0"/>
                        <a:t>Cow</a:t>
                      </a:r>
                    </a:p>
                  </a:txBody>
                  <a:tcPr/>
                </a:tc>
                <a:tc>
                  <a:txBody>
                    <a:bodyPr/>
                    <a:lstStyle/>
                    <a:p>
                      <a:r>
                        <a:rPr lang="en-US" dirty="0"/>
                        <a:t>9</a:t>
                      </a:r>
                    </a:p>
                  </a:txBody>
                  <a:tcPr/>
                </a:tc>
                <a:tc>
                  <a:txBody>
                    <a:bodyPr/>
                    <a:lstStyle/>
                    <a:p>
                      <a:r>
                        <a:rPr lang="en-US" dirty="0"/>
                        <a:t>12</a:t>
                      </a:r>
                    </a:p>
                  </a:txBody>
                  <a:tcPr/>
                </a:tc>
                <a:tc>
                  <a:txBody>
                    <a:bodyPr/>
                    <a:lstStyle/>
                    <a:p>
                      <a:r>
                        <a:rPr lang="en-US" dirty="0"/>
                        <a:t>20</a:t>
                      </a:r>
                    </a:p>
                  </a:txBody>
                  <a:tcPr/>
                </a:tc>
                <a:extLst>
                  <a:ext uri="{0D108BD9-81ED-4DB2-BD59-A6C34878D82A}">
                    <a16:rowId xmlns:a16="http://schemas.microsoft.com/office/drawing/2014/main" val="10007"/>
                  </a:ext>
                </a:extLst>
              </a:tr>
              <a:tr h="396016">
                <a:tc>
                  <a:txBody>
                    <a:bodyPr/>
                    <a:lstStyle/>
                    <a:p>
                      <a:r>
                        <a:rPr lang="en-US" dirty="0"/>
                        <a:t>Horse</a:t>
                      </a:r>
                    </a:p>
                  </a:txBody>
                  <a:tcPr/>
                </a:tc>
                <a:tc>
                  <a:txBody>
                    <a:bodyPr/>
                    <a:lstStyle/>
                    <a:p>
                      <a:r>
                        <a:rPr lang="en-US" dirty="0"/>
                        <a:t>0</a:t>
                      </a:r>
                    </a:p>
                  </a:txBody>
                  <a:tcPr/>
                </a:tc>
                <a:tc>
                  <a:txBody>
                    <a:bodyPr/>
                    <a:lstStyle/>
                    <a:p>
                      <a:r>
                        <a:rPr lang="en-US" dirty="0"/>
                        <a:t>0</a:t>
                      </a:r>
                    </a:p>
                  </a:txBody>
                  <a:tcPr/>
                </a:tc>
                <a:tc>
                  <a:txBody>
                    <a:bodyPr/>
                    <a:lstStyle/>
                    <a:p>
                      <a:r>
                        <a:rPr lang="en-US" dirty="0"/>
                        <a:t>3</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7915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543800" cy="1295400"/>
          </a:xfrm>
        </p:spPr>
        <p:txBody>
          <a:bodyPr/>
          <a:lstStyle/>
          <a:p>
            <a:pPr algn="ctr"/>
            <a:r>
              <a:rPr lang="en-US" sz="4400" dirty="0"/>
              <a:t>Rabies:  Human epidemiology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0" y="0"/>
            <a:ext cx="8305800" cy="1295400"/>
          </a:xfrm>
        </p:spPr>
        <p:txBody>
          <a:bodyPr/>
          <a:lstStyle/>
          <a:p>
            <a:r>
              <a:rPr lang="en-US"/>
              <a:t>Human Rabies Epidemiology, US</a:t>
            </a:r>
          </a:p>
        </p:txBody>
      </p:sp>
      <p:sp>
        <p:nvSpPr>
          <p:cNvPr id="183299" name="Rectangle 3"/>
          <p:cNvSpPr>
            <a:spLocks noGrp="1" noChangeArrowheads="1"/>
          </p:cNvSpPr>
          <p:nvPr>
            <p:ph type="body" idx="1"/>
          </p:nvPr>
        </p:nvSpPr>
        <p:spPr/>
        <p:txBody>
          <a:bodyPr/>
          <a:lstStyle/>
          <a:p>
            <a:pPr eaLnBrk="1" hangingPunct="1"/>
            <a:r>
              <a:rPr lang="en-US" sz="3400" b="1" dirty="0"/>
              <a:t>34 cases, 2003–13</a:t>
            </a:r>
          </a:p>
          <a:p>
            <a:pPr eaLnBrk="1" hangingPunct="1"/>
            <a:r>
              <a:rPr lang="en-US" sz="3400" b="1" dirty="0"/>
              <a:t>20 infected with a </a:t>
            </a:r>
            <a:r>
              <a:rPr lang="en-US" sz="3400" b="1" dirty="0">
                <a:solidFill>
                  <a:srgbClr val="FF9900"/>
                </a:solidFill>
              </a:rPr>
              <a:t>bat variant</a:t>
            </a:r>
          </a:p>
          <a:p>
            <a:pPr lvl="1" eaLnBrk="1" hangingPunct="1"/>
            <a:r>
              <a:rPr lang="en-US" sz="3000" b="1" dirty="0"/>
              <a:t>Some with exact exposure unknown</a:t>
            </a:r>
          </a:p>
          <a:p>
            <a:pPr eaLnBrk="1" hangingPunct="1"/>
            <a:r>
              <a:rPr lang="en-US" sz="3400" b="1" dirty="0">
                <a:solidFill>
                  <a:srgbClr val="FF9900"/>
                </a:solidFill>
              </a:rPr>
              <a:t>Foreign travel </a:t>
            </a:r>
            <a:r>
              <a:rPr lang="en-US" sz="3400" b="1" dirty="0"/>
              <a:t>to countries where domestic animal rabies is more common is also a risk factor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dirty="0"/>
              <a:t>Rabies History, US</a:t>
            </a:r>
          </a:p>
        </p:txBody>
      </p:sp>
      <p:sp>
        <p:nvSpPr>
          <p:cNvPr id="391171" name="Rectangle 3"/>
          <p:cNvSpPr>
            <a:spLocks noGrp="1" noChangeArrowheads="1"/>
          </p:cNvSpPr>
          <p:nvPr>
            <p:ph type="body" idx="1"/>
          </p:nvPr>
        </p:nvSpPr>
        <p:spPr/>
        <p:txBody>
          <a:bodyPr/>
          <a:lstStyle/>
          <a:p>
            <a:r>
              <a:rPr lang="en-US" b="1" dirty="0"/>
              <a:t>First documented case in US</a:t>
            </a:r>
          </a:p>
          <a:p>
            <a:pPr lvl="1"/>
            <a:r>
              <a:rPr lang="en-US" b="1" dirty="0"/>
              <a:t>Virginia, 1753</a:t>
            </a:r>
          </a:p>
          <a:p>
            <a:r>
              <a:rPr lang="en-US" b="1" dirty="0"/>
              <a:t>Colonial times-1950s</a:t>
            </a:r>
          </a:p>
          <a:p>
            <a:pPr lvl="1"/>
            <a:r>
              <a:rPr lang="en-US" b="1" dirty="0"/>
              <a:t>Dogs highest vector risk</a:t>
            </a:r>
          </a:p>
          <a:p>
            <a:r>
              <a:rPr lang="en-US" b="1" dirty="0"/>
              <a:t>1960s-today</a:t>
            </a:r>
          </a:p>
          <a:p>
            <a:pPr lvl="1"/>
            <a:r>
              <a:rPr lang="en-US" b="1" dirty="0"/>
              <a:t>Wildlife greatest reservoir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z="3500" dirty="0"/>
              <a:t>Human Rabies Epidemiology,</a:t>
            </a:r>
            <a:br>
              <a:rPr lang="en-US" sz="3500" dirty="0"/>
            </a:br>
            <a:r>
              <a:rPr lang="en-US" sz="3500" dirty="0"/>
              <a:t>Virginia Cases</a:t>
            </a:r>
          </a:p>
        </p:txBody>
      </p:sp>
      <p:sp>
        <p:nvSpPr>
          <p:cNvPr id="185347" name="Rectangle 3"/>
          <p:cNvSpPr>
            <a:spLocks noGrp="1" noChangeArrowheads="1"/>
          </p:cNvSpPr>
          <p:nvPr>
            <p:ph type="body" idx="1"/>
          </p:nvPr>
        </p:nvSpPr>
        <p:spPr/>
        <p:txBody>
          <a:bodyPr/>
          <a:lstStyle/>
          <a:p>
            <a:r>
              <a:rPr lang="en-US" sz="2600" b="1" dirty="0"/>
              <a:t>1953 – veterinary hospital worker</a:t>
            </a:r>
          </a:p>
          <a:p>
            <a:pPr lvl="1"/>
            <a:r>
              <a:rPr lang="en-US" sz="2200" b="1" dirty="0"/>
              <a:t>Unknown exposure</a:t>
            </a:r>
          </a:p>
          <a:p>
            <a:r>
              <a:rPr lang="en-US" sz="2600" b="1" dirty="0"/>
              <a:t>1998 – prisoner in work program</a:t>
            </a:r>
          </a:p>
          <a:p>
            <a:pPr lvl="1"/>
            <a:r>
              <a:rPr lang="en-US" sz="2200" b="1" dirty="0"/>
              <a:t>Unknown exposure</a:t>
            </a:r>
          </a:p>
          <a:p>
            <a:pPr lvl="1"/>
            <a:r>
              <a:rPr lang="en-US" sz="2200" b="1" dirty="0" err="1"/>
              <a:t>Pipistrel</a:t>
            </a:r>
            <a:r>
              <a:rPr lang="en-US" sz="2200" b="1" dirty="0"/>
              <a:t>/silver-haired bat variant</a:t>
            </a:r>
          </a:p>
          <a:p>
            <a:r>
              <a:rPr lang="en-US" sz="2600" b="1" dirty="0"/>
              <a:t>2003 – office worker</a:t>
            </a:r>
          </a:p>
          <a:p>
            <a:pPr lvl="1"/>
            <a:r>
              <a:rPr lang="en-US" sz="2200" b="1" dirty="0"/>
              <a:t>Unknown exposure</a:t>
            </a:r>
          </a:p>
          <a:p>
            <a:pPr lvl="1"/>
            <a:r>
              <a:rPr lang="en-US" sz="2200" b="1" dirty="0"/>
              <a:t>Raccoon variant</a:t>
            </a:r>
          </a:p>
          <a:p>
            <a:r>
              <a:rPr lang="en-US" sz="2600" b="1" dirty="0"/>
              <a:t>2009 – traveler to India</a:t>
            </a:r>
          </a:p>
          <a:p>
            <a:pPr lvl="1"/>
            <a:r>
              <a:rPr lang="en-US" sz="2200" b="1" dirty="0"/>
              <a:t>Exposed to dog</a:t>
            </a:r>
          </a:p>
        </p:txBody>
      </p:sp>
      <p:pic>
        <p:nvPicPr>
          <p:cNvPr id="185349" name="Picture 5" descr="bat bite silver haired"/>
          <p:cNvPicPr>
            <a:picLocks noChangeAspect="1" noChangeArrowheads="1"/>
          </p:cNvPicPr>
          <p:nvPr/>
        </p:nvPicPr>
        <p:blipFill>
          <a:blip r:embed="rId3" cstate="print"/>
          <a:srcRect/>
          <a:stretch>
            <a:fillRect/>
          </a:stretch>
        </p:blipFill>
        <p:spPr bwMode="auto">
          <a:xfrm>
            <a:off x="6781800" y="3581400"/>
            <a:ext cx="2347913" cy="3276600"/>
          </a:xfrm>
          <a:prstGeom prst="rect">
            <a:avLst/>
          </a:prstGeom>
          <a:noFill/>
        </p:spPr>
      </p:pic>
      <p:sp>
        <p:nvSpPr>
          <p:cNvPr id="2" name="TextBox 1"/>
          <p:cNvSpPr txBox="1"/>
          <p:nvPr/>
        </p:nvSpPr>
        <p:spPr>
          <a:xfrm>
            <a:off x="3962400" y="6198881"/>
            <a:ext cx="2590800" cy="369332"/>
          </a:xfrm>
          <a:prstGeom prst="rect">
            <a:avLst/>
          </a:prstGeom>
          <a:noFill/>
        </p:spPr>
        <p:txBody>
          <a:bodyPr wrap="square" rtlCol="0">
            <a:spAutoFit/>
          </a:bodyPr>
          <a:lstStyle/>
          <a:p>
            <a:r>
              <a:rPr lang="en-US" dirty="0"/>
              <a:t>Image courtesy of CDC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7543800" cy="1295400"/>
          </a:xfrm>
        </p:spPr>
        <p:txBody>
          <a:bodyPr/>
          <a:lstStyle/>
          <a:p>
            <a:pPr algn="ctr"/>
            <a:r>
              <a:rPr lang="en-US" sz="4400" dirty="0"/>
              <a:t>Rabies:  Control and exposure response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sz="3500" dirty="0"/>
              <a:t>Rabies Control – Domestic Animals and Humans</a:t>
            </a:r>
          </a:p>
        </p:txBody>
      </p:sp>
      <p:sp>
        <p:nvSpPr>
          <p:cNvPr id="201731" name="Rectangle 3"/>
          <p:cNvSpPr>
            <a:spLocks noGrp="1" noChangeArrowheads="1"/>
          </p:cNvSpPr>
          <p:nvPr>
            <p:ph type="body" sz="half" idx="1"/>
          </p:nvPr>
        </p:nvSpPr>
        <p:spPr/>
        <p:txBody>
          <a:bodyPr/>
          <a:lstStyle/>
          <a:p>
            <a:r>
              <a:rPr lang="en-US" sz="3200" b="1" dirty="0"/>
              <a:t>Animal and human vaccination</a:t>
            </a:r>
          </a:p>
          <a:p>
            <a:r>
              <a:rPr lang="en-US" sz="3200" b="1" dirty="0"/>
              <a:t>Animal control</a:t>
            </a:r>
          </a:p>
          <a:p>
            <a:r>
              <a:rPr lang="en-US" sz="3200" b="1" dirty="0"/>
              <a:t>Pre- and </a:t>
            </a:r>
            <a:r>
              <a:rPr lang="en-US" sz="3200" b="1" dirty="0" err="1"/>
              <a:t>postexposure</a:t>
            </a:r>
            <a:r>
              <a:rPr lang="en-US" sz="3200" b="1" dirty="0"/>
              <a:t> management</a:t>
            </a:r>
          </a:p>
          <a:p>
            <a:endParaRPr lang="en-US" sz="2600" dirty="0"/>
          </a:p>
        </p:txBody>
      </p:sp>
      <p:pic>
        <p:nvPicPr>
          <p:cNvPr id="5" name="Picture 2" descr="C:\Documents and Settings\gcc02181\My Documents\My Pictures\IMG_2245.jpg"/>
          <p:cNvPicPr>
            <a:picLocks noChangeAspect="1" noChangeArrowheads="1"/>
          </p:cNvPicPr>
          <p:nvPr/>
        </p:nvPicPr>
        <p:blipFill>
          <a:blip r:embed="rId3" cstate="print"/>
          <a:srcRect/>
          <a:stretch>
            <a:fillRect/>
          </a:stretch>
        </p:blipFill>
        <p:spPr bwMode="auto">
          <a:xfrm>
            <a:off x="4119341" y="3089385"/>
            <a:ext cx="5024659" cy="376861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sz="3500"/>
              <a:t>Rabies Control – Domestic Animal Vaccination</a:t>
            </a:r>
          </a:p>
        </p:txBody>
      </p:sp>
      <p:sp>
        <p:nvSpPr>
          <p:cNvPr id="205827" name="Rectangle 3"/>
          <p:cNvSpPr>
            <a:spLocks noGrp="1" noChangeArrowheads="1"/>
          </p:cNvSpPr>
          <p:nvPr>
            <p:ph type="body" idx="1"/>
          </p:nvPr>
        </p:nvSpPr>
        <p:spPr/>
        <p:txBody>
          <a:bodyPr/>
          <a:lstStyle/>
          <a:p>
            <a:r>
              <a:rPr lang="en-US" sz="3200" b="1" dirty="0"/>
              <a:t>Virginia code requires </a:t>
            </a:r>
            <a:r>
              <a:rPr lang="en-US" sz="3200" b="1" dirty="0">
                <a:solidFill>
                  <a:srgbClr val="FF9900"/>
                </a:solidFill>
              </a:rPr>
              <a:t>dogs and cats </a:t>
            </a:r>
            <a:r>
              <a:rPr lang="en-US" sz="3200" b="1" dirty="0"/>
              <a:t>to be vaccinated by 4 months of age</a:t>
            </a:r>
          </a:p>
          <a:p>
            <a:r>
              <a:rPr lang="en-US" sz="3200" b="1" dirty="0">
                <a:solidFill>
                  <a:srgbClr val="FF9900"/>
                </a:solidFill>
              </a:rPr>
              <a:t>Booster dose given 1 year after initial vaccination</a:t>
            </a:r>
          </a:p>
          <a:p>
            <a:r>
              <a:rPr lang="en-US" sz="3200" b="1" dirty="0">
                <a:solidFill>
                  <a:srgbClr val="FF9900"/>
                </a:solidFill>
              </a:rPr>
              <a:t>Thereafter, should vaccinate every year or every 3 years</a:t>
            </a:r>
            <a:r>
              <a:rPr lang="en-US" sz="3200" b="1" dirty="0"/>
              <a:t>, depending on vaccine type</a:t>
            </a:r>
          </a:p>
          <a:p>
            <a:r>
              <a:rPr lang="en-US" sz="3200" b="1" dirty="0"/>
              <a:t>Encourage use of 3 year vaccine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sz="3500"/>
              <a:t>Rabies Control – Domestic Animal Vaccination</a:t>
            </a:r>
          </a:p>
        </p:txBody>
      </p:sp>
      <p:sp>
        <p:nvSpPr>
          <p:cNvPr id="207875" name="Rectangle 3"/>
          <p:cNvSpPr>
            <a:spLocks noGrp="1" noChangeArrowheads="1"/>
          </p:cNvSpPr>
          <p:nvPr>
            <p:ph type="body" idx="1"/>
          </p:nvPr>
        </p:nvSpPr>
        <p:spPr>
          <a:xfrm>
            <a:off x="533400" y="1905000"/>
            <a:ext cx="8229600" cy="4533900"/>
          </a:xfrm>
        </p:spPr>
        <p:txBody>
          <a:bodyPr/>
          <a:lstStyle/>
          <a:p>
            <a:pPr>
              <a:lnSpc>
                <a:spcPct val="80000"/>
              </a:lnSpc>
            </a:pPr>
            <a:r>
              <a:rPr lang="en-US" sz="2800" b="1" dirty="0"/>
              <a:t>Virginia code requires vaccine administration by currently licensed veterinarian or licensed veterinary technician under direct supervision</a:t>
            </a:r>
          </a:p>
          <a:p>
            <a:pPr>
              <a:lnSpc>
                <a:spcPct val="80000"/>
              </a:lnSpc>
            </a:pPr>
            <a:r>
              <a:rPr lang="en-US" sz="2800" b="1" dirty="0"/>
              <a:t>Veterinarians must practice in a licensed facility</a:t>
            </a:r>
          </a:p>
          <a:p>
            <a:pPr>
              <a:lnSpc>
                <a:spcPct val="80000"/>
              </a:lnSpc>
            </a:pPr>
            <a:r>
              <a:rPr lang="en-US" sz="2800" b="1" dirty="0"/>
              <a:t>Exception – rabies clinics outside licensed facility</a:t>
            </a:r>
          </a:p>
          <a:p>
            <a:pPr lvl="1">
              <a:lnSpc>
                <a:spcPct val="80000"/>
              </a:lnSpc>
            </a:pPr>
            <a:r>
              <a:rPr lang="en-US" sz="2800" dirty="0"/>
              <a:t>Require the approval by the appropriate local health department and governing body</a:t>
            </a:r>
          </a:p>
          <a:p>
            <a:pPr lvl="1">
              <a:lnSpc>
                <a:spcPct val="80000"/>
              </a:lnSpc>
            </a:pPr>
            <a:r>
              <a:rPr lang="en-US" sz="2800" dirty="0"/>
              <a:t>Governing body shall ensure a clinic is conducted at </a:t>
            </a:r>
            <a:r>
              <a:rPr lang="en-US" sz="2800"/>
              <a:t>least once every </a:t>
            </a:r>
            <a:r>
              <a:rPr lang="en-US" sz="2800" dirty="0"/>
              <a:t>2 years </a:t>
            </a:r>
          </a:p>
          <a:p>
            <a:pPr lvl="1">
              <a:lnSpc>
                <a:spcPct val="80000"/>
              </a:lnSpc>
            </a:pPr>
            <a:endParaRPr lang="en-US" sz="2800" dirty="0"/>
          </a:p>
          <a:p>
            <a:pPr>
              <a:lnSpc>
                <a:spcPct val="80000"/>
              </a:lnSpc>
              <a:buFont typeface="Wingdings" pitchFamily="2" charset="2"/>
              <a:buNone/>
            </a:pPr>
            <a:r>
              <a:rPr lang="en-US" sz="1600" dirty="0"/>
              <a:t>		</a:t>
            </a:r>
          </a:p>
          <a:p>
            <a:pPr lvl="1">
              <a:lnSpc>
                <a:spcPct val="80000"/>
              </a:lnSpc>
              <a:buFont typeface="Wingdings" pitchFamily="2" charset="2"/>
              <a:buNone/>
            </a:pPr>
            <a:r>
              <a:rPr lang="en-US" sz="150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Rabies Control – Human</a:t>
            </a:r>
          </a:p>
        </p:txBody>
      </p:sp>
      <p:sp>
        <p:nvSpPr>
          <p:cNvPr id="231427" name="Rectangle 3"/>
          <p:cNvSpPr>
            <a:spLocks noGrp="1" noChangeArrowheads="1"/>
          </p:cNvSpPr>
          <p:nvPr>
            <p:ph type="body" idx="1"/>
          </p:nvPr>
        </p:nvSpPr>
        <p:spPr/>
        <p:txBody>
          <a:bodyPr/>
          <a:lstStyle/>
          <a:p>
            <a:r>
              <a:rPr lang="en-US" sz="3200" b="1" dirty="0"/>
              <a:t>What constitutes an exposure?</a:t>
            </a:r>
          </a:p>
          <a:p>
            <a:pPr lvl="1"/>
            <a:r>
              <a:rPr lang="en-US" sz="2800" b="1" dirty="0"/>
              <a:t>Any bite, scratch, or other situation where </a:t>
            </a:r>
            <a:r>
              <a:rPr lang="en-US" sz="2800" b="1" dirty="0">
                <a:solidFill>
                  <a:srgbClr val="FF9900"/>
                </a:solidFill>
              </a:rPr>
              <a:t>saliva or central nervous system tissue from a potentially rabid animal enters an open fresh wound or contacts a mucous membrane by entering the eye, mouth, or nose</a:t>
            </a:r>
          </a:p>
          <a:p>
            <a:pPr lvl="1">
              <a:buFont typeface="Wingdings" pitchFamily="2" charset="2"/>
              <a:buNone/>
            </a:pPr>
            <a:r>
              <a:rPr lang="en-US" sz="3200" dirty="0"/>
              <a:t>		</a:t>
            </a:r>
          </a:p>
          <a:p>
            <a:endParaRPr lang="en-US" sz="3200" dirty="0"/>
          </a:p>
          <a:p>
            <a:pPr lvl="1"/>
            <a:endParaRPr lang="en-US" dirty="0"/>
          </a:p>
        </p:txBody>
      </p:sp>
      <p:pic>
        <p:nvPicPr>
          <p:cNvPr id="5" name="Picture 2" descr="C:\Users\gcc02181\Documents\jmurphy docs\JM docs m-z\My Pictures two\grace and kitty u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4958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5676900"/>
            <a:ext cx="3429000" cy="646331"/>
          </a:xfrm>
          <a:prstGeom prst="rect">
            <a:avLst/>
          </a:prstGeom>
          <a:noFill/>
        </p:spPr>
        <p:txBody>
          <a:bodyPr wrap="square" rtlCol="0">
            <a:spAutoFit/>
          </a:bodyPr>
          <a:lstStyle/>
          <a:p>
            <a:r>
              <a:rPr lang="en-US" dirty="0"/>
              <a:t>Photo courtesy of Grace Woo</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Rabies Control – Human</a:t>
            </a:r>
          </a:p>
        </p:txBody>
      </p:sp>
      <p:sp>
        <p:nvSpPr>
          <p:cNvPr id="356355" name="Rectangle 3"/>
          <p:cNvSpPr>
            <a:spLocks noGrp="1" noChangeArrowheads="1"/>
          </p:cNvSpPr>
          <p:nvPr>
            <p:ph type="body" idx="1"/>
          </p:nvPr>
        </p:nvSpPr>
        <p:spPr/>
        <p:txBody>
          <a:bodyPr/>
          <a:lstStyle/>
          <a:p>
            <a:r>
              <a:rPr lang="en-US" b="1" dirty="0"/>
              <a:t>Bat Exposure</a:t>
            </a:r>
          </a:p>
          <a:p>
            <a:pPr lvl="1"/>
            <a:r>
              <a:rPr lang="en-US" sz="2400" dirty="0">
                <a:solidFill>
                  <a:schemeClr val="tx2"/>
                </a:solidFill>
              </a:rPr>
              <a:t>Small bites; may go unrecognized</a:t>
            </a:r>
          </a:p>
          <a:p>
            <a:pPr lvl="1"/>
            <a:r>
              <a:rPr lang="en-US" sz="2400" dirty="0">
                <a:solidFill>
                  <a:srgbClr val="FF9900"/>
                </a:solidFill>
              </a:rPr>
              <a:t>Always ideal to test bat if available</a:t>
            </a:r>
          </a:p>
          <a:p>
            <a:pPr lvl="1"/>
            <a:r>
              <a:rPr lang="en-US" sz="2400" dirty="0"/>
              <a:t>PEP indicated in response to: </a:t>
            </a:r>
          </a:p>
          <a:p>
            <a:pPr lvl="1">
              <a:buFont typeface="Wingdings" pitchFamily="2" charset="2"/>
              <a:buNone/>
            </a:pPr>
            <a:r>
              <a:rPr lang="en-US" sz="2400" dirty="0"/>
              <a:t>1.	Known bite</a:t>
            </a:r>
          </a:p>
          <a:p>
            <a:pPr lvl="1">
              <a:buFont typeface="Wingdings" pitchFamily="2" charset="2"/>
              <a:buNone/>
            </a:pPr>
            <a:r>
              <a:rPr lang="en-US" sz="2400" dirty="0"/>
              <a:t>2.	Direct contact and bite cannot be ruled out</a:t>
            </a:r>
          </a:p>
          <a:p>
            <a:pPr lvl="1">
              <a:buFont typeface="Wingdings" pitchFamily="2" charset="2"/>
              <a:buNone/>
            </a:pPr>
            <a:r>
              <a:rPr lang="en-US" sz="2400" dirty="0"/>
              <a:t>3.	Situations where exposure may have gone unrecognized like bat found in the same room as a sleeping or mentally impaired or very young person</a:t>
            </a:r>
          </a:p>
          <a:p>
            <a:pPr lvl="1">
              <a:buFont typeface="Wingdings" pitchFamily="2" charset="2"/>
              <a:buNone/>
            </a:pP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a:t>Rabies Control-Human</a:t>
            </a:r>
          </a:p>
        </p:txBody>
      </p:sp>
      <p:sp>
        <p:nvSpPr>
          <p:cNvPr id="345091" name="Rectangle 3"/>
          <p:cNvSpPr>
            <a:spLocks noGrp="1" noChangeArrowheads="1"/>
          </p:cNvSpPr>
          <p:nvPr>
            <p:ph type="body" idx="1"/>
          </p:nvPr>
        </p:nvSpPr>
        <p:spPr/>
        <p:txBody>
          <a:bodyPr/>
          <a:lstStyle/>
          <a:p>
            <a:r>
              <a:rPr lang="en-US" b="1" dirty="0"/>
              <a:t>Scratches:</a:t>
            </a:r>
          </a:p>
          <a:p>
            <a:pPr lvl="1"/>
            <a:r>
              <a:rPr lang="en-US" dirty="0"/>
              <a:t>A scratch should be evaluated like any other open wound, i.e. did saliva or some other virus containing material (cerebral spinal fluid, brain) contaminate the wound while it was fresh.  A scratch in and of itself </a:t>
            </a:r>
            <a:r>
              <a:rPr lang="en-US" b="1" dirty="0"/>
              <a:t>is not</a:t>
            </a:r>
            <a:r>
              <a:rPr lang="en-US" dirty="0"/>
              <a:t> an exposure unless the paws were soaked with saliva, e.g., cat is salivating/drooling </a:t>
            </a:r>
          </a:p>
          <a:p>
            <a:pPr lvl="1">
              <a:buFont typeface="Wingdings" pitchFamily="2" charset="2"/>
              <a:buNone/>
            </a:pPr>
            <a:r>
              <a:rPr lang="en-US" dirty="0"/>
              <a:t>	profusely or paws are visibly wet.</a:t>
            </a:r>
            <a:br>
              <a:rPr lang="en-US" dirty="0"/>
            </a:b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Rabies Control – Domestic Animals</a:t>
            </a:r>
          </a:p>
        </p:txBody>
      </p:sp>
      <p:sp>
        <p:nvSpPr>
          <p:cNvPr id="211971" name="Rectangle 3"/>
          <p:cNvSpPr>
            <a:spLocks noGrp="1" noChangeArrowheads="1"/>
          </p:cNvSpPr>
          <p:nvPr>
            <p:ph type="body" idx="1"/>
          </p:nvPr>
        </p:nvSpPr>
        <p:spPr/>
        <p:txBody>
          <a:bodyPr/>
          <a:lstStyle/>
          <a:p>
            <a:r>
              <a:rPr lang="en-US" b="1" dirty="0"/>
              <a:t>What constitutes an exposure?</a:t>
            </a:r>
          </a:p>
          <a:p>
            <a:pPr lvl="1"/>
            <a:r>
              <a:rPr lang="en-US" dirty="0"/>
              <a:t>Any circumstance where saliva or central nervous system tissue from a potentially rabid animal did have or could have had direct contact with mucous membranes or a break in the skin of a domestic animal</a:t>
            </a:r>
          </a:p>
          <a:p>
            <a:pPr lvl="1"/>
            <a:r>
              <a:rPr lang="en-US" dirty="0"/>
              <a:t>Note:  The actual witnessing of a bite or attack by a potentially rabid animal is not required for an exposure to have occurred, however, a suspect needs to be witness in close proximity….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sz="3500"/>
              <a:t>Rabies Control Guidelines for Humans</a:t>
            </a:r>
          </a:p>
        </p:txBody>
      </p:sp>
      <p:sp>
        <p:nvSpPr>
          <p:cNvPr id="236547" name="Rectangle 3"/>
          <p:cNvSpPr>
            <a:spLocks noGrp="1" noChangeArrowheads="1"/>
          </p:cNvSpPr>
          <p:nvPr>
            <p:ph type="body" idx="1"/>
          </p:nvPr>
        </p:nvSpPr>
        <p:spPr/>
        <p:txBody>
          <a:bodyPr/>
          <a:lstStyle/>
          <a:p>
            <a:r>
              <a:rPr lang="en-US" b="1" dirty="0"/>
              <a:t>Human exposed to a dog, cat, or ferret</a:t>
            </a:r>
          </a:p>
          <a:p>
            <a:pPr lvl="1"/>
            <a:r>
              <a:rPr lang="en-US" b="1" dirty="0"/>
              <a:t>Any dog, cat, or ferret (vaccinated or unvaccinated) that bites a person must be </a:t>
            </a:r>
            <a:r>
              <a:rPr lang="en-US" b="1" dirty="0">
                <a:solidFill>
                  <a:srgbClr val="FF9900"/>
                </a:solidFill>
              </a:rPr>
              <a:t>confined for 10 days observation</a:t>
            </a:r>
          </a:p>
          <a:p>
            <a:pPr lvl="1"/>
            <a:r>
              <a:rPr lang="en-US" b="1" dirty="0"/>
              <a:t>Veterinary evaluation </a:t>
            </a:r>
            <a:r>
              <a:rPr lang="en-US" b="1" dirty="0">
                <a:solidFill>
                  <a:srgbClr val="FF9900"/>
                </a:solidFill>
              </a:rPr>
              <a:t>at first sign of illness</a:t>
            </a:r>
          </a:p>
          <a:p>
            <a:pPr lvl="1"/>
            <a:r>
              <a:rPr lang="en-US" b="1" dirty="0"/>
              <a:t>If thought to be rabies, </a:t>
            </a:r>
            <a:r>
              <a:rPr lang="en-US" b="1" dirty="0">
                <a:solidFill>
                  <a:srgbClr val="FF9900"/>
                </a:solidFill>
              </a:rPr>
              <a:t>euthanize and test</a:t>
            </a:r>
          </a:p>
          <a:p>
            <a:pPr lvl="1"/>
            <a:r>
              <a:rPr lang="en-US" b="1" dirty="0"/>
              <a:t>Do not vaccinate during confinement</a:t>
            </a:r>
          </a:p>
          <a:p>
            <a:pPr lvl="1"/>
            <a:endParaRPr lang="en-US" b="1" dirty="0"/>
          </a:p>
          <a:p>
            <a:pPr lvl="1"/>
            <a:endParaRPr lang="en-US" dirty="0"/>
          </a:p>
        </p:txBody>
      </p:sp>
      <p:pic>
        <p:nvPicPr>
          <p:cNvPr id="4098" name="Picture 2" descr="C:\Documents and Settings\gcc02181\My Documents\My Pictures\char fred and me at lg bot gard\rosie on back porch.JPG"/>
          <p:cNvPicPr>
            <a:picLocks noChangeAspect="1" noChangeArrowheads="1"/>
          </p:cNvPicPr>
          <p:nvPr/>
        </p:nvPicPr>
        <p:blipFill>
          <a:blip r:embed="rId3" cstate="print"/>
          <a:srcRect/>
          <a:stretch>
            <a:fillRect/>
          </a:stretch>
        </p:blipFill>
        <p:spPr bwMode="auto">
          <a:xfrm>
            <a:off x="6705600" y="5029200"/>
            <a:ext cx="2438400" cy="182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dirty="0"/>
              <a:t>Rabies History, Virginia</a:t>
            </a:r>
          </a:p>
        </p:txBody>
      </p:sp>
      <p:sp>
        <p:nvSpPr>
          <p:cNvPr id="392195" name="Rectangle 3"/>
          <p:cNvSpPr>
            <a:spLocks noGrp="1" noChangeArrowheads="1"/>
          </p:cNvSpPr>
          <p:nvPr>
            <p:ph type="body" idx="1"/>
          </p:nvPr>
        </p:nvSpPr>
        <p:spPr/>
        <p:txBody>
          <a:bodyPr/>
          <a:lstStyle/>
          <a:p>
            <a:r>
              <a:rPr lang="en-US" b="1"/>
              <a:t>Raccoon rabies:</a:t>
            </a:r>
          </a:p>
          <a:p>
            <a:pPr lvl="1"/>
            <a:r>
              <a:rPr lang="en-US" b="1"/>
              <a:t>Noticed in FL in mid 50s</a:t>
            </a:r>
          </a:p>
          <a:p>
            <a:pPr lvl="1"/>
            <a:r>
              <a:rPr lang="en-US" b="1"/>
              <a:t>Spread to VA in 1970s</a:t>
            </a:r>
          </a:p>
          <a:p>
            <a:pPr lvl="1"/>
            <a:r>
              <a:rPr lang="en-US" b="1"/>
              <a:t>Seen everywhere but sw VA</a:t>
            </a:r>
          </a:p>
          <a:p>
            <a:r>
              <a:rPr lang="en-US" b="1"/>
              <a:t>Skunk rabies</a:t>
            </a:r>
          </a:p>
          <a:p>
            <a:pPr lvl="1"/>
            <a:r>
              <a:rPr lang="en-US" b="1"/>
              <a:t>Present in low levels in sw VA since 1960s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sz="3500"/>
              <a:t>Rabies Control Guidelines for Humans</a:t>
            </a:r>
          </a:p>
        </p:txBody>
      </p:sp>
      <p:sp>
        <p:nvSpPr>
          <p:cNvPr id="344067" name="Rectangle 3"/>
          <p:cNvSpPr>
            <a:spLocks noGrp="1" noChangeArrowheads="1"/>
          </p:cNvSpPr>
          <p:nvPr>
            <p:ph type="body" idx="1"/>
          </p:nvPr>
        </p:nvSpPr>
        <p:spPr>
          <a:ln>
            <a:solidFill>
              <a:schemeClr val="accent1"/>
            </a:solidFill>
          </a:ln>
        </p:spPr>
        <p:txBody>
          <a:bodyPr/>
          <a:lstStyle/>
          <a:p>
            <a:pPr>
              <a:lnSpc>
                <a:spcPct val="90000"/>
              </a:lnSpc>
            </a:pPr>
            <a:r>
              <a:rPr lang="en-US" b="1" dirty="0"/>
              <a:t>Pre exposure series</a:t>
            </a:r>
          </a:p>
          <a:p>
            <a:pPr lvl="1">
              <a:lnSpc>
                <a:spcPct val="90000"/>
              </a:lnSpc>
            </a:pPr>
            <a:r>
              <a:rPr lang="en-US" dirty="0"/>
              <a:t>High risk occupations:  DVMs, ACOs, LVTs</a:t>
            </a:r>
          </a:p>
          <a:p>
            <a:pPr lvl="1">
              <a:lnSpc>
                <a:spcPct val="90000"/>
              </a:lnSpc>
            </a:pPr>
            <a:r>
              <a:rPr lang="en-US" dirty="0"/>
              <a:t>Antibody measurement every 2 years</a:t>
            </a:r>
          </a:p>
          <a:p>
            <a:pPr lvl="1">
              <a:lnSpc>
                <a:spcPct val="90000"/>
              </a:lnSpc>
            </a:pPr>
            <a:r>
              <a:rPr lang="en-US" dirty="0"/>
              <a:t>Boosters if exposed or low titer</a:t>
            </a:r>
            <a:r>
              <a:rPr lang="en-US" dirty="0">
                <a:solidFill>
                  <a:srgbClr val="FFFF00"/>
                </a:solidFill>
              </a:rPr>
              <a:t> </a:t>
            </a:r>
            <a:r>
              <a:rPr lang="en-US" dirty="0">
                <a:solidFill>
                  <a:srgbClr val="FF9900"/>
                </a:solidFill>
              </a:rPr>
              <a:t>(routine boosters not recommended)</a:t>
            </a:r>
          </a:p>
          <a:p>
            <a:pPr lvl="1">
              <a:lnSpc>
                <a:spcPct val="90000"/>
              </a:lnSpc>
            </a:pPr>
            <a:r>
              <a:rPr lang="en-US" dirty="0"/>
              <a:t>Should </a:t>
            </a:r>
            <a:r>
              <a:rPr lang="en-US" u="sng" dirty="0"/>
              <a:t>not</a:t>
            </a:r>
            <a:r>
              <a:rPr lang="en-US" dirty="0"/>
              <a:t> receive RIG</a:t>
            </a:r>
          </a:p>
          <a:p>
            <a:pPr>
              <a:lnSpc>
                <a:spcPct val="90000"/>
              </a:lnSpc>
            </a:pPr>
            <a:r>
              <a:rPr lang="en-US" b="1" dirty="0"/>
              <a:t>Post exposure series</a:t>
            </a:r>
            <a:r>
              <a:rPr lang="en-US" dirty="0"/>
              <a:t> (for those </a:t>
            </a:r>
          </a:p>
          <a:p>
            <a:pPr>
              <a:lnSpc>
                <a:spcPct val="90000"/>
              </a:lnSpc>
              <a:buFont typeface="Wingdings" pitchFamily="2" charset="2"/>
              <a:buNone/>
            </a:pPr>
            <a:r>
              <a:rPr lang="en-US" dirty="0"/>
              <a:t>	with no prior vaccination)</a:t>
            </a:r>
          </a:p>
          <a:p>
            <a:pPr lvl="1">
              <a:lnSpc>
                <a:spcPct val="90000"/>
              </a:lnSpc>
            </a:pPr>
            <a:r>
              <a:rPr lang="en-US" dirty="0"/>
              <a:t>RIG plus 4 vaccinations</a:t>
            </a:r>
          </a:p>
          <a:p>
            <a:pPr lvl="1">
              <a:lnSpc>
                <a:spcPct val="90000"/>
              </a:lnSpc>
            </a:pPr>
            <a:r>
              <a:rPr lang="en-US" dirty="0"/>
              <a:t>RIG plus 5 vaccinations in some pts.</a:t>
            </a:r>
          </a:p>
        </p:txBody>
      </p:sp>
      <p:pic>
        <p:nvPicPr>
          <p:cNvPr id="4" name="Picture 4"/>
          <p:cNvPicPr>
            <a:picLocks noChangeAspect="1" noChangeArrowheads="1"/>
          </p:cNvPicPr>
          <p:nvPr/>
        </p:nvPicPr>
        <p:blipFill>
          <a:blip r:embed="rId3" cstate="print"/>
          <a:srcRect/>
          <a:stretch>
            <a:fillRect/>
          </a:stretch>
        </p:blipFill>
        <p:spPr bwMode="auto">
          <a:xfrm>
            <a:off x="6861716" y="4419600"/>
            <a:ext cx="2282283" cy="24384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500" dirty="0"/>
              <a:t>Domestic Animal Exposure</a:t>
            </a:r>
          </a:p>
        </p:txBody>
      </p:sp>
      <p:sp>
        <p:nvSpPr>
          <p:cNvPr id="246787" name="Rectangle 3"/>
          <p:cNvSpPr>
            <a:spLocks noGrp="1" noChangeArrowheads="1"/>
          </p:cNvSpPr>
          <p:nvPr>
            <p:ph type="body" idx="1"/>
          </p:nvPr>
        </p:nvSpPr>
        <p:spPr/>
        <p:txBody>
          <a:bodyPr/>
          <a:lstStyle/>
          <a:p>
            <a:r>
              <a:rPr lang="en-US" b="1" dirty="0"/>
              <a:t>Confinement	</a:t>
            </a:r>
          </a:p>
          <a:p>
            <a:pPr lvl="1"/>
            <a:r>
              <a:rPr lang="en-US" dirty="0"/>
              <a:t>House animal in a building, pen, or other escape-proof method or enclosure</a:t>
            </a:r>
          </a:p>
          <a:p>
            <a:pPr lvl="1"/>
            <a:r>
              <a:rPr lang="en-US" dirty="0"/>
              <a:t>Do not remove animal unless on leash and under control of responsible adult</a:t>
            </a:r>
          </a:p>
          <a:p>
            <a:pPr lvl="1"/>
            <a:r>
              <a:rPr lang="en-US" dirty="0"/>
              <a:t>Owner should notify Health Department at first sign of illness and take to veterinarian</a:t>
            </a:r>
          </a:p>
        </p:txBody>
      </p:sp>
      <p:pic>
        <p:nvPicPr>
          <p:cNvPr id="4" name="Picture 3" descr="IMG_0169"/>
          <p:cNvPicPr>
            <a:picLocks noChangeAspect="1" noChangeArrowheads="1"/>
          </p:cNvPicPr>
          <p:nvPr/>
        </p:nvPicPr>
        <p:blipFill>
          <a:blip r:embed="rId3" cstate="print"/>
          <a:srcRect/>
          <a:stretch>
            <a:fillRect/>
          </a:stretch>
        </p:blipFill>
        <p:spPr>
          <a:xfrm>
            <a:off x="6502400" y="4876800"/>
            <a:ext cx="2641600" cy="1981200"/>
          </a:xfrm>
          <a:prstGeom prst="rect">
            <a:avLst/>
          </a:prstGeom>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sz="3500" dirty="0"/>
              <a:t>Domestic Animal Exposure</a:t>
            </a:r>
          </a:p>
        </p:txBody>
      </p:sp>
      <p:sp>
        <p:nvSpPr>
          <p:cNvPr id="247811" name="Rectangle 3"/>
          <p:cNvSpPr>
            <a:spLocks noGrp="1" noChangeArrowheads="1"/>
          </p:cNvSpPr>
          <p:nvPr>
            <p:ph type="body" idx="1"/>
          </p:nvPr>
        </p:nvSpPr>
        <p:spPr/>
        <p:txBody>
          <a:bodyPr/>
          <a:lstStyle/>
          <a:p>
            <a:pPr>
              <a:lnSpc>
                <a:spcPct val="90000"/>
              </a:lnSpc>
            </a:pPr>
            <a:r>
              <a:rPr lang="en-US" b="1"/>
              <a:t>Strict isolation</a:t>
            </a:r>
          </a:p>
          <a:p>
            <a:pPr lvl="1">
              <a:lnSpc>
                <a:spcPct val="90000"/>
              </a:lnSpc>
            </a:pPr>
            <a:r>
              <a:rPr lang="en-US"/>
              <a:t>House animal in a kennel at a veterinary hospital, animal control facility, commercial boarding establishment, or pen at home</a:t>
            </a:r>
          </a:p>
          <a:p>
            <a:pPr lvl="1">
              <a:lnSpc>
                <a:spcPct val="90000"/>
              </a:lnSpc>
            </a:pPr>
            <a:r>
              <a:rPr lang="en-US"/>
              <a:t>Pen design should prevent direct contact between animal and human or other animal</a:t>
            </a:r>
          </a:p>
          <a:p>
            <a:pPr lvl="1">
              <a:lnSpc>
                <a:spcPct val="90000"/>
              </a:lnSpc>
            </a:pPr>
            <a:r>
              <a:rPr lang="en-US"/>
              <a:t>Pen design should allow for feeding, watering, cleaning (see example in Guidelines)</a:t>
            </a:r>
          </a:p>
          <a:p>
            <a:pPr lvl="1">
              <a:lnSpc>
                <a:spcPct val="90000"/>
              </a:lnSpc>
            </a:pPr>
            <a:r>
              <a:rPr lang="en-US"/>
              <a:t>District Health Director or designee should approve pen</a:t>
            </a:r>
          </a:p>
          <a:p>
            <a:pPr lvl="1">
              <a:lnSpc>
                <a:spcPct val="90000"/>
              </a:lnSpc>
            </a:pPr>
            <a:endParaRPr lang="en-US"/>
          </a:p>
          <a:p>
            <a:pPr>
              <a:lnSpc>
                <a:spcPct val="90000"/>
              </a:lnSpc>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sz="3500" dirty="0"/>
              <a:t>Domestic Animal Exposure</a:t>
            </a:r>
          </a:p>
        </p:txBody>
      </p:sp>
      <p:sp>
        <p:nvSpPr>
          <p:cNvPr id="227331" name="Rectangle 3"/>
          <p:cNvSpPr>
            <a:spLocks noGrp="1" noChangeArrowheads="1"/>
          </p:cNvSpPr>
          <p:nvPr>
            <p:ph type="body" idx="1"/>
          </p:nvPr>
        </p:nvSpPr>
        <p:spPr/>
        <p:txBody>
          <a:bodyPr/>
          <a:lstStyle/>
          <a:p>
            <a:r>
              <a:rPr lang="en-US" b="1" dirty="0"/>
              <a:t>Vaccinated dog, cat, or ferret exposed to proven or suspected rabid animal</a:t>
            </a:r>
          </a:p>
          <a:p>
            <a:pPr lvl="1"/>
            <a:r>
              <a:rPr lang="en-US" dirty="0"/>
              <a:t>Should receive </a:t>
            </a:r>
            <a:r>
              <a:rPr lang="en-US" dirty="0">
                <a:solidFill>
                  <a:srgbClr val="FF9900"/>
                </a:solidFill>
              </a:rPr>
              <a:t>immediate booster of vaccine </a:t>
            </a:r>
          </a:p>
          <a:p>
            <a:pPr lvl="1"/>
            <a:r>
              <a:rPr lang="en-US" dirty="0">
                <a:solidFill>
                  <a:srgbClr val="FF9900"/>
                </a:solidFill>
              </a:rPr>
              <a:t>Confine for 45 days observation</a:t>
            </a:r>
          </a:p>
          <a:p>
            <a:pPr lvl="1"/>
            <a:r>
              <a:rPr lang="en-US" dirty="0"/>
              <a:t>Veterinary evaluation at first </a:t>
            </a:r>
          </a:p>
          <a:p>
            <a:pPr lvl="1">
              <a:buFont typeface="Wingdings" pitchFamily="2" charset="2"/>
              <a:buNone/>
            </a:pPr>
            <a:r>
              <a:rPr lang="en-US" dirty="0"/>
              <a:t>sign of illness</a:t>
            </a:r>
          </a:p>
          <a:p>
            <a:pPr lvl="1"/>
            <a:r>
              <a:rPr lang="en-US" dirty="0"/>
              <a:t>If thought to be rabies, </a:t>
            </a:r>
          </a:p>
          <a:p>
            <a:pPr lvl="1">
              <a:buFont typeface="Wingdings" pitchFamily="2" charset="2"/>
              <a:buNone/>
            </a:pPr>
            <a:r>
              <a:rPr lang="en-US" dirty="0"/>
              <a:t>euthanize and test</a:t>
            </a:r>
          </a:p>
        </p:txBody>
      </p:sp>
      <p:pic>
        <p:nvPicPr>
          <p:cNvPr id="227332" name="Picture 4" descr="sammo 046"/>
          <p:cNvPicPr>
            <a:picLocks noChangeAspect="1" noChangeArrowheads="1"/>
          </p:cNvPicPr>
          <p:nvPr/>
        </p:nvPicPr>
        <p:blipFill>
          <a:blip r:embed="rId3" cstate="print"/>
          <a:srcRect/>
          <a:stretch>
            <a:fillRect/>
          </a:stretch>
        </p:blipFill>
        <p:spPr bwMode="auto">
          <a:xfrm>
            <a:off x="6457950" y="3276600"/>
            <a:ext cx="2686050" cy="3581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sz="3500" dirty="0"/>
              <a:t>Domestic Animal Exposure</a:t>
            </a:r>
          </a:p>
        </p:txBody>
      </p:sp>
      <p:sp>
        <p:nvSpPr>
          <p:cNvPr id="229379" name="Rectangle 3"/>
          <p:cNvSpPr>
            <a:spLocks noGrp="1" noChangeArrowheads="1"/>
          </p:cNvSpPr>
          <p:nvPr>
            <p:ph type="body" idx="1"/>
          </p:nvPr>
        </p:nvSpPr>
        <p:spPr/>
        <p:txBody>
          <a:bodyPr/>
          <a:lstStyle/>
          <a:p>
            <a:pPr>
              <a:lnSpc>
                <a:spcPct val="90000"/>
              </a:lnSpc>
            </a:pPr>
            <a:r>
              <a:rPr lang="en-US" b="1" dirty="0">
                <a:solidFill>
                  <a:srgbClr val="FF9900"/>
                </a:solidFill>
              </a:rPr>
              <a:t>Unvaccinated dog, cat, or ferret </a:t>
            </a:r>
            <a:r>
              <a:rPr lang="en-US" b="1" dirty="0"/>
              <a:t>exposed to proven or suspected rabid animal</a:t>
            </a:r>
          </a:p>
          <a:p>
            <a:pPr lvl="1">
              <a:lnSpc>
                <a:spcPct val="90000"/>
              </a:lnSpc>
            </a:pPr>
            <a:r>
              <a:rPr lang="en-US" dirty="0"/>
              <a:t>If available, test exposing animal</a:t>
            </a:r>
          </a:p>
          <a:p>
            <a:pPr lvl="1">
              <a:lnSpc>
                <a:spcPct val="90000"/>
              </a:lnSpc>
            </a:pPr>
            <a:r>
              <a:rPr lang="en-US" dirty="0"/>
              <a:t>If exposing animal unavailable or tests positive, the </a:t>
            </a:r>
            <a:r>
              <a:rPr lang="en-US" i="1" dirty="0"/>
              <a:t>Code</a:t>
            </a:r>
            <a:r>
              <a:rPr lang="en-US" dirty="0"/>
              <a:t> allows </a:t>
            </a:r>
            <a:r>
              <a:rPr lang="en-US" dirty="0">
                <a:solidFill>
                  <a:srgbClr val="FF9900"/>
                </a:solidFill>
              </a:rPr>
              <a:t>euthanize exposed animal or place in </a:t>
            </a:r>
            <a:r>
              <a:rPr lang="en-US" u="sng" dirty="0">
                <a:solidFill>
                  <a:srgbClr val="FF9900"/>
                </a:solidFill>
              </a:rPr>
              <a:t>up to</a:t>
            </a:r>
            <a:r>
              <a:rPr lang="en-US" dirty="0">
                <a:solidFill>
                  <a:srgbClr val="FF9900"/>
                </a:solidFill>
              </a:rPr>
              <a:t> 6 months strict isolation; authority to isolate for less; current national guidelines recommend 4 months</a:t>
            </a:r>
          </a:p>
          <a:p>
            <a:pPr lvl="1">
              <a:lnSpc>
                <a:spcPct val="90000"/>
              </a:lnSpc>
            </a:pPr>
            <a:r>
              <a:rPr lang="en-US" dirty="0"/>
              <a:t>Veterinary evaluation at first sign of illness</a:t>
            </a:r>
          </a:p>
          <a:p>
            <a:pPr lvl="1">
              <a:lnSpc>
                <a:spcPct val="90000"/>
              </a:lnSpc>
            </a:pPr>
            <a:r>
              <a:rPr lang="en-US" dirty="0"/>
              <a:t>If thought to be rabies, euthanize and test</a:t>
            </a:r>
          </a:p>
          <a:p>
            <a:pPr lvl="1">
              <a:lnSpc>
                <a:spcPct val="90000"/>
              </a:lnSpc>
            </a:pPr>
            <a:r>
              <a:rPr lang="en-US" dirty="0"/>
              <a:t>Vaccinate exposed animal before release from isolation</a:t>
            </a:r>
          </a:p>
          <a:p>
            <a:pPr lvl="1">
              <a:lnSpc>
                <a:spcPct val="90000"/>
              </a:lnSpc>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457200" y="228600"/>
            <a:ext cx="7543800" cy="884238"/>
          </a:xfrm>
        </p:spPr>
        <p:txBody>
          <a:bodyPr/>
          <a:lstStyle/>
          <a:p>
            <a:r>
              <a:rPr lang="en-US" sz="3500" dirty="0"/>
              <a:t>Domestic Animal Exposure</a:t>
            </a:r>
          </a:p>
        </p:txBody>
      </p:sp>
      <p:sp>
        <p:nvSpPr>
          <p:cNvPr id="238595" name="Rectangle 3"/>
          <p:cNvSpPr>
            <a:spLocks noGrp="1" noChangeArrowheads="1"/>
          </p:cNvSpPr>
          <p:nvPr>
            <p:ph type="body" idx="1"/>
          </p:nvPr>
        </p:nvSpPr>
        <p:spPr>
          <a:xfrm>
            <a:off x="457200" y="1295400"/>
            <a:ext cx="8229600" cy="4411662"/>
          </a:xfrm>
        </p:spPr>
        <p:txBody>
          <a:bodyPr/>
          <a:lstStyle/>
          <a:p>
            <a:pPr>
              <a:lnSpc>
                <a:spcPct val="90000"/>
              </a:lnSpc>
            </a:pPr>
            <a:r>
              <a:rPr lang="en-US" b="1" dirty="0"/>
              <a:t>Dog, cat, or ferret with expired vaccination exposed to proven or suspected rabid animal</a:t>
            </a:r>
          </a:p>
          <a:p>
            <a:pPr lvl="1">
              <a:lnSpc>
                <a:spcPct val="90000"/>
              </a:lnSpc>
            </a:pPr>
            <a:r>
              <a:rPr lang="en-US" dirty="0"/>
              <a:t>Immediate booster to exposed animal (unless euthanized)</a:t>
            </a:r>
          </a:p>
          <a:p>
            <a:pPr lvl="1">
              <a:lnSpc>
                <a:spcPct val="90000"/>
              </a:lnSpc>
            </a:pPr>
            <a:r>
              <a:rPr lang="en-US" dirty="0"/>
              <a:t>If available, test exposing animal</a:t>
            </a:r>
          </a:p>
          <a:p>
            <a:pPr lvl="1">
              <a:lnSpc>
                <a:spcPct val="90000"/>
              </a:lnSpc>
            </a:pPr>
            <a:r>
              <a:rPr lang="en-US" dirty="0"/>
              <a:t>If exposing animal unavailable, the </a:t>
            </a:r>
            <a:r>
              <a:rPr lang="en-US" i="1" dirty="0"/>
              <a:t>Code</a:t>
            </a:r>
            <a:r>
              <a:rPr lang="en-US" dirty="0"/>
              <a:t> allows for up to 6 months strict isolation for exposed animal, however, in most cases, boost and 45 days confinement will likely be recommended</a:t>
            </a:r>
          </a:p>
          <a:p>
            <a:pPr lvl="1">
              <a:lnSpc>
                <a:spcPct val="90000"/>
              </a:lnSpc>
            </a:pPr>
            <a:r>
              <a:rPr lang="en-US" dirty="0"/>
              <a:t>Contact central office to discuss situations where</a:t>
            </a:r>
            <a:r>
              <a:rPr lang="en-US" sz="3000" dirty="0"/>
              <a:t> </a:t>
            </a:r>
            <a:r>
              <a:rPr lang="en-US" dirty="0"/>
              <a:t>vaccination is expired as procedure for current vaccinates may be used</a:t>
            </a:r>
          </a:p>
          <a:p>
            <a:pPr lvl="1">
              <a:lnSpc>
                <a:spcPct val="90000"/>
              </a:lnSpc>
            </a:pPr>
            <a:endParaRPr lang="en-US" sz="3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Domestic Animal Exposure</a:t>
            </a:r>
            <a:endParaRPr lang="en-US" dirty="0"/>
          </a:p>
        </p:txBody>
      </p:sp>
      <p:sp>
        <p:nvSpPr>
          <p:cNvPr id="3" name="Content Placeholder 2"/>
          <p:cNvSpPr>
            <a:spLocks noGrp="1"/>
          </p:cNvSpPr>
          <p:nvPr>
            <p:ph idx="1"/>
          </p:nvPr>
        </p:nvSpPr>
        <p:spPr/>
        <p:txBody>
          <a:bodyPr/>
          <a:lstStyle/>
          <a:p>
            <a:r>
              <a:rPr lang="en-US" dirty="0"/>
              <a:t>Livestock response similar to dog, cat and ferret if exposed to high risk species for rabies or carnivore confirmed with rabies</a:t>
            </a:r>
          </a:p>
          <a:p>
            <a:r>
              <a:rPr lang="en-US" dirty="0"/>
              <a:t>If the only rabid animal associated with a herd or flock is an herbivore, monitoring for a period of 30 days for additional rabid animals in the herd or flock should be sufficient</a:t>
            </a:r>
          </a:p>
          <a:p>
            <a:pPr lvl="1"/>
            <a:r>
              <a:rPr lang="en-US" dirty="0"/>
              <a:t>Herbivores are not efficient transmitters</a:t>
            </a:r>
          </a:p>
          <a:p>
            <a:pPr lvl="1"/>
            <a:r>
              <a:rPr lang="en-US" dirty="0"/>
              <a:t>Monitoring for exposures that occurred when index case was exposed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95600"/>
            <a:ext cx="7543800" cy="1295400"/>
          </a:xfrm>
        </p:spPr>
        <p:txBody>
          <a:bodyPr/>
          <a:lstStyle/>
          <a:p>
            <a:pPr algn="ctr"/>
            <a:r>
              <a:rPr lang="en-US" sz="4400" dirty="0"/>
              <a:t>Rabies related laws in Virginia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related laws</a:t>
            </a:r>
          </a:p>
        </p:txBody>
      </p:sp>
      <p:sp>
        <p:nvSpPr>
          <p:cNvPr id="3" name="Content Placeholder 2"/>
          <p:cNvSpPr>
            <a:spLocks noGrp="1"/>
          </p:cNvSpPr>
          <p:nvPr>
            <p:ph idx="1"/>
          </p:nvPr>
        </p:nvSpPr>
        <p:spPr/>
        <p:txBody>
          <a:bodyPr/>
          <a:lstStyle/>
          <a:p>
            <a:r>
              <a:rPr lang="en-US" b="1" i="1" dirty="0"/>
              <a:t>Code of Virginia </a:t>
            </a:r>
            <a:r>
              <a:rPr lang="en-US" b="1" dirty="0"/>
              <a:t>sections:</a:t>
            </a:r>
          </a:p>
          <a:p>
            <a:pPr lvl="1"/>
            <a:r>
              <a:rPr lang="en-US" b="1" dirty="0"/>
              <a:t>3.2-6521.  Rabies inoculation of companion animals</a:t>
            </a:r>
          </a:p>
          <a:p>
            <a:pPr lvl="1"/>
            <a:r>
              <a:rPr lang="en-US" b="1" dirty="0"/>
              <a:t>3.2-6522.  Rabid animals</a:t>
            </a:r>
          </a:p>
          <a:p>
            <a:pPr lvl="1"/>
            <a:r>
              <a:rPr lang="en-US" b="1" dirty="0"/>
              <a:t>3.2-6562.1  Rabies responsibility plan</a:t>
            </a:r>
          </a:p>
          <a:p>
            <a:pPr lvl="1"/>
            <a:r>
              <a:rPr lang="en-US" b="1" dirty="0"/>
              <a:t>18.2-313.1  Withholding information about a possibly rabid animal</a:t>
            </a:r>
          </a:p>
          <a:p>
            <a:pPr lvl="1"/>
            <a:r>
              <a:rPr lang="en-US" b="1" dirty="0"/>
              <a:t>54.1-3812.  Release of records</a:t>
            </a:r>
          </a:p>
          <a:p>
            <a:pPr lvl="1">
              <a:buNone/>
            </a:pPr>
            <a:r>
              <a:rPr lang="en-US" b="1" dirty="0">
                <a:hlinkClick r:id="rId3"/>
              </a:rPr>
              <a:t>www.virginia.gov</a:t>
            </a:r>
            <a:r>
              <a:rPr lang="en-US" b="1" dirty="0"/>
              <a:t> to access </a:t>
            </a:r>
            <a:r>
              <a:rPr lang="en-US" b="1" i="1" dirty="0"/>
              <a:t>Code of Virginia</a:t>
            </a:r>
          </a:p>
          <a:p>
            <a:pPr lvl="1"/>
            <a:endParaRPr lang="en-US" b="1" dirty="0"/>
          </a:p>
          <a:p>
            <a:pPr lvl="1"/>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regulations</a:t>
            </a:r>
          </a:p>
        </p:txBody>
      </p:sp>
      <p:sp>
        <p:nvSpPr>
          <p:cNvPr id="3" name="Content Placeholder 2"/>
          <p:cNvSpPr>
            <a:spLocks noGrp="1"/>
          </p:cNvSpPr>
          <p:nvPr>
            <p:ph idx="1"/>
          </p:nvPr>
        </p:nvSpPr>
        <p:spPr/>
        <p:txBody>
          <a:bodyPr/>
          <a:lstStyle/>
          <a:p>
            <a:r>
              <a:rPr lang="en-US" dirty="0"/>
              <a:t>Rabies related Code sections modified and one section added as part of the 2010 General Assembly</a:t>
            </a:r>
          </a:p>
          <a:p>
            <a:r>
              <a:rPr lang="en-US" dirty="0"/>
              <a:t>Vaccine exemptions</a:t>
            </a:r>
          </a:p>
          <a:p>
            <a:r>
              <a:rPr lang="en-US" dirty="0"/>
              <a:t>The Board of Health, shall adopt regulations to implement the provisions of this act. Such regulations shall include a </a:t>
            </a:r>
            <a:r>
              <a:rPr lang="en-US" u="sng" dirty="0"/>
              <a:t>model plan </a:t>
            </a:r>
            <a:r>
              <a:rPr lang="en-US" dirty="0"/>
              <a:t>that may be used by localities to comply with the requirements of § 3.2-6562.1 of this act.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Why rabies?</a:t>
            </a:r>
          </a:p>
        </p:txBody>
      </p:sp>
      <p:sp>
        <p:nvSpPr>
          <p:cNvPr id="152579" name="Rectangle 3"/>
          <p:cNvSpPr>
            <a:spLocks noGrp="1" noChangeArrowheads="1"/>
          </p:cNvSpPr>
          <p:nvPr>
            <p:ph type="body" idx="1"/>
          </p:nvPr>
        </p:nvSpPr>
        <p:spPr/>
        <p:txBody>
          <a:bodyPr/>
          <a:lstStyle/>
          <a:p>
            <a:pPr eaLnBrk="1" hangingPunct="1"/>
            <a:r>
              <a:rPr lang="en-US" b="1" dirty="0"/>
              <a:t>~20,000 – 40,000 people undergo rabies prophylaxis each year in US</a:t>
            </a:r>
          </a:p>
          <a:p>
            <a:r>
              <a:rPr lang="en-US" b="1" dirty="0"/>
              <a:t>Infection is almost always fatal</a:t>
            </a:r>
          </a:p>
          <a:p>
            <a:r>
              <a:rPr lang="en-US" b="1" dirty="0"/>
              <a:t>Public health costs (detection, prevention, control) &gt; $300,000,000 annually in U.S.</a:t>
            </a:r>
          </a:p>
          <a:p>
            <a:r>
              <a:rPr lang="en-US" b="1" dirty="0"/>
              <a:t>Rabies is endemic in Virginia</a:t>
            </a:r>
          </a:p>
          <a:p>
            <a:pPr>
              <a:buFont typeface="Wingdings" pitchFamily="2" charset="2"/>
              <a:buNone/>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Regulations</a:t>
            </a:r>
          </a:p>
        </p:txBody>
      </p:sp>
      <p:sp>
        <p:nvSpPr>
          <p:cNvPr id="3" name="Content Placeholder 2"/>
          <p:cNvSpPr>
            <a:spLocks noGrp="1"/>
          </p:cNvSpPr>
          <p:nvPr>
            <p:ph idx="1"/>
          </p:nvPr>
        </p:nvSpPr>
        <p:spPr>
          <a:xfrm>
            <a:off x="457200" y="1676400"/>
            <a:ext cx="8229600" cy="4411662"/>
          </a:xfrm>
        </p:spPr>
        <p:txBody>
          <a:bodyPr/>
          <a:lstStyle/>
          <a:p>
            <a:r>
              <a:rPr lang="en-US" dirty="0"/>
              <a:t>Virginia Administrative Code </a:t>
            </a:r>
          </a:p>
          <a:p>
            <a:pPr lvl="1"/>
            <a:r>
              <a:rPr lang="en-US" u="sng" dirty="0">
                <a:hlinkClick r:id="rId2"/>
              </a:rPr>
              <a:t>http://law.lis.virginia.gov/admincode/title12/agency5/chapter105</a:t>
            </a:r>
            <a:endParaRPr lang="en-US" u="sng" dirty="0"/>
          </a:p>
          <a:p>
            <a:r>
              <a:rPr lang="en-US" dirty="0"/>
              <a:t>Definitions</a:t>
            </a:r>
          </a:p>
          <a:p>
            <a:r>
              <a:rPr lang="en-US" dirty="0"/>
              <a:t>Rabies Clinic Responsibilities </a:t>
            </a:r>
          </a:p>
          <a:p>
            <a:r>
              <a:rPr lang="en-US" dirty="0"/>
              <a:t>Model Plan</a:t>
            </a:r>
          </a:p>
          <a:p>
            <a:r>
              <a:rPr lang="en-US" dirty="0"/>
              <a:t>Exemption process</a:t>
            </a:r>
          </a:p>
          <a:p>
            <a:pPr lvl="1"/>
            <a:r>
              <a:rPr lang="en-US" dirty="0"/>
              <a:t>Guidance document developed</a:t>
            </a:r>
          </a:p>
          <a:p>
            <a:pPr lvl="1"/>
            <a:r>
              <a:rPr lang="en-US" dirty="0"/>
              <a:t>Standard application</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Regulations</a:t>
            </a:r>
          </a:p>
        </p:txBody>
      </p:sp>
      <p:sp>
        <p:nvSpPr>
          <p:cNvPr id="3" name="Content Placeholder 2"/>
          <p:cNvSpPr>
            <a:spLocks noGrp="1"/>
          </p:cNvSpPr>
          <p:nvPr>
            <p:ph idx="1"/>
          </p:nvPr>
        </p:nvSpPr>
        <p:spPr/>
        <p:txBody>
          <a:bodyPr/>
          <a:lstStyle/>
          <a:p>
            <a:r>
              <a:rPr lang="en-US" b="1" dirty="0"/>
              <a:t>Definitions</a:t>
            </a:r>
          </a:p>
          <a:p>
            <a:pPr lvl="1"/>
            <a:r>
              <a:rPr lang="en-US" dirty="0"/>
              <a:t>Contains language in regard to “suspected rabid animal” whereby any animal to which an observation will be applied should be considered suspect until the end of that period of time</a:t>
            </a:r>
          </a:p>
          <a:p>
            <a:r>
              <a:rPr lang="en-US" b="1" dirty="0"/>
              <a:t>Rabies clinic records</a:t>
            </a:r>
          </a:p>
          <a:p>
            <a:pPr lvl="1"/>
            <a:r>
              <a:rPr lang="en-US" dirty="0"/>
              <a:t>Local health department to keep records associated with date, site, sponsoring organization and veterinarian associated with approved clinics </a:t>
            </a:r>
          </a:p>
          <a:p>
            <a:pPr lvl="1"/>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543800" cy="1295400"/>
          </a:xfrm>
        </p:spPr>
        <p:txBody>
          <a:bodyPr/>
          <a:lstStyle/>
          <a:p>
            <a:r>
              <a:rPr lang="en-US" sz="3200" dirty="0"/>
              <a:t>§ 3.2-6562.1. Rabies exposure; local authority and responsibility plan. </a:t>
            </a:r>
            <a:br>
              <a:rPr lang="en-US" dirty="0"/>
            </a:br>
            <a:endParaRPr lang="en-US" dirty="0"/>
          </a:p>
        </p:txBody>
      </p:sp>
      <p:sp>
        <p:nvSpPr>
          <p:cNvPr id="3" name="Content Placeholder 2"/>
          <p:cNvSpPr>
            <a:spLocks noGrp="1"/>
          </p:cNvSpPr>
          <p:nvPr>
            <p:ph idx="1"/>
          </p:nvPr>
        </p:nvSpPr>
        <p:spPr>
          <a:xfrm>
            <a:off x="0" y="1719263"/>
            <a:ext cx="9144000" cy="4411662"/>
          </a:xfrm>
        </p:spPr>
        <p:txBody>
          <a:bodyPr/>
          <a:lstStyle/>
          <a:p>
            <a:pPr>
              <a:buNone/>
            </a:pPr>
            <a:r>
              <a:rPr lang="en-US" sz="2400" dirty="0"/>
              <a:t>	The local health director, in conjunction with the governing body of the locality, shall adopt a plan to control and respond to the risk of rabies exposure to persons and companion animals. Such plan shall set forth a procedure that promptly ensures the capture, confinement, isolation, or euthanasia of any animal that has exposed, or poses a risk of exposing, a person or companion animal to rabies. The plan shall identify the authority and responsibility of the local health department, law-enforcement officers, animal control officers, and any other persons with a duty to control or respond to a risk of rabies exposure. The plan shall provide for law-enforcement officers, animal control officers, and other persons to report to and be directed by the local health director for such purposes. </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Model Plan</a:t>
            </a:r>
          </a:p>
        </p:txBody>
      </p:sp>
      <p:sp>
        <p:nvSpPr>
          <p:cNvPr id="3" name="Content Placeholder 2"/>
          <p:cNvSpPr>
            <a:spLocks noGrp="1"/>
          </p:cNvSpPr>
          <p:nvPr>
            <p:ph idx="1"/>
          </p:nvPr>
        </p:nvSpPr>
        <p:spPr/>
        <p:txBody>
          <a:bodyPr/>
          <a:lstStyle/>
          <a:p>
            <a:r>
              <a:rPr lang="en-US" b="1" dirty="0"/>
              <a:t>Purpose</a:t>
            </a:r>
          </a:p>
          <a:p>
            <a:r>
              <a:rPr lang="en-US" b="1" dirty="0"/>
              <a:t>Parties to whom plan applies</a:t>
            </a:r>
          </a:p>
          <a:p>
            <a:r>
              <a:rPr lang="en-US" b="1" dirty="0"/>
              <a:t>Legal authority</a:t>
            </a:r>
          </a:p>
          <a:p>
            <a:r>
              <a:rPr lang="en-US" b="1" dirty="0"/>
              <a:t>Maintenance</a:t>
            </a:r>
          </a:p>
          <a:p>
            <a:r>
              <a:rPr lang="en-US" b="1" dirty="0"/>
              <a:t>Disclaimer</a:t>
            </a:r>
          </a:p>
          <a:p>
            <a:r>
              <a:rPr lang="en-US" b="1" dirty="0"/>
              <a:t>Memoranda of understanding</a:t>
            </a:r>
          </a:p>
          <a:p>
            <a:r>
              <a:rPr lang="en-US" b="1" dirty="0"/>
              <a:t>Attachments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Plan Responsibilities</a:t>
            </a:r>
          </a:p>
        </p:txBody>
      </p:sp>
      <p:sp>
        <p:nvSpPr>
          <p:cNvPr id="3" name="Content Placeholder 2"/>
          <p:cNvSpPr>
            <a:spLocks noGrp="1"/>
          </p:cNvSpPr>
          <p:nvPr>
            <p:ph idx="1"/>
          </p:nvPr>
        </p:nvSpPr>
        <p:spPr/>
        <p:txBody>
          <a:bodyPr/>
          <a:lstStyle/>
          <a:p>
            <a:r>
              <a:rPr lang="en-US" b="1" dirty="0"/>
              <a:t>Animal control</a:t>
            </a:r>
          </a:p>
          <a:p>
            <a:pPr lvl="1"/>
            <a:r>
              <a:rPr lang="en-US" b="1" dirty="0"/>
              <a:t>Companion animal exposure assessment</a:t>
            </a:r>
          </a:p>
          <a:p>
            <a:pPr lvl="1"/>
            <a:r>
              <a:rPr lang="en-US" b="1" dirty="0"/>
              <a:t>Companion animal follow up</a:t>
            </a:r>
          </a:p>
          <a:p>
            <a:pPr lvl="1"/>
            <a:r>
              <a:rPr lang="en-US" b="1" dirty="0"/>
              <a:t>Communication with </a:t>
            </a:r>
            <a:r>
              <a:rPr lang="en-US" b="1" dirty="0" err="1"/>
              <a:t>hd</a:t>
            </a:r>
            <a:r>
              <a:rPr lang="en-US" b="1" dirty="0"/>
              <a:t> about companion animal illness, animals other than dogs, cats, ferrets and isolation situations </a:t>
            </a:r>
          </a:p>
          <a:p>
            <a:pPr lvl="1"/>
            <a:r>
              <a:rPr lang="en-US" b="1" dirty="0"/>
              <a:t>Facilitate submission of samples</a:t>
            </a:r>
          </a:p>
          <a:p>
            <a:pPr lvl="1"/>
            <a:r>
              <a:rPr lang="en-US" b="1" dirty="0"/>
              <a:t>Euthanasia of animals</a:t>
            </a:r>
          </a:p>
          <a:p>
            <a:pPr lvl="1"/>
            <a:r>
              <a:rPr lang="en-US" b="1" dirty="0"/>
              <a:t>Report potential human exposures to </a:t>
            </a:r>
            <a:r>
              <a:rPr lang="en-US" b="1" dirty="0" err="1"/>
              <a:t>hd</a:t>
            </a:r>
            <a:br>
              <a:rPr lang="en-US" b="1" dirty="0"/>
            </a:br>
            <a:endParaRPr lang="en-US" b="1" dirty="0"/>
          </a:p>
          <a:p>
            <a:endParaRPr lang="en-US" dirty="0"/>
          </a:p>
          <a:p>
            <a:pPr lvl="1"/>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Plan Responsibilities</a:t>
            </a:r>
          </a:p>
        </p:txBody>
      </p:sp>
      <p:sp>
        <p:nvSpPr>
          <p:cNvPr id="3" name="Content Placeholder 2"/>
          <p:cNvSpPr>
            <a:spLocks noGrp="1"/>
          </p:cNvSpPr>
          <p:nvPr>
            <p:ph idx="1"/>
          </p:nvPr>
        </p:nvSpPr>
        <p:spPr/>
        <p:txBody>
          <a:bodyPr/>
          <a:lstStyle/>
          <a:p>
            <a:r>
              <a:rPr lang="en-US" b="1" dirty="0"/>
              <a:t>Environmental health staff</a:t>
            </a:r>
          </a:p>
          <a:p>
            <a:pPr lvl="1"/>
            <a:r>
              <a:rPr lang="en-US" b="1" dirty="0"/>
              <a:t>Coordinate activities with animal control and communicate with animal control about animal vaccination status issues</a:t>
            </a:r>
          </a:p>
          <a:p>
            <a:pPr lvl="1"/>
            <a:r>
              <a:rPr lang="en-US" b="1" dirty="0"/>
              <a:t>Initiating contact with exposure victims</a:t>
            </a:r>
          </a:p>
          <a:p>
            <a:pPr lvl="1"/>
            <a:r>
              <a:rPr lang="en-US" b="1" dirty="0"/>
              <a:t>Notifying nursing staff and health director about human exposures and positive results </a:t>
            </a:r>
          </a:p>
          <a:p>
            <a:pPr lvl="1"/>
            <a:r>
              <a:rPr lang="en-US" b="1" dirty="0"/>
              <a:t>Coordinate submission of rabies samples</a:t>
            </a:r>
          </a:p>
          <a:p>
            <a:pPr lvl="1"/>
            <a:r>
              <a:rPr lang="en-US" b="1" dirty="0"/>
              <a:t>Documenting human and companion animal exposures</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Plan Responsibilities</a:t>
            </a:r>
          </a:p>
        </p:txBody>
      </p:sp>
      <p:sp>
        <p:nvSpPr>
          <p:cNvPr id="3" name="Content Placeholder 2"/>
          <p:cNvSpPr>
            <a:spLocks noGrp="1"/>
          </p:cNvSpPr>
          <p:nvPr>
            <p:ph idx="1"/>
          </p:nvPr>
        </p:nvSpPr>
        <p:spPr/>
        <p:txBody>
          <a:bodyPr/>
          <a:lstStyle/>
          <a:p>
            <a:r>
              <a:rPr lang="en-US" b="1" dirty="0"/>
              <a:t>Nursing staff</a:t>
            </a:r>
          </a:p>
          <a:p>
            <a:pPr lvl="1"/>
            <a:r>
              <a:rPr lang="en-US" b="1" dirty="0"/>
              <a:t>Counseling exposure victims about rabies including discussing rabies PEP </a:t>
            </a:r>
          </a:p>
          <a:p>
            <a:pPr lvl="1"/>
            <a:r>
              <a:rPr lang="en-US" b="1" dirty="0"/>
              <a:t>Human exposure assessment </a:t>
            </a:r>
          </a:p>
          <a:p>
            <a:pPr lvl="1"/>
            <a:r>
              <a:rPr lang="en-US" b="1" dirty="0"/>
              <a:t>Maintain medical records of human exposure victim interactions/decisions</a:t>
            </a:r>
          </a:p>
          <a:p>
            <a:pPr lvl="1"/>
            <a:r>
              <a:rPr lang="en-US" b="1" dirty="0"/>
              <a:t>Notify human exposure victims about results of confinement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Plan Responsibilities</a:t>
            </a:r>
          </a:p>
        </p:txBody>
      </p:sp>
      <p:sp>
        <p:nvSpPr>
          <p:cNvPr id="3" name="Content Placeholder 2"/>
          <p:cNvSpPr>
            <a:spLocks noGrp="1"/>
          </p:cNvSpPr>
          <p:nvPr>
            <p:ph idx="1"/>
          </p:nvPr>
        </p:nvSpPr>
        <p:spPr/>
        <p:txBody>
          <a:bodyPr/>
          <a:lstStyle/>
          <a:p>
            <a:r>
              <a:rPr lang="en-US" b="1" dirty="0"/>
              <a:t>District epidemiologist</a:t>
            </a:r>
          </a:p>
          <a:p>
            <a:pPr lvl="1"/>
            <a:r>
              <a:rPr lang="en-US" b="1" dirty="0"/>
              <a:t>Coordinate records maintenance with nursing and EH staff</a:t>
            </a:r>
          </a:p>
          <a:p>
            <a:r>
              <a:rPr lang="en-US" b="1" dirty="0"/>
              <a:t>Health director</a:t>
            </a:r>
            <a:r>
              <a:rPr lang="en-US" dirty="0"/>
              <a:t> </a:t>
            </a:r>
          </a:p>
          <a:p>
            <a:pPr lvl="1"/>
            <a:r>
              <a:rPr lang="en-US" b="1" dirty="0"/>
              <a:t>Provide medical advice and consultation in regard to human exposures</a:t>
            </a:r>
          </a:p>
          <a:p>
            <a:pPr lvl="1"/>
            <a:r>
              <a:rPr lang="en-US" b="1" dirty="0"/>
              <a:t>Provide medical advice to healthcare providers</a:t>
            </a:r>
          </a:p>
          <a:p>
            <a:pPr lvl="1"/>
            <a:r>
              <a:rPr lang="en-US" b="1" dirty="0"/>
              <a:t>Develop MOAs with locality animal controls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Vaccine Exemptions</a:t>
            </a:r>
          </a:p>
        </p:txBody>
      </p:sp>
      <p:sp>
        <p:nvSpPr>
          <p:cNvPr id="3" name="Content Placeholder 2"/>
          <p:cNvSpPr>
            <a:spLocks noGrp="1"/>
          </p:cNvSpPr>
          <p:nvPr>
            <p:ph idx="1"/>
          </p:nvPr>
        </p:nvSpPr>
        <p:spPr/>
        <p:txBody>
          <a:bodyPr/>
          <a:lstStyle/>
          <a:p>
            <a:r>
              <a:rPr lang="en-US" sz="2400" b="1" dirty="0"/>
              <a:t>The Board of Health shall, by regulation, provide an exemption to the requirements of subsection A if an animal suffers from an underlying medical condition that is likely to result in a life-threatening condition in response to vaccination and such exemption would not risk public health and safety. For the purposes of § </a:t>
            </a:r>
            <a:r>
              <a:rPr lang="en-US" sz="2400" b="1" dirty="0">
                <a:hlinkClick r:id="rId3"/>
              </a:rPr>
              <a:t>3.2-6522</a:t>
            </a:r>
            <a:r>
              <a:rPr lang="en-US" sz="2400" b="1" dirty="0"/>
              <a:t>, such exemption shall mean that the animal is considered not currently vaccinated for rabies. For the purposes of §§ </a:t>
            </a:r>
            <a:r>
              <a:rPr lang="en-US" sz="2400" b="1" dirty="0">
                <a:hlinkClick r:id="rId4"/>
              </a:rPr>
              <a:t>3.2-5902</a:t>
            </a:r>
            <a:r>
              <a:rPr lang="en-US" sz="2400" b="1" dirty="0"/>
              <a:t>, </a:t>
            </a:r>
            <a:r>
              <a:rPr lang="en-US" sz="2400" b="1" dirty="0">
                <a:hlinkClick r:id="rId5"/>
              </a:rPr>
              <a:t>3.2-6526</a:t>
            </a:r>
            <a:r>
              <a:rPr lang="en-US" sz="2400" b="1" dirty="0"/>
              <a:t>, and </a:t>
            </a:r>
            <a:r>
              <a:rPr lang="en-US" sz="2400" b="1" dirty="0">
                <a:hlinkClick r:id="rId6"/>
              </a:rPr>
              <a:t>3.2-6527</a:t>
            </a:r>
            <a:r>
              <a:rPr lang="en-US" sz="2400" b="1" dirty="0"/>
              <a:t>, such exemption shall be considered in place of a current certificate of vaccination.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Rabies Vaccine Exemptions</a:t>
            </a:r>
          </a:p>
        </p:txBody>
      </p:sp>
      <p:sp>
        <p:nvSpPr>
          <p:cNvPr id="3" name="Content Placeholder 2"/>
          <p:cNvSpPr>
            <a:spLocks noGrp="1"/>
          </p:cNvSpPr>
          <p:nvPr>
            <p:ph idx="1"/>
          </p:nvPr>
        </p:nvSpPr>
        <p:spPr/>
        <p:txBody>
          <a:bodyPr/>
          <a:lstStyle/>
          <a:p>
            <a:r>
              <a:rPr lang="en-US" b="1" dirty="0"/>
              <a:t>Mechanism for exemption in regulation language:</a:t>
            </a:r>
          </a:p>
          <a:p>
            <a:pPr lvl="1"/>
            <a:r>
              <a:rPr lang="en-US" dirty="0"/>
              <a:t>Dog or cat’s DVM applies to local health department</a:t>
            </a:r>
          </a:p>
          <a:p>
            <a:pPr lvl="1"/>
            <a:r>
              <a:rPr lang="en-US" dirty="0"/>
              <a:t>Standardized form</a:t>
            </a:r>
          </a:p>
          <a:p>
            <a:pPr lvl="1"/>
            <a:r>
              <a:rPr lang="en-US" dirty="0"/>
              <a:t>Reviewed and decision made to grant or deny by local health director in conjunction with state public health DVM</a:t>
            </a:r>
          </a:p>
          <a:p>
            <a:pPr lvl="1"/>
            <a:r>
              <a:rPr lang="en-US" dirty="0"/>
              <a:t>If granted, certificate issued</a:t>
            </a:r>
          </a:p>
        </p:txBody>
      </p:sp>
      <p:sp>
        <p:nvSpPr>
          <p:cNvPr id="4" name="TextBox 3"/>
          <p:cNvSpPr txBox="1"/>
          <p:nvPr/>
        </p:nvSpPr>
        <p:spPr>
          <a:xfrm>
            <a:off x="457200" y="6019800"/>
            <a:ext cx="81534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t>http://www.vdh.virginia.gov/epidemiology/DEE/Rabies/rahp.htm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2200"/>
            <a:ext cx="7543800" cy="1600200"/>
          </a:xfrm>
        </p:spPr>
        <p:txBody>
          <a:bodyPr/>
          <a:lstStyle/>
          <a:p>
            <a:pPr algn="ctr"/>
            <a:r>
              <a:rPr lang="en-US" sz="4400" dirty="0"/>
              <a:t>Rabies:  Presentation outline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90800"/>
            <a:ext cx="7543800" cy="1295400"/>
          </a:xfrm>
        </p:spPr>
        <p:txBody>
          <a:bodyPr/>
          <a:lstStyle/>
          <a:p>
            <a:pPr algn="ctr"/>
            <a:r>
              <a:rPr lang="en-US" sz="4400" dirty="0"/>
              <a:t>Rabies:  Basic messages for the general public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sz="3500"/>
              <a:t>Rabies Control </a:t>
            </a:r>
            <a:br>
              <a:rPr lang="en-US" sz="3500"/>
            </a:br>
            <a:r>
              <a:rPr lang="en-US" sz="3500"/>
              <a:t>Messages for the Public</a:t>
            </a:r>
          </a:p>
        </p:txBody>
      </p:sp>
      <p:sp>
        <p:nvSpPr>
          <p:cNvPr id="254979" name="Rectangle 3"/>
          <p:cNvSpPr>
            <a:spLocks noGrp="1" noChangeArrowheads="1"/>
          </p:cNvSpPr>
          <p:nvPr>
            <p:ph type="body" idx="1"/>
          </p:nvPr>
        </p:nvSpPr>
        <p:spPr/>
        <p:txBody>
          <a:bodyPr/>
          <a:lstStyle/>
          <a:p>
            <a:r>
              <a:rPr lang="en-US" b="1"/>
              <a:t>Keep rabies vaccinations up-to-date on dogs, cats, and ferrets</a:t>
            </a:r>
          </a:p>
          <a:p>
            <a:r>
              <a:rPr lang="en-US" b="1"/>
              <a:t>Supervise pets so they do not come into contact with wild animals</a:t>
            </a:r>
          </a:p>
          <a:p>
            <a:r>
              <a:rPr lang="en-US" b="1"/>
              <a:t>Call animal control to remove strays</a:t>
            </a:r>
          </a:p>
          <a:p>
            <a:r>
              <a:rPr lang="en-US" b="1"/>
              <a:t>Teach children never to handle unfamiliar animals</a:t>
            </a:r>
          </a:p>
          <a:p>
            <a:endParaRPr lang="en-US" b="1"/>
          </a:p>
          <a:p>
            <a:endParaRPr lang="en-US"/>
          </a:p>
        </p:txBody>
      </p:sp>
      <p:pic>
        <p:nvPicPr>
          <p:cNvPr id="254980" name="Picture 4" descr="goldens and cats"/>
          <p:cNvPicPr>
            <a:picLocks noChangeAspect="1" noChangeArrowheads="1"/>
          </p:cNvPicPr>
          <p:nvPr/>
        </p:nvPicPr>
        <p:blipFill>
          <a:blip r:embed="rId3" cstate="print"/>
          <a:srcRect/>
          <a:stretch>
            <a:fillRect/>
          </a:stretch>
        </p:blipFill>
        <p:spPr bwMode="auto">
          <a:xfrm>
            <a:off x="5638800" y="4789488"/>
            <a:ext cx="3505200" cy="206851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500"/>
              <a:t>Rabies Control </a:t>
            </a:r>
            <a:br>
              <a:rPr lang="en-US" sz="3500"/>
            </a:br>
            <a:r>
              <a:rPr lang="en-US" sz="3500"/>
              <a:t>Messages for the Public</a:t>
            </a:r>
          </a:p>
        </p:txBody>
      </p:sp>
      <p:sp>
        <p:nvSpPr>
          <p:cNvPr id="354307" name="Rectangle 3"/>
          <p:cNvSpPr>
            <a:spLocks noGrp="1" noChangeArrowheads="1"/>
          </p:cNvSpPr>
          <p:nvPr>
            <p:ph type="body" idx="1"/>
          </p:nvPr>
        </p:nvSpPr>
        <p:spPr/>
        <p:txBody>
          <a:bodyPr/>
          <a:lstStyle/>
          <a:p>
            <a:pPr>
              <a:lnSpc>
                <a:spcPct val="90000"/>
              </a:lnSpc>
            </a:pPr>
            <a:r>
              <a:rPr lang="en-US" b="1" dirty="0"/>
              <a:t>Enjoy wild animals from afar</a:t>
            </a:r>
          </a:p>
          <a:p>
            <a:pPr>
              <a:lnSpc>
                <a:spcPct val="90000"/>
              </a:lnSpc>
            </a:pPr>
            <a:r>
              <a:rPr lang="en-US" b="1" dirty="0"/>
              <a:t>Never adopt wild animals</a:t>
            </a:r>
          </a:p>
          <a:p>
            <a:pPr>
              <a:lnSpc>
                <a:spcPct val="90000"/>
              </a:lnSpc>
            </a:pPr>
            <a:r>
              <a:rPr lang="en-US" b="1" dirty="0"/>
              <a:t>Do not encourage wild animals to come close to/into your house</a:t>
            </a:r>
          </a:p>
          <a:p>
            <a:pPr lvl="1">
              <a:lnSpc>
                <a:spcPct val="90000"/>
              </a:lnSpc>
            </a:pPr>
            <a:r>
              <a:rPr lang="en-US" b="1" dirty="0"/>
              <a:t>Avoid leaving pet food outside</a:t>
            </a:r>
          </a:p>
          <a:p>
            <a:pPr lvl="1">
              <a:lnSpc>
                <a:spcPct val="90000"/>
              </a:lnSpc>
            </a:pPr>
            <a:r>
              <a:rPr lang="en-US" b="1" dirty="0"/>
              <a:t>Keep trash inside or use lids on trash</a:t>
            </a:r>
          </a:p>
          <a:p>
            <a:pPr>
              <a:lnSpc>
                <a:spcPct val="90000"/>
              </a:lnSpc>
            </a:pPr>
            <a:r>
              <a:rPr lang="en-US" b="1" dirty="0">
                <a:solidFill>
                  <a:srgbClr val="FF9900"/>
                </a:solidFill>
              </a:rPr>
              <a:t>Do not relocate wildlife</a:t>
            </a:r>
          </a:p>
          <a:p>
            <a:pPr>
              <a:lnSpc>
                <a:spcPct val="90000"/>
              </a:lnSpc>
            </a:pPr>
            <a:r>
              <a:rPr lang="en-US" b="1" dirty="0"/>
              <a:t>Call DGIF or licensed rehabber for support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sz="3500"/>
              <a:t>Rabies Control </a:t>
            </a:r>
            <a:br>
              <a:rPr lang="en-US" sz="3500"/>
            </a:br>
            <a:r>
              <a:rPr lang="en-US" sz="3500"/>
              <a:t>Messages for the Public</a:t>
            </a:r>
          </a:p>
        </p:txBody>
      </p:sp>
      <p:sp>
        <p:nvSpPr>
          <p:cNvPr id="377859" name="Rectangle 3"/>
          <p:cNvSpPr>
            <a:spLocks noGrp="1" noChangeArrowheads="1"/>
          </p:cNvSpPr>
          <p:nvPr>
            <p:ph type="body" idx="1"/>
          </p:nvPr>
        </p:nvSpPr>
        <p:spPr/>
        <p:txBody>
          <a:bodyPr/>
          <a:lstStyle/>
          <a:p>
            <a:r>
              <a:rPr lang="en-US" sz="3900" b="1"/>
              <a:t>If you’ve been bitten…</a:t>
            </a:r>
          </a:p>
          <a:p>
            <a:pPr lvl="1"/>
            <a:r>
              <a:rPr lang="en-US" sz="3500" b="1"/>
              <a:t>Decrease the chance of infection by washing the wound with soap and water</a:t>
            </a:r>
          </a:p>
          <a:p>
            <a:pPr lvl="1"/>
            <a:r>
              <a:rPr lang="en-US" sz="3500" b="1"/>
              <a:t>Capture the animal if this can be done SAFELY</a:t>
            </a:r>
          </a:p>
          <a:p>
            <a:pPr lvl="1"/>
            <a:r>
              <a:rPr lang="en-US" sz="3500" b="1"/>
              <a:t>Call animal control or local hd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Rabies Resources</a:t>
            </a:r>
          </a:p>
        </p:txBody>
      </p:sp>
      <p:sp>
        <p:nvSpPr>
          <p:cNvPr id="350211" name="Rectangle 3"/>
          <p:cNvSpPr>
            <a:spLocks noGrp="1" noChangeArrowheads="1"/>
          </p:cNvSpPr>
          <p:nvPr>
            <p:ph type="body" idx="1"/>
          </p:nvPr>
        </p:nvSpPr>
        <p:spPr/>
        <p:txBody>
          <a:bodyPr/>
          <a:lstStyle/>
          <a:p>
            <a:r>
              <a:rPr lang="en-US" sz="3200" b="1" dirty="0"/>
              <a:t>www.vdh.virginia.gov</a:t>
            </a:r>
          </a:p>
          <a:p>
            <a:pPr lvl="1"/>
            <a:r>
              <a:rPr lang="en-US" sz="2800" b="1" dirty="0"/>
              <a:t>Rabies Control page</a:t>
            </a:r>
          </a:p>
          <a:p>
            <a:pPr lvl="1"/>
            <a:r>
              <a:rPr lang="en-US" sz="2800" b="1" dirty="0"/>
              <a:t>www.vdh.virginia.gov/LHD/index.htm</a:t>
            </a:r>
          </a:p>
          <a:p>
            <a:r>
              <a:rPr lang="en-US" sz="3200" b="1" dirty="0"/>
              <a:t>www.cdc.gov/rabies</a:t>
            </a:r>
          </a:p>
          <a:p>
            <a:r>
              <a:rPr lang="en-US" sz="3200" b="1" dirty="0"/>
              <a:t>www.nasphv.gov</a:t>
            </a:r>
            <a:endParaRPr lang="en-US" sz="3200" b="1" dirty="0">
              <a:solidFill>
                <a:srgbClr val="78ADFC"/>
              </a:solidFill>
            </a:endParaRPr>
          </a:p>
          <a:p>
            <a:r>
              <a:rPr lang="en-US" sz="3200" b="1" i="1" dirty="0"/>
              <a:t>Code of Virginia</a:t>
            </a:r>
          </a:p>
          <a:p>
            <a:pPr lvl="1"/>
            <a:r>
              <a:rPr lang="en-US" sz="2800" b="1" dirty="0"/>
              <a:t>http://lis.virginia.gov/000/src.htm</a:t>
            </a:r>
            <a:endParaRPr lang="en-US" b="1" dirty="0">
              <a:solidFill>
                <a:srgbClr val="78ADFC"/>
              </a:solidFill>
            </a:endParaRPr>
          </a:p>
        </p:txBody>
      </p:sp>
      <p:pic>
        <p:nvPicPr>
          <p:cNvPr id="5" name="Picture 4" descr="peabody"/>
          <p:cNvPicPr>
            <a:picLocks noChangeAspect="1" noChangeArrowheads="1"/>
          </p:cNvPicPr>
          <p:nvPr/>
        </p:nvPicPr>
        <p:blipFill>
          <a:blip r:embed="rId3" cstate="print"/>
          <a:srcRect/>
          <a:stretch>
            <a:fillRect/>
          </a:stretch>
        </p:blipFill>
        <p:spPr bwMode="auto">
          <a:xfrm>
            <a:off x="7055259" y="5181600"/>
            <a:ext cx="2088741" cy="16764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3" cstate="print"/>
          <a:srcRect/>
          <a:stretch>
            <a:fillRect/>
          </a:stretch>
        </p:blipFill>
        <p:spPr bwMode="auto">
          <a:xfrm>
            <a:off x="6623560" y="1143000"/>
            <a:ext cx="2520440" cy="3505200"/>
          </a:xfrm>
          <a:prstGeom prst="rect">
            <a:avLst/>
          </a:prstGeom>
          <a:noFill/>
          <a:ln w="9525">
            <a:noFill/>
            <a:miter lim="800000"/>
            <a:headEnd/>
            <a:tailEnd/>
          </a:ln>
          <a:effectLst/>
        </p:spPr>
      </p:pic>
      <p:sp>
        <p:nvSpPr>
          <p:cNvPr id="348163" name="Rectangle 3"/>
          <p:cNvSpPr>
            <a:spLocks noGrp="1" noChangeArrowheads="1"/>
          </p:cNvSpPr>
          <p:nvPr>
            <p:ph type="body" idx="1"/>
          </p:nvPr>
        </p:nvSpPr>
        <p:spPr/>
        <p:txBody>
          <a:bodyPr/>
          <a:lstStyle/>
          <a:p>
            <a:endParaRPr lang="en-US" dirty="0"/>
          </a:p>
          <a:p>
            <a:endParaRPr lang="en-US" dirty="0"/>
          </a:p>
        </p:txBody>
      </p:sp>
      <p:sp>
        <p:nvSpPr>
          <p:cNvPr id="348169" name="Rectangle 9"/>
          <p:cNvSpPr>
            <a:spLocks noChangeArrowheads="1"/>
          </p:cNvSpPr>
          <p:nvPr/>
        </p:nvSpPr>
        <p:spPr bwMode="auto">
          <a:xfrm rot="10800000" flipV="1">
            <a:off x="0" y="27057"/>
            <a:ext cx="5867400" cy="707886"/>
          </a:xfrm>
          <a:prstGeom prst="rect">
            <a:avLst/>
          </a:prstGeom>
          <a:noFill/>
          <a:ln w="9525">
            <a:noFill/>
            <a:miter lim="800000"/>
            <a:headEnd/>
            <a:tailEnd/>
          </a:ln>
          <a:effectLst/>
        </p:spPr>
        <p:txBody>
          <a:bodyPr wrap="square">
            <a:spAutoFit/>
          </a:bodyPr>
          <a:lstStyle/>
          <a:p>
            <a:pPr lvl="1">
              <a:spcBef>
                <a:spcPct val="20000"/>
              </a:spcBef>
              <a:buClr>
                <a:schemeClr val="folHlink"/>
              </a:buClr>
              <a:buSzPct val="50000"/>
              <a:buFont typeface="Wingdings" pitchFamily="2" charset="2"/>
              <a:buNone/>
            </a:pPr>
            <a:r>
              <a:rPr lang="en-US" sz="4000" b="1" dirty="0">
                <a:solidFill>
                  <a:schemeClr val="tx2"/>
                </a:solidFill>
                <a:effectLst>
                  <a:outerShdw blurRad="38100" dist="38100" dir="2700000" algn="tl">
                    <a:srgbClr val="C0C0C0"/>
                  </a:outerShdw>
                </a:effectLst>
              </a:rPr>
              <a:t>Rabies Campaigns</a:t>
            </a:r>
          </a:p>
        </p:txBody>
      </p:sp>
      <p:pic>
        <p:nvPicPr>
          <p:cNvPr id="348170" name="Picture 10" descr="rabies clinic roanoke"/>
          <p:cNvPicPr>
            <a:picLocks noChangeAspect="1" noChangeArrowheads="1"/>
          </p:cNvPicPr>
          <p:nvPr/>
        </p:nvPicPr>
        <p:blipFill>
          <a:blip r:embed="rId4" cstate="print"/>
          <a:srcRect/>
          <a:stretch>
            <a:fillRect/>
          </a:stretch>
        </p:blipFill>
        <p:spPr bwMode="auto">
          <a:xfrm>
            <a:off x="6400800" y="4800600"/>
            <a:ext cx="2743200" cy="2057400"/>
          </a:xfrm>
          <a:prstGeom prst="rect">
            <a:avLst/>
          </a:prstGeom>
          <a:noFill/>
        </p:spPr>
      </p:pic>
      <p:pic>
        <p:nvPicPr>
          <p:cNvPr id="10" name="Picture 2"/>
          <p:cNvPicPr>
            <a:picLocks noChangeAspect="1" noChangeArrowheads="1"/>
          </p:cNvPicPr>
          <p:nvPr/>
        </p:nvPicPr>
        <p:blipFill>
          <a:blip r:embed="rId5" cstate="print"/>
          <a:srcRect/>
          <a:stretch>
            <a:fillRect/>
          </a:stretch>
        </p:blipFill>
        <p:spPr bwMode="auto">
          <a:xfrm>
            <a:off x="0" y="990600"/>
            <a:ext cx="3431106" cy="2362200"/>
          </a:xfrm>
          <a:prstGeom prst="rect">
            <a:avLst/>
          </a:prstGeom>
          <a:noFill/>
          <a:ln w="9525">
            <a:noFill/>
            <a:miter lim="800000"/>
            <a:headEnd/>
            <a:tailEnd/>
          </a:ln>
          <a:effectLst/>
        </p:spPr>
      </p:pic>
      <p:pic>
        <p:nvPicPr>
          <p:cNvPr id="11" name="Picture 3"/>
          <p:cNvPicPr>
            <a:picLocks noChangeAspect="1" noChangeArrowheads="1"/>
          </p:cNvPicPr>
          <p:nvPr/>
        </p:nvPicPr>
        <p:blipFill>
          <a:blip r:embed="rId6" cstate="print"/>
          <a:srcRect/>
          <a:stretch>
            <a:fillRect/>
          </a:stretch>
        </p:blipFill>
        <p:spPr bwMode="auto">
          <a:xfrm>
            <a:off x="2743200" y="3657600"/>
            <a:ext cx="3820731" cy="2899837"/>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0" y="3657600"/>
            <a:ext cx="2457062" cy="29718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4038600" y="685800"/>
            <a:ext cx="2119779" cy="2808019"/>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2895600"/>
            <a:ext cx="3962400" cy="830997"/>
          </a:xfrm>
          <a:prstGeom prst="rect">
            <a:avLst/>
          </a:prstGeom>
        </p:spPr>
        <p:txBody>
          <a:bodyPr wrap="square">
            <a:spAutoFit/>
          </a:bodyPr>
          <a:lstStyle/>
          <a:p>
            <a:r>
              <a:rPr lang="en-US" sz="4800" b="1" dirty="0">
                <a:solidFill>
                  <a:schemeClr val="tx2"/>
                </a:solidFill>
              </a:rPr>
              <a:t>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Rabies - Outline</a:t>
            </a:r>
          </a:p>
        </p:txBody>
      </p:sp>
      <p:sp>
        <p:nvSpPr>
          <p:cNvPr id="69635" name="Rectangle 3"/>
          <p:cNvSpPr>
            <a:spLocks noGrp="1" noChangeArrowheads="1"/>
          </p:cNvSpPr>
          <p:nvPr>
            <p:ph type="body" idx="1"/>
          </p:nvPr>
        </p:nvSpPr>
        <p:spPr/>
        <p:txBody>
          <a:bodyPr/>
          <a:lstStyle/>
          <a:p>
            <a:r>
              <a:rPr lang="en-US" b="1" dirty="0"/>
              <a:t>Virus</a:t>
            </a:r>
          </a:p>
          <a:p>
            <a:r>
              <a:rPr lang="en-US" b="1" dirty="0"/>
              <a:t>Disease and diagnosis</a:t>
            </a:r>
          </a:p>
          <a:p>
            <a:r>
              <a:rPr lang="en-US" b="1" dirty="0"/>
              <a:t>Variants</a:t>
            </a:r>
          </a:p>
          <a:p>
            <a:r>
              <a:rPr lang="en-US" b="1" dirty="0"/>
              <a:t>Animal epidemiology – US and VA</a:t>
            </a:r>
          </a:p>
          <a:p>
            <a:r>
              <a:rPr lang="en-US" b="1" dirty="0"/>
              <a:t>Human epidemiology – US and VA</a:t>
            </a:r>
          </a:p>
          <a:p>
            <a:r>
              <a:rPr lang="en-US" b="1" dirty="0"/>
              <a:t>Rabies control and exposure response</a:t>
            </a:r>
          </a:p>
          <a:p>
            <a:r>
              <a:rPr lang="en-US" b="1" dirty="0"/>
              <a:t>Rabies laws in the </a:t>
            </a:r>
            <a:r>
              <a:rPr lang="en-US" b="1" i="1" dirty="0"/>
              <a:t>Code of Virginia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543800" cy="1295400"/>
          </a:xfrm>
        </p:spPr>
        <p:txBody>
          <a:bodyPr/>
          <a:lstStyle/>
          <a:p>
            <a:pPr algn="ctr"/>
            <a:r>
              <a:rPr lang="en-US" sz="4400" dirty="0"/>
              <a:t>Rabies:  Virus characteristics</a:t>
            </a:r>
          </a:p>
        </p:txBody>
      </p:sp>
    </p:spTree>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7598</TotalTime>
  <Words>7498</Words>
  <Application>Microsoft Office PowerPoint</Application>
  <PresentationFormat>On-screen Show (4:3)</PresentationFormat>
  <Paragraphs>536</Paragraphs>
  <Slides>76</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Modern</vt:lpstr>
      <vt:lpstr>Times New Roman</vt:lpstr>
      <vt:lpstr>Wingdings</vt:lpstr>
      <vt:lpstr>Network</vt:lpstr>
      <vt:lpstr>    </vt:lpstr>
      <vt:lpstr>Rabies History</vt:lpstr>
      <vt:lpstr>Rabies History</vt:lpstr>
      <vt:lpstr>Rabies History, US</vt:lpstr>
      <vt:lpstr>Rabies History, Virginia</vt:lpstr>
      <vt:lpstr>Why rabies?</vt:lpstr>
      <vt:lpstr>Rabies:  Presentation outline</vt:lpstr>
      <vt:lpstr>Rabies - Outline</vt:lpstr>
      <vt:lpstr>Rabies:  Virus characteristics</vt:lpstr>
      <vt:lpstr>Rabies Virus</vt:lpstr>
      <vt:lpstr>Rabies:  Disease and diagnosis</vt:lpstr>
      <vt:lpstr>Rabies Virus - Transmission</vt:lpstr>
      <vt:lpstr>Rabies virus-Pathogenesis</vt:lpstr>
      <vt:lpstr>Rabies – signs and symptoms in animals</vt:lpstr>
      <vt:lpstr>Rabies-Symptoms in Humans</vt:lpstr>
      <vt:lpstr>Rabies Diagnosis in Animals</vt:lpstr>
      <vt:lpstr>How is testing performed?</vt:lpstr>
      <vt:lpstr>Direct Fluorescent Antibody Test for Rabies Virus</vt:lpstr>
      <vt:lpstr>Rabies virus variants</vt:lpstr>
      <vt:lpstr>Rabies virus variants, US</vt:lpstr>
      <vt:lpstr>Rabies Virus - Variants</vt:lpstr>
      <vt:lpstr>PowerPoint Presentation</vt:lpstr>
      <vt:lpstr>Rabies Virus Variants, VA</vt:lpstr>
      <vt:lpstr>Rabies:  Animal epidemiology and exposure risk   </vt:lpstr>
      <vt:lpstr>Dogs, cats, ferrets</vt:lpstr>
      <vt:lpstr>Dogs, cats, ferrets</vt:lpstr>
      <vt:lpstr>Rabies Shedding-Other Animals</vt:lpstr>
      <vt:lpstr>Rabies – risk of transmission by animal type</vt:lpstr>
      <vt:lpstr>Rabies Risk by Animal Type</vt:lpstr>
      <vt:lpstr>Rabies - Animal Epidemiology</vt:lpstr>
      <vt:lpstr>PowerPoint Presentation</vt:lpstr>
      <vt:lpstr>Rabies – Wild Animal  Epidemiology, US</vt:lpstr>
      <vt:lpstr>Wild Animal Rabies Epidemiology, US</vt:lpstr>
      <vt:lpstr>Rabies - Domestic Animal Epidemiology, US</vt:lpstr>
      <vt:lpstr>Domestic Animal Rabies Epidemiology, US</vt:lpstr>
      <vt:lpstr>Rabies Animal Epidemiology, Virginia</vt:lpstr>
      <vt:lpstr>PowerPoint Presentation</vt:lpstr>
      <vt:lpstr>Rabies:  Human epidemiology</vt:lpstr>
      <vt:lpstr>Human Rabies Epidemiology, US</vt:lpstr>
      <vt:lpstr>Human Rabies Epidemiology, Virginia Cases</vt:lpstr>
      <vt:lpstr>Rabies:  Control and exposure response</vt:lpstr>
      <vt:lpstr>Rabies Control – Domestic Animals and Humans</vt:lpstr>
      <vt:lpstr>Rabies Control – Domestic Animal Vaccination</vt:lpstr>
      <vt:lpstr>Rabies Control – Domestic Animal Vaccination</vt:lpstr>
      <vt:lpstr>Rabies Control – Human</vt:lpstr>
      <vt:lpstr>Rabies Control – Human</vt:lpstr>
      <vt:lpstr>Rabies Control-Human</vt:lpstr>
      <vt:lpstr>Rabies Control – Domestic Animals</vt:lpstr>
      <vt:lpstr>Rabies Control Guidelines for Humans</vt:lpstr>
      <vt:lpstr>Rabies Control Guidelines for Humans</vt:lpstr>
      <vt:lpstr>Domestic Animal Exposure</vt:lpstr>
      <vt:lpstr>Domestic Animal Exposure</vt:lpstr>
      <vt:lpstr>Domestic Animal Exposure</vt:lpstr>
      <vt:lpstr>Domestic Animal Exposure</vt:lpstr>
      <vt:lpstr>Domestic Animal Exposure</vt:lpstr>
      <vt:lpstr>Domestic Animal Exposure</vt:lpstr>
      <vt:lpstr>Rabies related laws in Virginia</vt:lpstr>
      <vt:lpstr>Rabies related laws</vt:lpstr>
      <vt:lpstr>Rabies regulations</vt:lpstr>
      <vt:lpstr>Rabies Regulations</vt:lpstr>
      <vt:lpstr>Rabies Regulations</vt:lpstr>
      <vt:lpstr>§ 3.2-6562.1. Rabies exposure; local authority and responsibility plan.  </vt:lpstr>
      <vt:lpstr>Rabies Model Plan</vt:lpstr>
      <vt:lpstr>Model Plan Responsibilities</vt:lpstr>
      <vt:lpstr>Model Plan Responsibilities</vt:lpstr>
      <vt:lpstr>Model Plan Responsibilities</vt:lpstr>
      <vt:lpstr>Model Plan Responsibilities</vt:lpstr>
      <vt:lpstr>Rabies Vaccine Exemptions</vt:lpstr>
      <vt:lpstr>Rabies Vaccine Exemptions</vt:lpstr>
      <vt:lpstr>Rabies:  Basic messages for the general public</vt:lpstr>
      <vt:lpstr>Rabies Control  Messages for the Public</vt:lpstr>
      <vt:lpstr>Rabies Control  Messages for the Public</vt:lpstr>
      <vt:lpstr>Rabies Control  Messages for the Public</vt:lpstr>
      <vt:lpstr>Rabies Resources</vt:lpstr>
      <vt:lpstr>PowerPoint Presentation</vt:lpstr>
      <vt:lpstr>PowerPoint Presentation</vt:lpstr>
    </vt:vector>
  </TitlesOfParts>
  <Company>VDH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Rabies Control for EHS Training</dc:title>
  <dc:creator>EPI</dc:creator>
  <cp:lastModifiedBy>Christopher Buttery</cp:lastModifiedBy>
  <cp:revision>756</cp:revision>
  <dcterms:created xsi:type="dcterms:W3CDTF">2006-02-07T18:13:32Z</dcterms:created>
  <dcterms:modified xsi:type="dcterms:W3CDTF">2016-05-31T21:35:57Z</dcterms:modified>
</cp:coreProperties>
</file>