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8" r:id="rId1"/>
  </p:sldMasterIdLst>
  <p:notesMasterIdLst>
    <p:notesMasterId r:id="rId17"/>
  </p:notesMasterIdLst>
  <p:sldIdLst>
    <p:sldId id="256" r:id="rId2"/>
    <p:sldId id="257" r:id="rId3"/>
    <p:sldId id="263" r:id="rId4"/>
    <p:sldId id="259" r:id="rId5"/>
    <p:sldId id="260" r:id="rId6"/>
    <p:sldId id="261" r:id="rId7"/>
    <p:sldId id="288" r:id="rId8"/>
    <p:sldId id="290" r:id="rId9"/>
    <p:sldId id="258" r:id="rId10"/>
    <p:sldId id="280" r:id="rId11"/>
    <p:sldId id="281" r:id="rId12"/>
    <p:sldId id="282" r:id="rId13"/>
    <p:sldId id="283" r:id="rId14"/>
    <p:sldId id="285" r:id="rId15"/>
    <p:sldId id="29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38EBA"/>
    <a:srgbClr val="4E6792"/>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3313" autoAdjust="0"/>
  </p:normalViewPr>
  <p:slideViewPr>
    <p:cSldViewPr>
      <p:cViewPr varScale="1">
        <p:scale>
          <a:sx n="88" d="100"/>
          <a:sy n="88" d="100"/>
        </p:scale>
        <p:origin x="9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lIns="91440" tIns="45720" rIns="91440" bIns="45720" rtlCol="0"/>
          <a:lstStyle>
            <a:lvl1pPr algn="l" eaLnBrk="0" fontAlgn="base" hangingPunct="0">
              <a:spcBef>
                <a:spcPct val="0"/>
              </a:spcBef>
              <a:spcAft>
                <a:spcPct val="0"/>
              </a:spcAft>
              <a:defRPr sz="1200">
                <a:latin typeface="Times New Roman" pitchFamily="18" charset="0"/>
              </a:defRPr>
            </a:lvl1pPr>
          </a:lstStyle>
          <a:p>
            <a:pPr>
              <a:defRPr/>
            </a:pPr>
            <a:endParaRPr lang="en-US"/>
          </a:p>
        </p:txBody>
      </p:sp>
      <p:sp>
        <p:nvSpPr>
          <p:cNvPr id="3" name="Rectangle 3"/>
          <p:cNvSpPr>
            <a:spLocks noGrp="1"/>
          </p:cNvSpPr>
          <p:nvPr>
            <p:ph type="dt" idx="1"/>
          </p:nvPr>
        </p:nvSpPr>
        <p:spPr>
          <a:xfrm>
            <a:off x="3884613" y="0"/>
            <a:ext cx="2971800" cy="457200"/>
          </a:xfrm>
          <a:prstGeom prst="rect">
            <a:avLst/>
          </a:prstGeom>
        </p:spPr>
        <p:txBody>
          <a:bodyPr vert="horz" lIns="91440" tIns="45720" rIns="91440" bIns="45720" rtlCol="0"/>
          <a:lstStyle>
            <a:lvl1pPr algn="r" eaLnBrk="0" fontAlgn="base" hangingPunct="0">
              <a:spcBef>
                <a:spcPct val="0"/>
              </a:spcBef>
              <a:spcAft>
                <a:spcPct val="0"/>
              </a:spcAft>
              <a:defRPr sz="1200">
                <a:latin typeface="Times New Roman" pitchFamily="18" charset="0"/>
              </a:defRPr>
            </a:lvl1pPr>
          </a:lstStyle>
          <a:p>
            <a:pPr>
              <a:defRPr/>
            </a:pPr>
            <a:r>
              <a:rPr lang="en-US"/>
              <a:t>11/10/2008</a:t>
            </a:r>
          </a:p>
        </p:txBody>
      </p:sp>
      <p:sp>
        <p:nvSpPr>
          <p:cNvPr id="4" name="Rectangle 4"/>
          <p:cNvSpPr>
            <a:spLocks noGrp="1" noRot="1" noChangeAspect="1" noTextEdit="1"/>
          </p:cNvSpPr>
          <p:nvPr>
            <p:ph type="sldImg" idx="2"/>
          </p:nvPr>
        </p:nvSpPr>
        <p:spPr bwMode="auto">
          <a:xfrm>
            <a:off x="1143000" y="685800"/>
            <a:ext cx="4572000" cy="3429000"/>
          </a:xfrm>
          <a:prstGeom prst="rect">
            <a:avLst/>
          </a:prstGeom>
          <a:noFill/>
          <a:ln w="12700">
            <a:solidFill>
              <a:srgbClr val="000000"/>
            </a:solidFill>
            <a:miter lim="800000"/>
            <a:headEnd/>
            <a:tailEnd/>
          </a:ln>
        </p:spPr>
      </p:sp>
      <p:sp>
        <p:nvSpPr>
          <p:cNvPr id="5" name="Rectangle 5"/>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Rectangle 6"/>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fontAlgn="base" hangingPunct="0">
              <a:spcBef>
                <a:spcPct val="0"/>
              </a:spcBef>
              <a:spcAft>
                <a:spcPct val="0"/>
              </a:spcAft>
              <a:defRPr sz="1200">
                <a:latin typeface="Times New Roman" pitchFamily="18" charset="0"/>
              </a:defRPr>
            </a:lvl1pPr>
          </a:lstStyle>
          <a:p>
            <a:pPr>
              <a:defRPr/>
            </a:pPr>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fontAlgn="base" hangingPunct="0">
              <a:spcBef>
                <a:spcPct val="0"/>
              </a:spcBef>
              <a:spcAft>
                <a:spcPct val="0"/>
              </a:spcAft>
              <a:defRPr sz="1200">
                <a:latin typeface="Times New Roman" pitchFamily="18" charset="0"/>
              </a:defRPr>
            </a:lvl1pPr>
          </a:lstStyle>
          <a:p>
            <a:pPr>
              <a:defRPr/>
            </a:pPr>
            <a:r>
              <a:rPr lang="en-US"/>
              <a:t>‹#›</a:t>
            </a:r>
          </a:p>
        </p:txBody>
      </p:sp>
    </p:spTree>
    <p:extLst>
      <p:ext uri="{BB962C8B-B14F-4D97-AF65-F5344CB8AC3E}">
        <p14:creationId xmlns:p14="http://schemas.microsoft.com/office/powerpoint/2010/main" val="15027486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a:ea typeface="+mn-ea"/>
        <a:cs typeface="+mn-cs"/>
      </a:defRPr>
    </a:lvl1pPr>
    <a:lvl2pPr marL="457200" algn="l" rtl="0" eaLnBrk="0" fontAlgn="base" hangingPunct="0">
      <a:spcBef>
        <a:spcPct val="30000"/>
      </a:spcBef>
      <a:spcAft>
        <a:spcPct val="0"/>
      </a:spcAft>
      <a:defRPr sz="1200" kern="1200">
        <a:solidFill>
          <a:schemeClr val="tx1"/>
        </a:solidFill>
        <a:latin typeface="Calibri"/>
        <a:ea typeface="+mn-ea"/>
        <a:cs typeface="+mn-cs"/>
      </a:defRPr>
    </a:lvl2pPr>
    <a:lvl3pPr marL="914400" algn="l" rtl="0" eaLnBrk="0" fontAlgn="base" hangingPunct="0">
      <a:spcBef>
        <a:spcPct val="30000"/>
      </a:spcBef>
      <a:spcAft>
        <a:spcPct val="0"/>
      </a:spcAft>
      <a:defRPr sz="1200" kern="1200">
        <a:solidFill>
          <a:schemeClr val="tx1"/>
        </a:solidFill>
        <a:latin typeface="Calibri"/>
        <a:ea typeface="+mn-ea"/>
        <a:cs typeface="+mn-cs"/>
      </a:defRPr>
    </a:lvl3pPr>
    <a:lvl4pPr marL="1371600" algn="l" rtl="0" eaLnBrk="0" fontAlgn="base" hangingPunct="0">
      <a:spcBef>
        <a:spcPct val="30000"/>
      </a:spcBef>
      <a:spcAft>
        <a:spcPct val="0"/>
      </a:spcAft>
      <a:defRPr sz="1200" kern="1200">
        <a:solidFill>
          <a:schemeClr val="tx1"/>
        </a:solidFill>
        <a:latin typeface="Calibri"/>
        <a:ea typeface="+mn-ea"/>
        <a:cs typeface="+mn-cs"/>
      </a:defRPr>
    </a:lvl4pPr>
    <a:lvl5pPr marL="1828800" algn="l" rtl="0" eaLnBrk="0" fontAlgn="base" hangingPunct="0">
      <a:spcBef>
        <a:spcPct val="30000"/>
      </a:spcBef>
      <a:spcAft>
        <a:spcPct val="0"/>
      </a:spcAft>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Note that only one of the thousand</a:t>
            </a:r>
            <a:r>
              <a:rPr lang="en-US" baseline="0" smtClean="0"/>
              <a:t> is</a:t>
            </a:r>
            <a:r>
              <a:rPr lang="en-US" smtClean="0"/>
              <a:t> treated in an academic center, yet this one “rare” individual makes up the patient on who medical students are taught, providing for a biased expectation for they might see in practice.</a:t>
            </a:r>
            <a:endParaRPr lang="en-US"/>
          </a:p>
        </p:txBody>
      </p:sp>
      <p:sp>
        <p:nvSpPr>
          <p:cNvPr id="4" name="Slide Number Placeholder 3"/>
          <p:cNvSpPr>
            <a:spLocks noGrp="1"/>
          </p:cNvSpPr>
          <p:nvPr>
            <p:ph type="sldNum" sz="quarter" idx="10"/>
          </p:nvPr>
        </p:nvSpPr>
        <p:spPr/>
        <p:txBody>
          <a:bodyPr/>
          <a:lstStyle/>
          <a:p>
            <a:pPr>
              <a:defRPr/>
            </a:pPr>
            <a:r>
              <a:rPr lang="en-US" smtClean="0"/>
              <a:t>‹#›</a:t>
            </a:r>
            <a:endParaRPr lang="en-US"/>
          </a:p>
        </p:txBody>
      </p:sp>
    </p:spTree>
    <p:extLst>
      <p:ext uri="{BB962C8B-B14F-4D97-AF65-F5344CB8AC3E}">
        <p14:creationId xmlns:p14="http://schemas.microsoft.com/office/powerpoint/2010/main" val="583429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next few slides provide the content of the recommendations by the Inst. Of medicine and family practice groups on the content of primary care.</a:t>
            </a:r>
            <a:endParaRPr lang="en-US"/>
          </a:p>
        </p:txBody>
      </p:sp>
      <p:sp>
        <p:nvSpPr>
          <p:cNvPr id="4" name="Slide Number Placeholder 3"/>
          <p:cNvSpPr>
            <a:spLocks noGrp="1"/>
          </p:cNvSpPr>
          <p:nvPr>
            <p:ph type="sldNum" sz="quarter" idx="10"/>
          </p:nvPr>
        </p:nvSpPr>
        <p:spPr/>
        <p:txBody>
          <a:bodyPr/>
          <a:lstStyle/>
          <a:p>
            <a:pPr>
              <a:defRPr/>
            </a:pPr>
            <a:r>
              <a:rPr lang="en-US" smtClean="0"/>
              <a:t>‹#›</a:t>
            </a:r>
            <a:endParaRPr lang="en-US"/>
          </a:p>
        </p:txBody>
      </p:sp>
    </p:spTree>
    <p:extLst>
      <p:ext uri="{BB962C8B-B14F-4D97-AF65-F5344CB8AC3E}">
        <p14:creationId xmlns:p14="http://schemas.microsoft.com/office/powerpoint/2010/main" val="2393156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Primary care has been the major specialty that ensures access to care and funnels patients to a specialist when needed.  This model has worked very well in both the UK, Europe generally, and in Japan.</a:t>
            </a:r>
            <a:endParaRPr lang="en-US"/>
          </a:p>
        </p:txBody>
      </p:sp>
      <p:sp>
        <p:nvSpPr>
          <p:cNvPr id="4" name="Slide Number Placeholder 3"/>
          <p:cNvSpPr>
            <a:spLocks noGrp="1"/>
          </p:cNvSpPr>
          <p:nvPr>
            <p:ph type="sldNum" sz="quarter" idx="10"/>
          </p:nvPr>
        </p:nvSpPr>
        <p:spPr/>
        <p:txBody>
          <a:bodyPr/>
          <a:lstStyle/>
          <a:p>
            <a:pPr>
              <a:defRPr/>
            </a:pPr>
            <a:r>
              <a:rPr lang="en-US" smtClean="0"/>
              <a:t>‹#›</a:t>
            </a:r>
            <a:endParaRPr lang="en-US"/>
          </a:p>
        </p:txBody>
      </p:sp>
    </p:spTree>
    <p:extLst>
      <p:ext uri="{BB962C8B-B14F-4D97-AF65-F5344CB8AC3E}">
        <p14:creationId xmlns:p14="http://schemas.microsoft.com/office/powerpoint/2010/main" val="1216123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affordable care act supported by the recent Supreme Court decision will eventually, in about 10 years, enhance the number of primary care practitioners although 30 million extra people are expected to be covered by federal health insurance now!  The reason that OB/GYNs are considered as a member of the primary care team is that they are focused on the health of women, mainly through the productive period of their life, but have little training in the chronic diseases seen in primary care. Note that recently </a:t>
            </a:r>
            <a:r>
              <a:rPr lang="en-US" err="1" smtClean="0"/>
              <a:t>Pharm.D.'s</a:t>
            </a:r>
            <a:r>
              <a:rPr lang="en-US" smtClean="0"/>
              <a:t> have become part of primary care team with the help to ensure that not only appropriate medicines are prescribed but that they are likely to interact adversely with each other.</a:t>
            </a:r>
            <a:endParaRPr lang="en-US"/>
          </a:p>
        </p:txBody>
      </p:sp>
      <p:sp>
        <p:nvSpPr>
          <p:cNvPr id="4" name="Slide Number Placeholder 3"/>
          <p:cNvSpPr>
            <a:spLocks noGrp="1"/>
          </p:cNvSpPr>
          <p:nvPr>
            <p:ph type="sldNum" sz="quarter" idx="10"/>
          </p:nvPr>
        </p:nvSpPr>
        <p:spPr/>
        <p:txBody>
          <a:bodyPr/>
          <a:lstStyle/>
          <a:p>
            <a:pPr>
              <a:defRPr/>
            </a:pPr>
            <a:r>
              <a:rPr lang="en-US" smtClean="0"/>
              <a:t>‹#›</a:t>
            </a:r>
            <a:endParaRPr lang="en-US"/>
          </a:p>
        </p:txBody>
      </p:sp>
    </p:spTree>
    <p:extLst>
      <p:ext uri="{BB962C8B-B14F-4D97-AF65-F5344CB8AC3E}">
        <p14:creationId xmlns:p14="http://schemas.microsoft.com/office/powerpoint/2010/main" val="718637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While is primary prevention is critically important, insurance fails to cover it except for those people on Medicare (those over 65 years of age).as a result failure to prevent such diseases is breaking the bank as we have extended the life of people chronic disease without necessary reducing their medical needs.</a:t>
            </a:r>
            <a:endParaRPr lang="en-US"/>
          </a:p>
        </p:txBody>
      </p:sp>
      <p:sp>
        <p:nvSpPr>
          <p:cNvPr id="4" name="Slide Number Placeholder 3"/>
          <p:cNvSpPr>
            <a:spLocks noGrp="1"/>
          </p:cNvSpPr>
          <p:nvPr>
            <p:ph type="sldNum" sz="quarter" idx="10"/>
          </p:nvPr>
        </p:nvSpPr>
        <p:spPr/>
        <p:txBody>
          <a:bodyPr/>
          <a:lstStyle/>
          <a:p>
            <a:pPr>
              <a:defRPr/>
            </a:pPr>
            <a:r>
              <a:rPr lang="en-US" smtClean="0"/>
              <a:t>‹#›</a:t>
            </a:r>
            <a:endParaRPr lang="en-US"/>
          </a:p>
        </p:txBody>
      </p:sp>
    </p:spTree>
    <p:extLst>
      <p:ext uri="{BB962C8B-B14F-4D97-AF65-F5344CB8AC3E}">
        <p14:creationId xmlns:p14="http://schemas.microsoft.com/office/powerpoint/2010/main" val="2383770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Cancer screening might also be considered primary</a:t>
            </a:r>
            <a:r>
              <a:rPr lang="en-US" baseline="0" dirty="0" smtClean="0"/>
              <a:t> prevention be cause it takes place before symptoms have occurred, but secondary because the disease is present but unrecognized.</a:t>
            </a:r>
            <a:endParaRPr lang="en-US" dirty="0"/>
          </a:p>
        </p:txBody>
      </p:sp>
      <p:sp>
        <p:nvSpPr>
          <p:cNvPr id="4" name="Slide Number Placeholder 3"/>
          <p:cNvSpPr>
            <a:spLocks noGrp="1"/>
          </p:cNvSpPr>
          <p:nvPr>
            <p:ph type="sldNum" sz="quarter" idx="10"/>
          </p:nvPr>
        </p:nvSpPr>
        <p:spPr/>
        <p:txBody>
          <a:bodyPr/>
          <a:lstStyle/>
          <a:p>
            <a:pPr>
              <a:defRPr/>
            </a:pPr>
            <a:r>
              <a:rPr lang="en-US" smtClean="0"/>
              <a:t>‹#›</a:t>
            </a:r>
            <a:endParaRPr lang="en-US"/>
          </a:p>
        </p:txBody>
      </p:sp>
    </p:spTree>
    <p:extLst>
      <p:ext uri="{BB962C8B-B14F-4D97-AF65-F5344CB8AC3E}">
        <p14:creationId xmlns:p14="http://schemas.microsoft.com/office/powerpoint/2010/main" val="1818116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One of the main challenges for prevention in primary care is that insurance companies pay for procedures such as surgery, tests, and x-rays that are fine for acute problems, but fail to pay for primary and secondary prevention that often require extensive counseling and psychological evaluation to improve the outcome.</a:t>
            </a:r>
            <a:endParaRPr lang="en-US"/>
          </a:p>
        </p:txBody>
      </p:sp>
      <p:sp>
        <p:nvSpPr>
          <p:cNvPr id="4" name="Slide Number Placeholder 3"/>
          <p:cNvSpPr>
            <a:spLocks noGrp="1"/>
          </p:cNvSpPr>
          <p:nvPr>
            <p:ph type="sldNum" sz="quarter" idx="10"/>
          </p:nvPr>
        </p:nvSpPr>
        <p:spPr/>
        <p:txBody>
          <a:bodyPr/>
          <a:lstStyle/>
          <a:p>
            <a:pPr>
              <a:defRPr/>
            </a:pPr>
            <a:r>
              <a:rPr lang="en-US" smtClean="0"/>
              <a:t>‹#›</a:t>
            </a:r>
            <a:endParaRPr lang="en-US"/>
          </a:p>
        </p:txBody>
      </p:sp>
    </p:spTree>
    <p:extLst>
      <p:ext uri="{BB962C8B-B14F-4D97-AF65-F5344CB8AC3E}">
        <p14:creationId xmlns:p14="http://schemas.microsoft.com/office/powerpoint/2010/main" val="1359203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approach to healthcare to provide comprehensive</a:t>
            </a:r>
            <a:r>
              <a:rPr lang="en-US" baseline="0" smtClean="0"/>
              <a:t> </a:t>
            </a:r>
            <a:r>
              <a:rPr lang="en-US" smtClean="0"/>
              <a:t>health-care of the patient and family has been adopted elsewhere in the world as a model for care and is slowly catching on in the United States, although the Affordable Care Act promotes and pays a premium for such approaches by primary-care group practices.  Several reasons are provided in the accompanying material. See additional material on the Kaiser Family Foundation</a:t>
            </a:r>
            <a:r>
              <a:rPr lang="en-US" baseline="0" smtClean="0"/>
              <a:t> health policy </a:t>
            </a:r>
          </a:p>
          <a:p>
            <a:r>
              <a:rPr lang="en-US" baseline="0" smtClean="0"/>
              <a:t>web site</a:t>
            </a:r>
            <a:endParaRPr lang="en-US"/>
          </a:p>
        </p:txBody>
      </p:sp>
      <p:sp>
        <p:nvSpPr>
          <p:cNvPr id="4" name="Slide Number Placeholder 3"/>
          <p:cNvSpPr>
            <a:spLocks noGrp="1"/>
          </p:cNvSpPr>
          <p:nvPr>
            <p:ph type="sldNum" sz="quarter" idx="10"/>
          </p:nvPr>
        </p:nvSpPr>
        <p:spPr/>
        <p:txBody>
          <a:bodyPr/>
          <a:lstStyle/>
          <a:p>
            <a:pPr>
              <a:defRPr/>
            </a:pPr>
            <a:r>
              <a:rPr lang="en-US" smtClean="0"/>
              <a:t>‹#›</a:t>
            </a:r>
            <a:endParaRPr lang="en-US"/>
          </a:p>
        </p:txBody>
      </p:sp>
    </p:spTree>
    <p:extLst>
      <p:ext uri="{BB962C8B-B14F-4D97-AF65-F5344CB8AC3E}">
        <p14:creationId xmlns:p14="http://schemas.microsoft.com/office/powerpoint/2010/main" val="134002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43272E8-8F90-4C1A-B5FF-E6132CACEF6A}" type="datetimeFigureOut">
              <a:rPr lang="en-US" smtClean="0"/>
              <a:t>3/19/2015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D7E46DE9-4CCA-448F-AFD7-CA1D1C831479}"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3272E8-8F90-4C1A-B5FF-E6132CACEF6A}" type="datetimeFigureOut">
              <a:rPr lang="en-US" smtClean="0"/>
              <a:t>3/19/2015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E46DE9-4CCA-448F-AFD7-CA1D1C8314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3272E8-8F90-4C1A-B5FF-E6132CACEF6A}" type="datetimeFigureOut">
              <a:rPr lang="en-US" smtClean="0"/>
              <a:t>3/19/2015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E46DE9-4CCA-448F-AFD7-CA1D1C8314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3272E8-8F90-4C1A-B5FF-E6132CACEF6A}" type="datetimeFigureOut">
              <a:rPr lang="en-US" smtClean="0"/>
              <a:t>3/19/2015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E46DE9-4CCA-448F-AFD7-CA1D1C8314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43272E8-8F90-4C1A-B5FF-E6132CACEF6A}" type="datetimeFigureOut">
              <a:rPr lang="en-US" smtClean="0"/>
              <a:t>3/19/2015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E46DE9-4CCA-448F-AFD7-CA1D1C831479}"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3272E8-8F90-4C1A-B5FF-E6132CACEF6A}" type="datetimeFigureOut">
              <a:rPr lang="en-US" smtClean="0"/>
              <a:t>3/19/2015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E46DE9-4CCA-448F-AFD7-CA1D1C8314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43272E8-8F90-4C1A-B5FF-E6132CACEF6A}" type="datetimeFigureOut">
              <a:rPr lang="en-US" smtClean="0"/>
              <a:t>3/19/2015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7E46DE9-4CCA-448F-AFD7-CA1D1C831479}"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43272E8-8F90-4C1A-B5FF-E6132CACEF6A}" type="datetimeFigureOut">
              <a:rPr lang="en-US" smtClean="0"/>
              <a:t>3/19/2015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7E46DE9-4CCA-448F-AFD7-CA1D1C8314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43272E8-8F90-4C1A-B5FF-E6132CACEF6A}" type="datetimeFigureOut">
              <a:rPr lang="en-US" smtClean="0"/>
              <a:t>3/19/2015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7E46DE9-4CCA-448F-AFD7-CA1D1C8314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3272E8-8F90-4C1A-B5FF-E6132CACEF6A}" type="datetimeFigureOut">
              <a:rPr lang="en-US" smtClean="0"/>
              <a:t>3/19/2015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E46DE9-4CCA-448F-AFD7-CA1D1C8314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43272E8-8F90-4C1A-B5FF-E6132CACEF6A}" type="datetimeFigureOut">
              <a:rPr lang="en-US" smtClean="0"/>
              <a:t>3/19/2015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D7E46DE9-4CCA-448F-AFD7-CA1D1C83147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43272E8-8F90-4C1A-B5FF-E6132CACEF6A}" type="datetimeFigureOut">
              <a:rPr lang="en-US" smtClean="0"/>
              <a:t>3/19/2015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7E46DE9-4CCA-448F-AFD7-CA1D1C83147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ommed.vcu.edu/IntroPH/Primary_Care/Obj_PrimaryCare_ol.ht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pcpcc.net/content/joint-principles-patient-centered-medical-home"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png"/><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hyperlink" Target="http://www.commed.vcu.edu/IntroPH/Primary_Care/KerrWhiteRevisit.pdf" TargetMode="External"/><Relationship Id="rId5" Type="http://schemas.openxmlformats.org/officeDocument/2006/relationships/image" Target="../media/image2.jpeg"/><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hyperlink" Target="http://books.nap.edu/books/NX004380/html/16.htm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aafp.org/online/en/home/policy/policies/p/primarycare.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2.WAV"/><Relationship Id="rId1" Type="http://schemas.microsoft.com/office/2007/relationships/media" Target="../media/media2.WAV"/><Relationship Id="rId5" Type="http://schemas.openxmlformats.org/officeDocument/2006/relationships/image" Target="../media/image4.png"/><Relationship Id="rId4"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idx="4294967295"/>
          </p:nvPr>
        </p:nvSpPr>
        <p:spPr>
          <a:xfrm>
            <a:off x="0" y="1905000"/>
            <a:ext cx="7772400" cy="1470025"/>
          </a:xfrm>
        </p:spPr>
        <p:txBody>
          <a:bodyPr/>
          <a:lstStyle/>
          <a:p>
            <a:r>
              <a:rPr lang="en-US" b="1"/>
              <a:t>Primary Care</a:t>
            </a:r>
          </a:p>
        </p:txBody>
      </p:sp>
      <p:sp>
        <p:nvSpPr>
          <p:cNvPr id="8195" name="Rectangle 3"/>
          <p:cNvSpPr>
            <a:spLocks noGrp="1" noChangeArrowheads="1"/>
          </p:cNvSpPr>
          <p:nvPr>
            <p:ph type="subTitle" idx="4294967295"/>
          </p:nvPr>
        </p:nvSpPr>
        <p:spPr>
          <a:xfrm>
            <a:off x="1143000" y="3962400"/>
            <a:ext cx="6400800" cy="1752600"/>
          </a:xfrm>
        </p:spPr>
        <p:txBody>
          <a:bodyPr>
            <a:normAutofit fontScale="70000" lnSpcReduction="20000"/>
          </a:bodyPr>
          <a:lstStyle/>
          <a:p>
            <a:pPr marL="0" indent="0" algn="ctr">
              <a:lnSpc>
                <a:spcPct val="80000"/>
              </a:lnSpc>
              <a:buFontTx/>
              <a:buNone/>
            </a:pPr>
            <a:r>
              <a:rPr lang="en-US" sz="2000" smtClean="0"/>
              <a:t>CMG Buttery MB, BS &amp; Steve Crossman MD                        </a:t>
            </a:r>
            <a:endParaRPr lang="en-US" sz="2000"/>
          </a:p>
          <a:p>
            <a:pPr marL="0" indent="0" algn="ctr">
              <a:lnSpc>
                <a:spcPct val="80000"/>
              </a:lnSpc>
              <a:buFontTx/>
              <a:buNone/>
            </a:pPr>
            <a:endParaRPr lang="en-US" sz="2000"/>
          </a:p>
          <a:p>
            <a:pPr marL="0" indent="0" algn="ctr">
              <a:lnSpc>
                <a:spcPct val="80000"/>
              </a:lnSpc>
              <a:buFontTx/>
              <a:buNone/>
            </a:pPr>
            <a:endParaRPr lang="en-US" sz="2000"/>
          </a:p>
          <a:p>
            <a:pPr marL="0" indent="0" algn="ctr">
              <a:lnSpc>
                <a:spcPct val="80000"/>
              </a:lnSpc>
              <a:buFontTx/>
              <a:buNone/>
            </a:pPr>
            <a:r>
              <a:rPr lang="en-US" sz="2000" smtClean="0">
                <a:hlinkClick r:id="rId2"/>
              </a:rPr>
              <a:t>Primary </a:t>
            </a:r>
            <a:r>
              <a:rPr lang="en-US" sz="2000">
                <a:hlinkClick r:id="rId2"/>
              </a:rPr>
              <a:t>Care &amp; Public Health - The Interface</a:t>
            </a:r>
            <a:endParaRPr lang="en-US" sz="2000"/>
          </a:p>
          <a:p>
            <a:pPr marL="0" indent="0" algn="ctr">
              <a:lnSpc>
                <a:spcPct val="80000"/>
              </a:lnSpc>
              <a:buFontTx/>
              <a:buNone/>
            </a:pPr>
            <a:r>
              <a:rPr lang="en-US" sz="2000"/>
              <a:t>EPID </a:t>
            </a:r>
            <a:r>
              <a:rPr lang="en-US" sz="2000" smtClean="0"/>
              <a:t>6OO </a:t>
            </a:r>
            <a:r>
              <a:rPr lang="en-US" sz="2000"/>
              <a:t>- Introduction to Public </a:t>
            </a:r>
            <a:r>
              <a:rPr lang="en-US" sz="2000" smtClean="0"/>
              <a:t>Health</a:t>
            </a:r>
          </a:p>
          <a:p>
            <a:pPr marL="0" indent="0" algn="ctr">
              <a:lnSpc>
                <a:spcPct val="80000"/>
              </a:lnSpc>
              <a:buFontTx/>
              <a:buNone/>
            </a:pPr>
            <a:r>
              <a:rPr lang="en-US" sz="2000" smtClean="0"/>
              <a:t>2015</a:t>
            </a:r>
            <a:endParaRPr lang="en-US" sz="2000" smtClean="0"/>
          </a:p>
          <a:p>
            <a:pPr marL="0" indent="0" algn="ctr">
              <a:lnSpc>
                <a:spcPct val="80000"/>
              </a:lnSpc>
              <a:buFontTx/>
              <a:buNone/>
            </a:pPr>
            <a:r>
              <a:rPr lang="en-US" sz="2000" smtClean="0"/>
              <a:t>(With acknowledgement to Stephen </a:t>
            </a:r>
            <a:r>
              <a:rPr lang="en-US" sz="2000" err="1" smtClean="0"/>
              <a:t>Rothemich</a:t>
            </a:r>
            <a:r>
              <a:rPr lang="en-US" sz="2000" smtClean="0"/>
              <a:t>, MD</a:t>
            </a:r>
          </a:p>
          <a:p>
            <a:pPr marL="0" indent="0" algn="ctr">
              <a:lnSpc>
                <a:spcPct val="80000"/>
              </a:lnSpc>
              <a:buFontTx/>
              <a:buNone/>
            </a:pPr>
            <a:r>
              <a:rPr lang="en-US" sz="2000" smtClean="0"/>
              <a:t>Dept. of Family Medicine)</a:t>
            </a:r>
            <a:endParaRPr lang="en-US" sz="2000"/>
          </a:p>
          <a:p>
            <a:pPr marL="0" indent="0" algn="ctr">
              <a:lnSpc>
                <a:spcPct val="80000"/>
              </a:lnSpc>
              <a:buFontTx/>
              <a:buNone/>
            </a:pPr>
            <a:endParaRPr lang="en-US" sz="1400"/>
          </a:p>
        </p:txBody>
      </p:sp>
      <p:sp>
        <p:nvSpPr>
          <p:cNvPr id="8196" name="Rectangle 4"/>
          <p:cNvSpPr>
            <a:spLocks noChangeArrowheads="1"/>
          </p:cNvSpPr>
          <p:nvPr/>
        </p:nvSpPr>
        <p:spPr bwMode="auto">
          <a:xfrm>
            <a:off x="685800" y="3352800"/>
            <a:ext cx="7772400" cy="76200"/>
          </a:xfrm>
          <a:prstGeom prst="rect">
            <a:avLst/>
          </a:prstGeom>
          <a:solidFill>
            <a:srgbClr val="738EBA"/>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0" y="609600"/>
            <a:ext cx="6781800" cy="762000"/>
          </a:xfrm>
        </p:spPr>
        <p:txBody>
          <a:bodyPr/>
          <a:lstStyle/>
          <a:p>
            <a:r>
              <a:rPr lang="en-US"/>
              <a:t>Primary Prevention in PC</a:t>
            </a:r>
          </a:p>
        </p:txBody>
      </p:sp>
      <p:sp>
        <p:nvSpPr>
          <p:cNvPr id="17411" name="Rectangle 3"/>
          <p:cNvSpPr>
            <a:spLocks noGrp="1" noChangeArrowheads="1"/>
          </p:cNvSpPr>
          <p:nvPr>
            <p:ph type="body" idx="4294967295"/>
          </p:nvPr>
        </p:nvSpPr>
        <p:spPr>
          <a:xfrm>
            <a:off x="0" y="1981200"/>
            <a:ext cx="7010400" cy="4114800"/>
          </a:xfrm>
        </p:spPr>
        <p:txBody>
          <a:bodyPr/>
          <a:lstStyle/>
          <a:p>
            <a:r>
              <a:rPr lang="en-US"/>
              <a:t>Health behavior counseling</a:t>
            </a:r>
          </a:p>
          <a:p>
            <a:pPr lvl="1"/>
            <a:r>
              <a:rPr lang="en-US"/>
              <a:t>smoking, exercise, diet, alcohol, </a:t>
            </a:r>
            <a:br>
              <a:rPr lang="en-US"/>
            </a:br>
            <a:r>
              <a:rPr lang="en-US"/>
              <a:t>STD and pregnancy risk</a:t>
            </a:r>
          </a:p>
          <a:p>
            <a:r>
              <a:rPr lang="en-US"/>
              <a:t>Anticipatory guidance </a:t>
            </a:r>
          </a:p>
          <a:p>
            <a:pPr lvl="1"/>
            <a:r>
              <a:rPr lang="en-US"/>
              <a:t>preconception counseling, age-appropriate child safety issues</a:t>
            </a:r>
          </a:p>
          <a:p>
            <a:r>
              <a:rPr lang="en-US"/>
              <a:t>Immunizations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1066800" y="2286000"/>
            <a:ext cx="6400800" cy="3810000"/>
          </a:xfrm>
        </p:spPr>
        <p:txBody>
          <a:bodyPr/>
          <a:lstStyle/>
          <a:p>
            <a:r>
              <a:rPr lang="en-US"/>
              <a:t>Cancer screening</a:t>
            </a:r>
          </a:p>
          <a:p>
            <a:pPr lvl="1"/>
            <a:r>
              <a:rPr lang="en-US"/>
              <a:t>cervix, breast, prostate and colon</a:t>
            </a:r>
          </a:p>
          <a:p>
            <a:r>
              <a:rPr lang="en-US"/>
              <a:t>Diabetes screening</a:t>
            </a:r>
          </a:p>
          <a:p>
            <a:r>
              <a:rPr lang="en-US"/>
              <a:t>Hypertension screening</a:t>
            </a:r>
          </a:p>
          <a:p>
            <a:r>
              <a:rPr lang="en-US"/>
              <a:t>Osteoporosis screening</a:t>
            </a:r>
          </a:p>
          <a:p>
            <a:r>
              <a:rPr lang="en-US"/>
              <a:t>STD and TB screening</a:t>
            </a:r>
          </a:p>
          <a:p>
            <a:r>
              <a:rPr lang="en-US"/>
              <a:t>(+/-) genetic screening</a:t>
            </a:r>
          </a:p>
        </p:txBody>
      </p:sp>
      <p:sp>
        <p:nvSpPr>
          <p:cNvPr id="16" name="TextBox 15"/>
          <p:cNvSpPr txBox="1"/>
          <p:nvPr/>
        </p:nvSpPr>
        <p:spPr>
          <a:xfrm>
            <a:off x="-5715000" y="533400"/>
            <a:ext cx="14020800" cy="914400"/>
          </a:xfrm>
          <a:prstGeom prst="rect">
            <a:avLst/>
          </a:prstGeom>
          <a:noFill/>
        </p:spPr>
        <p:txBody>
          <a:bodyPr wrap="square" rtlCol="0">
            <a:spAutoFit/>
          </a:bodyPr>
          <a:lstStyle/>
          <a:p>
            <a:endParaRPr lang="en-US" dirty="0"/>
          </a:p>
        </p:txBody>
      </p:sp>
      <p:sp>
        <p:nvSpPr>
          <p:cNvPr id="19" name="TextBox 18"/>
          <p:cNvSpPr txBox="1"/>
          <p:nvPr/>
        </p:nvSpPr>
        <p:spPr>
          <a:xfrm>
            <a:off x="991519" y="672029"/>
            <a:ext cx="2192356" cy="369332"/>
          </a:xfrm>
          <a:prstGeom prst="rect">
            <a:avLst/>
          </a:prstGeom>
          <a:noFill/>
        </p:spPr>
        <p:txBody>
          <a:bodyPr wrap="square" rtlCol="0">
            <a:spAutoFit/>
          </a:bodyPr>
          <a:lstStyle/>
          <a:p>
            <a:pPr algn="ctr"/>
            <a:endParaRPr lang="en-US" dirty="0"/>
          </a:p>
        </p:txBody>
      </p:sp>
      <p:sp>
        <p:nvSpPr>
          <p:cNvPr id="20" name="TextBox 19"/>
          <p:cNvSpPr txBox="1"/>
          <p:nvPr/>
        </p:nvSpPr>
        <p:spPr>
          <a:xfrm>
            <a:off x="2886420" y="782198"/>
            <a:ext cx="2192356" cy="369332"/>
          </a:xfrm>
          <a:prstGeom prst="rect">
            <a:avLst/>
          </a:prstGeom>
          <a:noFill/>
        </p:spPr>
        <p:txBody>
          <a:bodyPr wrap="square" rtlCol="0">
            <a:spAutoFit/>
          </a:bodyPr>
          <a:lstStyle/>
          <a:p>
            <a:pPr algn="ctr"/>
            <a:endParaRPr lang="en-US" dirty="0"/>
          </a:p>
        </p:txBody>
      </p:sp>
      <p:sp>
        <p:nvSpPr>
          <p:cNvPr id="21" name="TextBox 20"/>
          <p:cNvSpPr txBox="1"/>
          <p:nvPr/>
        </p:nvSpPr>
        <p:spPr>
          <a:xfrm>
            <a:off x="515498" y="691442"/>
            <a:ext cx="6934200" cy="461665"/>
          </a:xfrm>
          <a:prstGeom prst="rect">
            <a:avLst/>
          </a:prstGeom>
          <a:noFill/>
        </p:spPr>
        <p:txBody>
          <a:bodyPr wrap="square" rtlCol="0">
            <a:spAutoFit/>
          </a:bodyPr>
          <a:lstStyle/>
          <a:p>
            <a:pPr algn="ctr"/>
            <a:r>
              <a:rPr lang="en-US" sz="2400" dirty="0" smtClean="0"/>
              <a:t>Secondary Prevention in Primary Care</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4294967295"/>
          </p:nvPr>
        </p:nvSpPr>
        <p:spPr>
          <a:xfrm>
            <a:off x="914400" y="2209800"/>
            <a:ext cx="6705600" cy="3886200"/>
          </a:xfrm>
        </p:spPr>
        <p:txBody>
          <a:bodyPr/>
          <a:lstStyle/>
          <a:p>
            <a:r>
              <a:rPr lang="en-US"/>
              <a:t>Diabetic retinopathy, nephropathy, </a:t>
            </a:r>
            <a:br>
              <a:rPr lang="en-US"/>
            </a:br>
            <a:r>
              <a:rPr lang="en-US"/>
              <a:t>&amp; neuropathy</a:t>
            </a:r>
          </a:p>
          <a:p>
            <a:r>
              <a:rPr lang="en-US"/>
              <a:t>Lipid control in diabetes and coronary artery disease</a:t>
            </a:r>
          </a:p>
          <a:p>
            <a:r>
              <a:rPr lang="en-US"/>
              <a:t>Treating osteoporosis</a:t>
            </a:r>
          </a:p>
          <a:p>
            <a:r>
              <a:rPr lang="en-US"/>
              <a:t>Prophylaxis after TB exposure</a:t>
            </a:r>
          </a:p>
        </p:txBody>
      </p:sp>
      <p:sp>
        <p:nvSpPr>
          <p:cNvPr id="5" name="Rectangle 2"/>
          <p:cNvSpPr txBox="1">
            <a:spLocks noChangeArrowheads="1"/>
          </p:cNvSpPr>
          <p:nvPr/>
        </p:nvSpPr>
        <p:spPr>
          <a:xfrm>
            <a:off x="381000" y="609600"/>
            <a:ext cx="7543800" cy="762000"/>
          </a:xfrm>
          <a:prstGeom prst="rect">
            <a:avLst/>
          </a:prstGeom>
        </p:spPr>
        <p:txBody>
          <a:bodyPr vert="horz" anchor="t">
            <a:noAutofit/>
          </a:bodyPr>
          <a:lst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a:lstStyle>
          <a:p>
            <a:pPr algn="ctr"/>
            <a:r>
              <a:rPr lang="en-US" smtClean="0"/>
              <a:t>Tertiary Prevention in PC</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685800"/>
            <a:ext cx="7391400" cy="838200"/>
          </a:xfrm>
        </p:spPr>
        <p:txBody>
          <a:bodyPr/>
          <a:lstStyle/>
          <a:p>
            <a:pPr algn="ctr"/>
            <a:r>
              <a:rPr lang="en-US" dirty="0"/>
              <a:t>PC </a:t>
            </a:r>
            <a:r>
              <a:rPr lang="en-US" dirty="0" smtClean="0"/>
              <a:t>Prevention: Challenges</a:t>
            </a:r>
            <a:endParaRPr lang="en-US" dirty="0"/>
          </a:p>
        </p:txBody>
      </p:sp>
      <p:sp>
        <p:nvSpPr>
          <p:cNvPr id="20483" name="Rectangle 3"/>
          <p:cNvSpPr>
            <a:spLocks noGrp="1" noChangeArrowheads="1"/>
          </p:cNvSpPr>
          <p:nvPr>
            <p:ph type="body" idx="4294967295"/>
          </p:nvPr>
        </p:nvSpPr>
        <p:spPr>
          <a:xfrm>
            <a:off x="1752600" y="2286000"/>
            <a:ext cx="6096000" cy="3962400"/>
          </a:xfrm>
        </p:spPr>
        <p:txBody>
          <a:bodyPr/>
          <a:lstStyle/>
          <a:p>
            <a:r>
              <a:rPr lang="en-US"/>
              <a:t>Erosion of continuity</a:t>
            </a:r>
          </a:p>
          <a:p>
            <a:r>
              <a:rPr lang="en-US"/>
              <a:t>Shorter clinic visits</a:t>
            </a:r>
          </a:p>
          <a:p>
            <a:r>
              <a:rPr lang="en-US"/>
              <a:t>Poor reimbursement for health </a:t>
            </a:r>
            <a:br>
              <a:rPr lang="en-US"/>
            </a:br>
            <a:r>
              <a:rPr lang="en-US"/>
              <a:t>behavior </a:t>
            </a:r>
            <a:r>
              <a:rPr lang="en-US" smtClean="0"/>
              <a:t>counseling and other cognitive services</a:t>
            </a:r>
            <a:endParaRPr lang="en-US"/>
          </a:p>
          <a:p>
            <a:r>
              <a:rPr lang="en-US"/>
              <a:t>Lack of systems-approach tools</a:t>
            </a:r>
          </a:p>
          <a:p>
            <a:r>
              <a:rPr lang="en-US"/>
              <a:t>Competing demands</a:t>
            </a:r>
          </a:p>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533400" y="685800"/>
            <a:ext cx="7162800" cy="1219200"/>
          </a:xfrm>
        </p:spPr>
        <p:txBody>
          <a:bodyPr/>
          <a:lstStyle/>
          <a:p>
            <a:r>
              <a:rPr lang="en-US" dirty="0"/>
              <a:t>PC Prevention: Strengths</a:t>
            </a:r>
          </a:p>
        </p:txBody>
      </p:sp>
      <p:sp>
        <p:nvSpPr>
          <p:cNvPr id="21507" name="Rectangle 3"/>
          <p:cNvSpPr>
            <a:spLocks noGrp="1" noChangeArrowheads="1"/>
          </p:cNvSpPr>
          <p:nvPr>
            <p:ph type="body" idx="4294967295"/>
          </p:nvPr>
        </p:nvSpPr>
        <p:spPr>
          <a:xfrm>
            <a:off x="1447800" y="2286000"/>
            <a:ext cx="6477000" cy="3810000"/>
          </a:xfrm>
        </p:spPr>
        <p:txBody>
          <a:bodyPr>
            <a:normAutofit lnSpcReduction="10000"/>
          </a:bodyPr>
          <a:lstStyle/>
          <a:p>
            <a:pPr>
              <a:lnSpc>
                <a:spcPct val="90000"/>
              </a:lnSpc>
            </a:pPr>
            <a:r>
              <a:rPr lang="en-US"/>
              <a:t>Access to individuals</a:t>
            </a:r>
          </a:p>
          <a:p>
            <a:pPr>
              <a:lnSpc>
                <a:spcPct val="90000"/>
              </a:lnSpc>
            </a:pPr>
            <a:r>
              <a:rPr lang="en-US"/>
              <a:t>Repeated opportunities over time</a:t>
            </a:r>
          </a:p>
          <a:p>
            <a:pPr>
              <a:lnSpc>
                <a:spcPct val="90000"/>
              </a:lnSpc>
            </a:pPr>
            <a:r>
              <a:rPr lang="en-US"/>
              <a:t>Prevention is a PC core value</a:t>
            </a:r>
          </a:p>
          <a:p>
            <a:pPr>
              <a:lnSpc>
                <a:spcPct val="90000"/>
              </a:lnSpc>
            </a:pPr>
            <a:r>
              <a:rPr lang="en-US"/>
              <a:t>Trust and understanding gained through continuity relationship</a:t>
            </a:r>
          </a:p>
          <a:p>
            <a:pPr>
              <a:lnSpc>
                <a:spcPct val="90000"/>
              </a:lnSpc>
            </a:pPr>
            <a:r>
              <a:rPr lang="en-US"/>
              <a:t>Some reimbursement improvements</a:t>
            </a:r>
          </a:p>
          <a:p>
            <a:pPr>
              <a:lnSpc>
                <a:spcPct val="90000"/>
              </a:lnSpc>
            </a:pPr>
            <a:r>
              <a:rPr lang="en-US"/>
              <a:t>Growing adoption of electronic health records</a:t>
            </a:r>
          </a:p>
          <a:p>
            <a:pPr>
              <a:lnSpc>
                <a:spcPct val="90000"/>
              </a:lnSpc>
            </a:pPr>
            <a:endParaRPr lang="en-US"/>
          </a:p>
          <a:p>
            <a:pPr>
              <a:lnSpc>
                <a:spcPct val="90000"/>
              </a:lnSpc>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990600" y="419100"/>
            <a:ext cx="6781800" cy="685800"/>
          </a:xfrm>
        </p:spPr>
        <p:txBody>
          <a:bodyPr>
            <a:normAutofit/>
          </a:bodyPr>
          <a:lstStyle/>
          <a:p>
            <a:r>
              <a:rPr lang="en-US" sz="2800" dirty="0"/>
              <a:t>Patient-Centered Medical Home</a:t>
            </a:r>
          </a:p>
        </p:txBody>
      </p:sp>
      <p:sp>
        <p:nvSpPr>
          <p:cNvPr id="23555" name="Rectangle 3"/>
          <p:cNvSpPr>
            <a:spLocks noGrp="1" noChangeArrowheads="1"/>
          </p:cNvSpPr>
          <p:nvPr>
            <p:ph type="body" idx="4294967295"/>
          </p:nvPr>
        </p:nvSpPr>
        <p:spPr>
          <a:xfrm>
            <a:off x="838200" y="2209800"/>
            <a:ext cx="7315200" cy="3886200"/>
          </a:xfrm>
        </p:spPr>
        <p:txBody>
          <a:bodyPr>
            <a:normAutofit lnSpcReduction="10000"/>
          </a:bodyPr>
          <a:lstStyle/>
          <a:p>
            <a:r>
              <a:rPr lang="en-US" sz="2000"/>
              <a:t>Patients have a </a:t>
            </a:r>
            <a:r>
              <a:rPr lang="en-US" sz="2000" b="1"/>
              <a:t>relationship</a:t>
            </a:r>
            <a:r>
              <a:rPr lang="en-US" sz="2000"/>
              <a:t> with a personal physician. </a:t>
            </a:r>
          </a:p>
          <a:p>
            <a:r>
              <a:rPr lang="en-US" sz="2000"/>
              <a:t>A practice-based care team takes collective responsibility for the patient's </a:t>
            </a:r>
            <a:r>
              <a:rPr lang="en-US" sz="2000" b="1"/>
              <a:t>ongoing care</a:t>
            </a:r>
            <a:r>
              <a:rPr lang="en-US" sz="2000"/>
              <a:t>. </a:t>
            </a:r>
          </a:p>
          <a:p>
            <a:r>
              <a:rPr lang="en-US" sz="2000"/>
              <a:t>Care team is responsible for providing and arranging </a:t>
            </a:r>
            <a:r>
              <a:rPr lang="en-US" sz="2000" b="1"/>
              <a:t>all</a:t>
            </a:r>
            <a:r>
              <a:rPr lang="en-US" sz="2000"/>
              <a:t> the patient's health care needs. </a:t>
            </a:r>
          </a:p>
          <a:p>
            <a:r>
              <a:rPr lang="en-US" sz="2000"/>
              <a:t>Patients can expect care that is </a:t>
            </a:r>
            <a:r>
              <a:rPr lang="en-US" sz="2000" b="1"/>
              <a:t>coordinated</a:t>
            </a:r>
            <a:r>
              <a:rPr lang="en-US" sz="2000"/>
              <a:t> across care settings and disciplines. </a:t>
            </a:r>
          </a:p>
          <a:p>
            <a:r>
              <a:rPr lang="en-US" sz="2000" b="1"/>
              <a:t>Quality</a:t>
            </a:r>
            <a:r>
              <a:rPr lang="en-US" sz="2000"/>
              <a:t> is measured and improved as part of daily work flow. </a:t>
            </a:r>
          </a:p>
          <a:p>
            <a:r>
              <a:rPr lang="en-US" sz="2000"/>
              <a:t>Patients experience </a:t>
            </a:r>
            <a:r>
              <a:rPr lang="en-US" sz="2000" b="1"/>
              <a:t>enhanced access</a:t>
            </a:r>
            <a:r>
              <a:rPr lang="en-US" sz="2000"/>
              <a:t> and communication. </a:t>
            </a:r>
          </a:p>
          <a:p>
            <a:r>
              <a:rPr lang="en-US" sz="2000"/>
              <a:t>Practice uses EHRs, registries, and other </a:t>
            </a:r>
            <a:r>
              <a:rPr lang="en-US" sz="2000" b="1"/>
              <a:t>clinical support systems</a:t>
            </a:r>
            <a:r>
              <a:rPr lang="en-US" sz="2000"/>
              <a:t>. </a:t>
            </a:r>
          </a:p>
          <a:p>
            <a:pPr lvl="1"/>
            <a:endParaRPr lang="en-US" sz="1800"/>
          </a:p>
        </p:txBody>
      </p:sp>
      <p:sp>
        <p:nvSpPr>
          <p:cNvPr id="23556" name="Text Box 4"/>
          <p:cNvSpPr txBox="1">
            <a:spLocks noChangeArrowheads="1"/>
          </p:cNvSpPr>
          <p:nvPr/>
        </p:nvSpPr>
        <p:spPr bwMode="auto">
          <a:xfrm>
            <a:off x="1219200" y="1371600"/>
            <a:ext cx="6705600" cy="304800"/>
          </a:xfrm>
          <a:prstGeom prst="rect">
            <a:avLst/>
          </a:prstGeom>
          <a:noFill/>
          <a:ln w="9525">
            <a:noFill/>
            <a:miter lim="800000"/>
            <a:headEnd/>
            <a:tailEnd/>
          </a:ln>
        </p:spPr>
        <p:txBody>
          <a:bodyPr>
            <a:spAutoFit/>
          </a:bodyPr>
          <a:lstStyle/>
          <a:p>
            <a:pPr algn="ctr" eaLnBrk="0" fontAlgn="base" hangingPunct="0">
              <a:spcBef>
                <a:spcPct val="50000"/>
              </a:spcBef>
              <a:spcAft>
                <a:spcPct val="0"/>
              </a:spcAft>
            </a:pPr>
            <a:r>
              <a:rPr lang="en-US" sz="1400" b="1">
                <a:solidFill>
                  <a:schemeClr val="tx2"/>
                </a:solidFill>
                <a:latin typeface="Times New Roman"/>
                <a:hlinkClick r:id="rId3"/>
              </a:rPr>
              <a:t>Patient –Centered Primary Care Collaborative</a:t>
            </a:r>
            <a:endParaRPr lang="en-US" sz="1400" b="1">
              <a:solidFill>
                <a:schemeClr val="tx2"/>
              </a:solidFill>
              <a:latin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0" y="381000"/>
            <a:ext cx="6934200" cy="914400"/>
          </a:xfrm>
        </p:spPr>
        <p:txBody>
          <a:bodyPr/>
          <a:lstStyle/>
          <a:p>
            <a:r>
              <a:rPr lang="en-US" b="1"/>
              <a:t>Ecology of </a:t>
            </a:r>
            <a:r>
              <a:rPr lang="en-US" sz="4000" b="1"/>
              <a:t>Medical</a:t>
            </a:r>
            <a:r>
              <a:rPr lang="en-US" b="1"/>
              <a:t> Care</a:t>
            </a:r>
            <a:endParaRPr lang="en-US" sz="1600" b="1"/>
          </a:p>
        </p:txBody>
      </p:sp>
      <p:pic>
        <p:nvPicPr>
          <p:cNvPr id="9219" name="Picture 3" descr="11f2"/>
          <p:cNvPicPr>
            <a:picLocks noGrp="1" noChangeAspect="1" noChangeArrowheads="1"/>
          </p:cNvPicPr>
          <p:nvPr>
            <p:ph idx="4294967295"/>
          </p:nvPr>
        </p:nvPicPr>
        <p:blipFill>
          <a:blip r:embed="rId5" cstate="print"/>
          <a:srcRect/>
          <a:stretch>
            <a:fillRect/>
          </a:stretch>
        </p:blipFill>
        <p:spPr>
          <a:xfrm>
            <a:off x="1828800" y="1930400"/>
            <a:ext cx="7315200" cy="4705350"/>
          </a:xfrm>
          <a:noFill/>
          <a:ln/>
        </p:spPr>
      </p:pic>
      <p:sp>
        <p:nvSpPr>
          <p:cNvPr id="9220" name="Text Box 4"/>
          <p:cNvSpPr txBox="1">
            <a:spLocks noChangeArrowheads="1"/>
          </p:cNvSpPr>
          <p:nvPr/>
        </p:nvSpPr>
        <p:spPr bwMode="auto">
          <a:xfrm>
            <a:off x="1219200" y="1371600"/>
            <a:ext cx="6705600" cy="523875"/>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US" sz="1400" b="1">
                <a:solidFill>
                  <a:schemeClr val="tx2"/>
                </a:solidFill>
                <a:latin typeface="Times New Roman"/>
                <a:hlinkClick r:id="rId6"/>
              </a:rPr>
              <a:t>Green LA, et al. The ecology of medical care revisited. NEJM 2001;344:2021-5.</a:t>
            </a:r>
            <a:r>
              <a:rPr lang="en-US" sz="1400" b="1">
                <a:solidFill>
                  <a:schemeClr val="tx2"/>
                </a:solidFill>
                <a:latin typeface="Times New Roman"/>
              </a:rPr>
              <a:t> </a:t>
            </a:r>
            <a:r>
              <a:rPr lang="en-US" sz="1400" b="1">
                <a:solidFill>
                  <a:schemeClr val="tx2"/>
                </a:solidFill>
                <a:latin typeface="Times New Roman"/>
                <a:hlinkClick r:id="rId6"/>
              </a:rPr>
              <a:t>(update of  a 1961 by Kerr White)</a:t>
            </a:r>
            <a:endParaRPr lang="en-US" sz="1400" b="1">
              <a:solidFill>
                <a:schemeClr val="tx2"/>
              </a:solidFill>
              <a:latin typeface="Times New Roman"/>
            </a:endParaRPr>
          </a:p>
        </p:txBody>
      </p:sp>
      <p:pic>
        <p:nvPicPr>
          <p:cNvPr id="5"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7" cstate="print"/>
          <a:stretch>
            <a:fillRect/>
          </a:stretch>
        </p:blipFill>
        <p:spPr>
          <a:xfrm>
            <a:off x="914400" y="1981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1989"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0" y="381000"/>
            <a:ext cx="7772400" cy="838200"/>
          </a:xfrm>
        </p:spPr>
        <p:txBody>
          <a:bodyPr/>
          <a:lstStyle/>
          <a:p>
            <a:r>
              <a:rPr lang="en-US"/>
              <a:t>IOM: Primary Care</a:t>
            </a:r>
          </a:p>
        </p:txBody>
      </p:sp>
      <p:sp>
        <p:nvSpPr>
          <p:cNvPr id="10243" name="Rectangle 3"/>
          <p:cNvSpPr>
            <a:spLocks noGrp="1" noChangeArrowheads="1"/>
          </p:cNvSpPr>
          <p:nvPr>
            <p:ph type="body" idx="4294967295"/>
          </p:nvPr>
        </p:nvSpPr>
        <p:spPr>
          <a:xfrm>
            <a:off x="0" y="1905000"/>
            <a:ext cx="7772400" cy="4495800"/>
          </a:xfrm>
        </p:spPr>
        <p:txBody>
          <a:bodyPr/>
          <a:lstStyle/>
          <a:p>
            <a:pPr>
              <a:lnSpc>
                <a:spcPct val="130000"/>
              </a:lnSpc>
            </a:pPr>
            <a:r>
              <a:rPr lang="en-US" sz="2800"/>
              <a:t>Primary care is the provision of </a:t>
            </a:r>
            <a:r>
              <a:rPr lang="en-US" sz="2800" u="sng"/>
              <a:t>integrated</a:t>
            </a:r>
            <a:r>
              <a:rPr lang="en-US" sz="2800"/>
              <a:t>, </a:t>
            </a:r>
            <a:r>
              <a:rPr lang="en-US" sz="2800" u="sng"/>
              <a:t>accessible</a:t>
            </a:r>
            <a:r>
              <a:rPr lang="en-US" sz="2800"/>
              <a:t>  </a:t>
            </a:r>
            <a:r>
              <a:rPr lang="en-US" sz="2800" u="sng"/>
              <a:t>health care services</a:t>
            </a:r>
            <a:r>
              <a:rPr lang="en-US" sz="2800"/>
              <a:t> by </a:t>
            </a:r>
            <a:r>
              <a:rPr lang="en-US" sz="2800" u="sng"/>
              <a:t>clinicians</a:t>
            </a:r>
            <a:r>
              <a:rPr lang="en-US" sz="2800"/>
              <a:t> who are </a:t>
            </a:r>
            <a:r>
              <a:rPr lang="en-US" sz="2800" u="sng"/>
              <a:t>accountable</a:t>
            </a:r>
            <a:r>
              <a:rPr lang="en-US" sz="2800"/>
              <a:t> for addressing a large </a:t>
            </a:r>
            <a:r>
              <a:rPr lang="en-US" sz="2800" u="sng"/>
              <a:t>majority of personal health care needs</a:t>
            </a:r>
            <a:r>
              <a:rPr lang="en-US" sz="2800"/>
              <a:t>, developing a </a:t>
            </a:r>
            <a:r>
              <a:rPr lang="en-US" sz="2800" u="sng"/>
              <a:t>sustained partnership</a:t>
            </a:r>
            <a:r>
              <a:rPr lang="en-US" sz="2800"/>
              <a:t> </a:t>
            </a:r>
            <a:br>
              <a:rPr lang="en-US" sz="2800"/>
            </a:br>
            <a:r>
              <a:rPr lang="en-US" sz="2800"/>
              <a:t>with </a:t>
            </a:r>
            <a:r>
              <a:rPr lang="en-US" sz="2800" u="sng"/>
              <a:t>patients</a:t>
            </a:r>
            <a:r>
              <a:rPr lang="en-US" sz="2800"/>
              <a:t>, and practicing in the </a:t>
            </a:r>
            <a:br>
              <a:rPr lang="en-US" sz="2800"/>
            </a:br>
            <a:r>
              <a:rPr lang="en-US" sz="2800" u="sng"/>
              <a:t>context of family and community</a:t>
            </a:r>
            <a:r>
              <a:rPr lang="en-US" sz="2800"/>
              <a:t>.</a:t>
            </a:r>
          </a:p>
        </p:txBody>
      </p:sp>
      <p:sp>
        <p:nvSpPr>
          <p:cNvPr id="10244" name="Text Box 4"/>
          <p:cNvSpPr txBox="1">
            <a:spLocks noChangeArrowheads="1"/>
          </p:cNvSpPr>
          <p:nvPr/>
        </p:nvSpPr>
        <p:spPr bwMode="auto">
          <a:xfrm>
            <a:off x="1219200" y="1371600"/>
            <a:ext cx="6705600" cy="304800"/>
          </a:xfrm>
          <a:prstGeom prst="rect">
            <a:avLst/>
          </a:prstGeom>
          <a:noFill/>
          <a:ln w="9525">
            <a:noFill/>
            <a:miter lim="800000"/>
            <a:headEnd/>
            <a:tailEnd/>
          </a:ln>
        </p:spPr>
        <p:txBody>
          <a:bodyPr>
            <a:spAutoFit/>
          </a:bodyPr>
          <a:lstStyle/>
          <a:p>
            <a:pPr algn="ctr" eaLnBrk="0" fontAlgn="base" hangingPunct="0">
              <a:spcBef>
                <a:spcPct val="50000"/>
              </a:spcBef>
              <a:spcAft>
                <a:spcPct val="0"/>
              </a:spcAft>
            </a:pPr>
            <a:r>
              <a:rPr lang="en-US" sz="1400" b="1">
                <a:solidFill>
                  <a:schemeClr val="tx2"/>
                </a:solidFill>
                <a:latin typeface="Times New Roman"/>
              </a:rPr>
              <a:t>Institute of Medicine  </a:t>
            </a:r>
            <a:r>
              <a:rPr lang="en-US" sz="1400" b="1">
                <a:solidFill>
                  <a:schemeClr val="tx2"/>
                </a:solidFill>
                <a:latin typeface="Times New Roman"/>
                <a:hlinkClick r:id="rId3"/>
              </a:rPr>
              <a:t>Defining Primary Care: An Interim Report (1994)</a:t>
            </a:r>
            <a:endParaRPr lang="en-US" sz="1400" b="1">
              <a:solidFill>
                <a:schemeClr val="tx2"/>
              </a:solidFill>
              <a:latin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457200"/>
            <a:ext cx="7772400" cy="762000"/>
          </a:xfrm>
        </p:spPr>
        <p:txBody>
          <a:bodyPr/>
          <a:lstStyle/>
          <a:p>
            <a:r>
              <a:rPr lang="en-US"/>
              <a:t>AAFP: Primary Care</a:t>
            </a:r>
          </a:p>
        </p:txBody>
      </p:sp>
      <p:sp>
        <p:nvSpPr>
          <p:cNvPr id="11267" name="Rectangle 3"/>
          <p:cNvSpPr>
            <a:spLocks noGrp="1" noChangeArrowheads="1"/>
          </p:cNvSpPr>
          <p:nvPr>
            <p:ph type="body" idx="4294967295"/>
          </p:nvPr>
        </p:nvSpPr>
        <p:spPr>
          <a:xfrm>
            <a:off x="0" y="1828800"/>
            <a:ext cx="7772400" cy="4495800"/>
          </a:xfrm>
        </p:spPr>
        <p:txBody>
          <a:bodyPr/>
          <a:lstStyle/>
          <a:p>
            <a:pPr>
              <a:lnSpc>
                <a:spcPct val="120000"/>
              </a:lnSpc>
            </a:pPr>
            <a:r>
              <a:rPr lang="en-US" sz="2800"/>
              <a:t>Primary care is that care provided by physicians specifically trained for and skilled in comprehensive first contact and continuing care for persons with any undiagnosed sign, symptom, or health concern </a:t>
            </a:r>
            <a:r>
              <a:rPr lang="en-US" sz="1600"/>
              <a:t>(the "undifferentiated" patient</a:t>
            </a:r>
            <a:r>
              <a:rPr lang="en-US" sz="1800"/>
              <a:t>) </a:t>
            </a:r>
            <a:r>
              <a:rPr lang="en-US" sz="2800"/>
              <a:t>not limited by problem origin </a:t>
            </a:r>
            <a:r>
              <a:rPr lang="en-US" sz="1600"/>
              <a:t>(biological, behavioral, or social)</a:t>
            </a:r>
            <a:r>
              <a:rPr lang="en-US" sz="2800"/>
              <a:t> , organ system, or diagnosis.</a:t>
            </a:r>
          </a:p>
        </p:txBody>
      </p:sp>
      <p:sp>
        <p:nvSpPr>
          <p:cNvPr id="11268" name="Text Box 4"/>
          <p:cNvSpPr txBox="1">
            <a:spLocks noChangeArrowheads="1"/>
          </p:cNvSpPr>
          <p:nvPr/>
        </p:nvSpPr>
        <p:spPr bwMode="auto">
          <a:xfrm>
            <a:off x="1219200" y="1371600"/>
            <a:ext cx="6705600" cy="304800"/>
          </a:xfrm>
          <a:prstGeom prst="rect">
            <a:avLst/>
          </a:prstGeom>
          <a:noFill/>
          <a:ln w="9525">
            <a:noFill/>
            <a:miter lim="800000"/>
            <a:headEnd/>
            <a:tailEnd/>
          </a:ln>
        </p:spPr>
        <p:txBody>
          <a:bodyPr>
            <a:spAutoFit/>
          </a:bodyPr>
          <a:lstStyle/>
          <a:p>
            <a:pPr algn="ctr" eaLnBrk="0" fontAlgn="base" hangingPunct="0">
              <a:spcBef>
                <a:spcPct val="50000"/>
              </a:spcBef>
              <a:spcAft>
                <a:spcPct val="0"/>
              </a:spcAft>
            </a:pPr>
            <a:r>
              <a:rPr lang="en-US" sz="1400" b="1">
                <a:solidFill>
                  <a:schemeClr val="tx2"/>
                </a:solidFill>
                <a:latin typeface="Times New Roman"/>
                <a:hlinkClick r:id="rId2"/>
              </a:rPr>
              <a:t>American Academy of Family Physicians</a:t>
            </a:r>
            <a:endParaRPr lang="en-US" sz="1400" b="1">
              <a:solidFill>
                <a:schemeClr val="tx2"/>
              </a:solidFill>
              <a:latin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381000"/>
            <a:ext cx="6781800" cy="762000"/>
          </a:xfrm>
        </p:spPr>
        <p:txBody>
          <a:bodyPr/>
          <a:lstStyle/>
          <a:p>
            <a:r>
              <a:rPr lang="en-US"/>
              <a:t>AAFP: Primary Care, cont.</a:t>
            </a:r>
          </a:p>
        </p:txBody>
      </p:sp>
      <p:sp>
        <p:nvSpPr>
          <p:cNvPr id="12291" name="Rectangle 3"/>
          <p:cNvSpPr>
            <a:spLocks noGrp="1" noChangeArrowheads="1"/>
          </p:cNvSpPr>
          <p:nvPr>
            <p:ph type="body" idx="4294967295"/>
          </p:nvPr>
        </p:nvSpPr>
        <p:spPr>
          <a:xfrm>
            <a:off x="0" y="1981200"/>
            <a:ext cx="7086600" cy="4343400"/>
          </a:xfrm>
        </p:spPr>
        <p:txBody>
          <a:bodyPr>
            <a:normAutofit/>
          </a:bodyPr>
          <a:lstStyle/>
          <a:p>
            <a:r>
              <a:rPr lang="en-US" sz="2800"/>
              <a:t>… includes health promotion, disease prevention, health maintenance, counseling, patient education, diagnosis and treatment of acute and chronic illnesses in a variety of health care settings </a:t>
            </a:r>
          </a:p>
          <a:p>
            <a:pPr lvl="1"/>
            <a:r>
              <a:rPr lang="en-US" sz="1400"/>
              <a:t>(e.g., office, inpatient, critical care, long-term care, home care, day care, etc.).  </a:t>
            </a:r>
          </a:p>
          <a:p>
            <a:r>
              <a:rPr lang="en-US" sz="2800"/>
              <a:t>… is performed and managed by a personal physician often collaborating with other health professionals, and utilizing consultation or referral as appropriate.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1371600" y="685800"/>
            <a:ext cx="7772400" cy="1143000"/>
          </a:xfrm>
        </p:spPr>
        <p:txBody>
          <a:bodyPr/>
          <a:lstStyle/>
          <a:p>
            <a:r>
              <a:rPr lang="en-US"/>
              <a:t>AAFP: Primary Care, cont.</a:t>
            </a:r>
          </a:p>
        </p:txBody>
      </p:sp>
      <p:sp>
        <p:nvSpPr>
          <p:cNvPr id="13315" name="Rectangle 3"/>
          <p:cNvSpPr>
            <a:spLocks noGrp="1" noChangeArrowheads="1"/>
          </p:cNvSpPr>
          <p:nvPr>
            <p:ph type="body" idx="4294967295"/>
          </p:nvPr>
        </p:nvSpPr>
        <p:spPr>
          <a:xfrm>
            <a:off x="0" y="2209800"/>
            <a:ext cx="7315200" cy="4114800"/>
          </a:xfrm>
        </p:spPr>
        <p:txBody>
          <a:bodyPr/>
          <a:lstStyle/>
          <a:p>
            <a:r>
              <a:rPr lang="en-US" sz="2800"/>
              <a:t>… provides patient advocacy in the health care system to accomplish cost-effective care by coordination of health care services.</a:t>
            </a:r>
            <a:br>
              <a:rPr lang="en-US" sz="2800"/>
            </a:br>
            <a:endParaRPr lang="en-US" sz="2800"/>
          </a:p>
          <a:p>
            <a:r>
              <a:rPr lang="en-US" sz="2800"/>
              <a:t>… promotes effective communication with patients and encourages the role of the patient as a partner in health care.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0" y="685800"/>
            <a:ext cx="7772400" cy="1143000"/>
          </a:xfrm>
        </p:spPr>
        <p:txBody>
          <a:bodyPr>
            <a:normAutofit fontScale="90000"/>
          </a:bodyPr>
          <a:lstStyle/>
          <a:p>
            <a:r>
              <a:rPr lang="en-US" sz="4000"/>
              <a:t>Thoughts from “Across the Pond”</a:t>
            </a:r>
            <a:br>
              <a:rPr lang="en-US" sz="4000"/>
            </a:br>
            <a:r>
              <a:rPr lang="en-US" sz="4000"/>
              <a:t> </a:t>
            </a:r>
            <a:r>
              <a:rPr lang="en-US" sz="2000"/>
              <a:t>Heath I, Sweeney K. </a:t>
            </a:r>
            <a:r>
              <a:rPr lang="pl-PL" sz="2000"/>
              <a:t>BMJ. 2005 Dec 17;331(7530):1462-4.</a:t>
            </a:r>
            <a:endParaRPr lang="en-US" sz="2000"/>
          </a:p>
        </p:txBody>
      </p:sp>
      <p:sp>
        <p:nvSpPr>
          <p:cNvPr id="14339" name="Rectangle 3"/>
          <p:cNvSpPr>
            <a:spLocks noGrp="1" noChangeArrowheads="1"/>
          </p:cNvSpPr>
          <p:nvPr>
            <p:ph type="body" idx="4294967295"/>
          </p:nvPr>
        </p:nvSpPr>
        <p:spPr>
          <a:xfrm>
            <a:off x="0" y="2209800"/>
            <a:ext cx="7086600" cy="3886200"/>
          </a:xfrm>
        </p:spPr>
        <p:txBody>
          <a:bodyPr/>
          <a:lstStyle/>
          <a:p>
            <a:pPr>
              <a:lnSpc>
                <a:spcPct val="80000"/>
              </a:lnSpc>
              <a:spcBef>
                <a:spcPts val="300"/>
              </a:spcBef>
            </a:pPr>
            <a:r>
              <a:rPr lang="en-US" sz="2800"/>
              <a:t>…necessitates a high degree of technical and experiential competence, combining a </a:t>
            </a:r>
            <a:r>
              <a:rPr lang="en-US" sz="2800" u="sng"/>
              <a:t>robust appreciation of the range of the normal </a:t>
            </a:r>
            <a:r>
              <a:rPr lang="en-US" sz="2800"/>
              <a:t>with a </a:t>
            </a:r>
            <a:r>
              <a:rPr lang="en-US" sz="2800" u="sng"/>
              <a:t>high index of suspicion for the dangerous</a:t>
            </a:r>
            <a:r>
              <a:rPr lang="en-US" sz="2800"/>
              <a:t>.</a:t>
            </a:r>
            <a:br>
              <a:rPr lang="en-US" sz="2800"/>
            </a:br>
            <a:endParaRPr lang="en-US" sz="2800"/>
          </a:p>
          <a:p>
            <a:pPr>
              <a:lnSpc>
                <a:spcPct val="80000"/>
              </a:lnSpc>
              <a:spcBef>
                <a:spcPts val="300"/>
              </a:spcBef>
            </a:pPr>
            <a:r>
              <a:rPr lang="en-US" sz="2800"/>
              <a:t>The general practitioner must develop the </a:t>
            </a:r>
            <a:r>
              <a:rPr lang="en-US" sz="2800" u="sng"/>
              <a:t>skill of using time</a:t>
            </a:r>
            <a:r>
              <a:rPr lang="en-US" sz="2800"/>
              <a:t> to reveal the natural course of a presenting condition.</a:t>
            </a:r>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457200" y="18288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0749" fill="hold"/>
                                        <p:tgtEl>
                                          <p:spTgt spid="4"/>
                                        </p:tgtEl>
                                      </p:cBhvr>
                                    </p:cmd>
                                  </p:childTnLst>
                                </p:cTn>
                              </p:par>
                            </p:childTnLst>
                          </p:cTn>
                        </p:par>
                      </p:childTnLst>
                    </p:cTn>
                  </p:par>
                </p:childTnLst>
              </p:cTn>
              <p:nextCondLst>
                <p:cond evt="onClick" delay="0">
                  <p:tgtEl>
                    <p:spTgt spid="4"/>
                  </p:tgtEl>
                </p:cond>
              </p:nextCondLst>
            </p:seq>
            <p:audio>
              <p:cMediaNode vol="100000">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609600"/>
            <a:ext cx="6705600" cy="1143000"/>
          </a:xfrm>
        </p:spPr>
        <p:txBody>
          <a:bodyPr>
            <a:normAutofit fontScale="90000"/>
          </a:bodyPr>
          <a:lstStyle/>
          <a:p>
            <a:r>
              <a:rPr lang="en-US" sz="4000"/>
              <a:t>“Across the Pond”, cont.</a:t>
            </a:r>
            <a:br>
              <a:rPr lang="en-US" sz="4000"/>
            </a:br>
            <a:r>
              <a:rPr lang="en-US" sz="4000"/>
              <a:t> </a:t>
            </a:r>
            <a:r>
              <a:rPr lang="en-US" sz="2000"/>
              <a:t>Heath I, Sweeney K. </a:t>
            </a:r>
            <a:r>
              <a:rPr lang="pl-PL" sz="2000"/>
              <a:t>BMJ. 2005 Dec 17;331(7530):1462-4.</a:t>
            </a:r>
            <a:endParaRPr lang="en-US" sz="2000"/>
          </a:p>
        </p:txBody>
      </p:sp>
      <p:sp>
        <p:nvSpPr>
          <p:cNvPr id="15363" name="Rectangle 3"/>
          <p:cNvSpPr>
            <a:spLocks noGrp="1" noChangeArrowheads="1"/>
          </p:cNvSpPr>
          <p:nvPr>
            <p:ph type="body" idx="4294967295"/>
          </p:nvPr>
        </p:nvSpPr>
        <p:spPr>
          <a:xfrm>
            <a:off x="0" y="2286000"/>
            <a:ext cx="6858000" cy="3810000"/>
          </a:xfrm>
        </p:spPr>
        <p:txBody>
          <a:bodyPr>
            <a:normAutofit lnSpcReduction="10000"/>
          </a:bodyPr>
          <a:lstStyle/>
          <a:p>
            <a:pPr>
              <a:spcBef>
                <a:spcPts val="300"/>
              </a:spcBef>
            </a:pPr>
            <a:r>
              <a:rPr lang="en-US" sz="2800"/>
              <a:t>One of the contributions of generalist practice to improving health outcomes for populations is mediated by broadly based diagnostic skills that can </a:t>
            </a:r>
            <a:r>
              <a:rPr lang="en-US" sz="2800" u="sng"/>
              <a:t>select, through the referral process, high prevalence populations for specialist practice </a:t>
            </a:r>
            <a:r>
              <a:rPr lang="en-US" sz="2800"/>
              <a:t>and thereby ensure the effectiveness of specialists. This skill constitutes a uniquely valuable healthcare commodity.</a:t>
            </a:r>
          </a:p>
          <a:p>
            <a:pPr>
              <a:lnSpc>
                <a:spcPct val="80000"/>
              </a:lnSpc>
              <a:buFontTx/>
              <a:buNone/>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0" y="304800"/>
            <a:ext cx="7772400" cy="1143000"/>
          </a:xfrm>
        </p:spPr>
        <p:txBody>
          <a:bodyPr>
            <a:normAutofit/>
          </a:bodyPr>
          <a:lstStyle/>
          <a:p>
            <a:r>
              <a:rPr lang="en-US" sz="4000" b="1"/>
              <a:t>Who Provides Primary Care?</a:t>
            </a:r>
          </a:p>
        </p:txBody>
      </p:sp>
      <p:sp>
        <p:nvSpPr>
          <p:cNvPr id="16387" name="Rectangle 3"/>
          <p:cNvSpPr>
            <a:spLocks noGrp="1" noChangeArrowheads="1"/>
          </p:cNvSpPr>
          <p:nvPr>
            <p:ph type="body" idx="4294967295"/>
          </p:nvPr>
        </p:nvSpPr>
        <p:spPr>
          <a:xfrm>
            <a:off x="0" y="1752600"/>
            <a:ext cx="7772400" cy="4114800"/>
          </a:xfrm>
        </p:spPr>
        <p:txBody>
          <a:bodyPr>
            <a:normAutofit fontScale="92500" lnSpcReduction="10000"/>
          </a:bodyPr>
          <a:lstStyle/>
          <a:p>
            <a:pPr>
              <a:lnSpc>
                <a:spcPct val="90000"/>
              </a:lnSpc>
            </a:pPr>
            <a:r>
              <a:rPr lang="en-US" sz="2800"/>
              <a:t>Traditionally defined list</a:t>
            </a:r>
            <a:r>
              <a:rPr lang="en-US" sz="2800" b="1" u="sng"/>
              <a:t> </a:t>
            </a:r>
            <a:endParaRPr lang="en-US" sz="2800"/>
          </a:p>
          <a:p>
            <a:pPr lvl="1">
              <a:lnSpc>
                <a:spcPct val="90000"/>
              </a:lnSpc>
            </a:pPr>
            <a:r>
              <a:rPr lang="en-US" sz="2400"/>
              <a:t>Family Medicine</a:t>
            </a:r>
          </a:p>
          <a:p>
            <a:pPr lvl="1">
              <a:lnSpc>
                <a:spcPct val="90000"/>
              </a:lnSpc>
            </a:pPr>
            <a:r>
              <a:rPr lang="en-US" sz="2400"/>
              <a:t>General Internal Medicine </a:t>
            </a:r>
          </a:p>
          <a:p>
            <a:pPr lvl="1">
              <a:lnSpc>
                <a:spcPct val="90000"/>
              </a:lnSpc>
            </a:pPr>
            <a:r>
              <a:rPr lang="en-US" sz="2400"/>
              <a:t>General Pediatrics </a:t>
            </a:r>
          </a:p>
          <a:p>
            <a:pPr>
              <a:lnSpc>
                <a:spcPct val="90000"/>
              </a:lnSpc>
            </a:pPr>
            <a:r>
              <a:rPr lang="en-US" sz="2800"/>
              <a:t>Others </a:t>
            </a:r>
          </a:p>
          <a:p>
            <a:pPr lvl="1">
              <a:lnSpc>
                <a:spcPct val="90000"/>
              </a:lnSpc>
            </a:pPr>
            <a:r>
              <a:rPr lang="en-US" sz="2400"/>
              <a:t>Nurse Practitioners </a:t>
            </a:r>
          </a:p>
          <a:p>
            <a:pPr lvl="1">
              <a:lnSpc>
                <a:spcPct val="90000"/>
              </a:lnSpc>
            </a:pPr>
            <a:r>
              <a:rPr lang="en-US" sz="2400"/>
              <a:t>Physician Assistants </a:t>
            </a:r>
          </a:p>
          <a:p>
            <a:pPr lvl="1">
              <a:lnSpc>
                <a:spcPct val="90000"/>
              </a:lnSpc>
            </a:pPr>
            <a:r>
              <a:rPr lang="en-US" sz="2400"/>
              <a:t>OB/GYN (debatable) </a:t>
            </a:r>
            <a:endParaRPr lang="en-US" sz="2400" smtClean="0"/>
          </a:p>
          <a:p>
            <a:pPr lvl="1">
              <a:lnSpc>
                <a:spcPct val="90000"/>
              </a:lnSpc>
            </a:pPr>
            <a:r>
              <a:rPr lang="en-US" sz="2400" smtClean="0"/>
              <a:t>Pharm Ds</a:t>
            </a:r>
            <a:endParaRPr lang="en-US" sz="2400"/>
          </a:p>
          <a:p>
            <a:pPr>
              <a:lnSpc>
                <a:spcPct val="90000"/>
              </a:lnSpc>
            </a:pPr>
            <a:r>
              <a:rPr lang="en-US" sz="2800" u="sng"/>
              <a:t>Limited</a:t>
            </a:r>
            <a:r>
              <a:rPr lang="en-US" sz="2800"/>
              <a:t> part of some specialists' practices</a:t>
            </a:r>
            <a:endParaRPr lang="en-US" sz="2800" u="sng"/>
          </a:p>
          <a:p>
            <a:pPr lvl="1">
              <a:lnSpc>
                <a:spcPct val="90000"/>
              </a:lnSpc>
            </a:pPr>
            <a:r>
              <a:rPr lang="en-US" sz="2400"/>
              <a:t>Ex. dialysis patients, cancer patients in treatment</a:t>
            </a:r>
          </a:p>
          <a:p>
            <a:pPr>
              <a:lnSpc>
                <a:spcPct val="90000"/>
              </a:lnSpc>
            </a:pPr>
            <a:endParaRPr lang="en-US" sz="240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1564</TotalTime>
  <Words>1056</Words>
  <Application>Microsoft Office PowerPoint</Application>
  <PresentationFormat>On-screen Show (4:3)</PresentationFormat>
  <Paragraphs>99</Paragraphs>
  <Slides>15</Slides>
  <Notes>8</Notes>
  <HiddenSlides>0</HiddenSlides>
  <MMClips>2</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Calibri</vt:lpstr>
      <vt:lpstr>Consolas</vt:lpstr>
      <vt:lpstr>Corbel</vt:lpstr>
      <vt:lpstr>Times New Roman</vt:lpstr>
      <vt:lpstr>Wingdings</vt:lpstr>
      <vt:lpstr>Wingdings 2</vt:lpstr>
      <vt:lpstr>Wingdings 3</vt:lpstr>
      <vt:lpstr>Metro</vt:lpstr>
      <vt:lpstr>Primary Care</vt:lpstr>
      <vt:lpstr>Ecology of Medical Care</vt:lpstr>
      <vt:lpstr>IOM: Primary Care</vt:lpstr>
      <vt:lpstr>AAFP: Primary Care</vt:lpstr>
      <vt:lpstr>AAFP: Primary Care, cont.</vt:lpstr>
      <vt:lpstr>AAFP: Primary Care, cont.</vt:lpstr>
      <vt:lpstr>Thoughts from “Across the Pond”  Heath I, Sweeney K. BMJ. 2005 Dec 17;331(7530):1462-4.</vt:lpstr>
      <vt:lpstr>“Across the Pond”, cont.  Heath I, Sweeney K. BMJ. 2005 Dec 17;331(7530):1462-4.</vt:lpstr>
      <vt:lpstr>Who Provides Primary Care?</vt:lpstr>
      <vt:lpstr>Primary Prevention in PC</vt:lpstr>
      <vt:lpstr>PowerPoint Presentation</vt:lpstr>
      <vt:lpstr>PowerPoint Presentation</vt:lpstr>
      <vt:lpstr>PC Prevention: Challenges</vt:lpstr>
      <vt:lpstr>PC Prevention: Strengths</vt:lpstr>
      <vt:lpstr>Patient-Centered Medical Home</vt:lpstr>
    </vt:vector>
  </TitlesOfParts>
  <Company>VCU Family Practice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Care</dc:title>
  <dc:creator>Kim</dc:creator>
  <cp:lastModifiedBy>Christopher Buttery</cp:lastModifiedBy>
  <cp:revision>52</cp:revision>
  <dcterms:created xsi:type="dcterms:W3CDTF">2005-11-14T14:18:42Z</dcterms:created>
  <dcterms:modified xsi:type="dcterms:W3CDTF">2015-03-19T14:41:13Z</dcterms:modified>
</cp:coreProperties>
</file>