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sldIdLst>
    <p:sldId id="256" r:id="rId2"/>
    <p:sldId id="257" r:id="rId3"/>
    <p:sldId id="308" r:id="rId4"/>
    <p:sldId id="298" r:id="rId5"/>
    <p:sldId id="290" r:id="rId6"/>
    <p:sldId id="276" r:id="rId7"/>
    <p:sldId id="259" r:id="rId8"/>
    <p:sldId id="277" r:id="rId9"/>
    <p:sldId id="303" r:id="rId10"/>
    <p:sldId id="264" r:id="rId11"/>
    <p:sldId id="292" r:id="rId12"/>
    <p:sldId id="262" r:id="rId13"/>
    <p:sldId id="263" r:id="rId14"/>
    <p:sldId id="287" r:id="rId15"/>
    <p:sldId id="309" r:id="rId16"/>
    <p:sldId id="310" r:id="rId17"/>
    <p:sldId id="280" r:id="rId18"/>
    <p:sldId id="289" r:id="rId19"/>
    <p:sldId id="291" r:id="rId20"/>
    <p:sldId id="295" r:id="rId21"/>
    <p:sldId id="271" r:id="rId22"/>
    <p:sldId id="279" r:id="rId23"/>
    <p:sldId id="285" r:id="rId24"/>
    <p:sldId id="273" r:id="rId25"/>
    <p:sldId id="274" r:id="rId26"/>
    <p:sldId id="275" r:id="rId27"/>
    <p:sldId id="269" r:id="rId28"/>
    <p:sldId id="270" r:id="rId29"/>
    <p:sldId id="260" r:id="rId30"/>
    <p:sldId id="282" r:id="rId31"/>
    <p:sldId id="294" r:id="rId32"/>
    <p:sldId id="304" r:id="rId33"/>
    <p:sldId id="265" r:id="rId34"/>
    <p:sldId id="305" r:id="rId35"/>
    <p:sldId id="314" r:id="rId36"/>
    <p:sldId id="283" r:id="rId37"/>
    <p:sldId id="315" r:id="rId38"/>
    <p:sldId id="313"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84586" autoAdjust="0"/>
  </p:normalViewPr>
  <p:slideViewPr>
    <p:cSldViewPr>
      <p:cViewPr varScale="1">
        <p:scale>
          <a:sx n="84" d="100"/>
          <a:sy n="84" d="100"/>
        </p:scale>
        <p:origin x="102"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9C77EE-6F11-4CA0-96D7-9A9B6B4BDC01}" type="datetimeFigureOut">
              <a:rPr lang="en-US" smtClean="0"/>
              <a:pPr/>
              <a:t>6/30/2015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574F3-D324-4631-B3E5-47420BED1834}" type="slidenum">
              <a:rPr lang="en-US" smtClean="0"/>
              <a:pPr/>
              <a:t>‹#›</a:t>
            </a:fld>
            <a:endParaRPr lang="en-US"/>
          </a:p>
        </p:txBody>
      </p:sp>
    </p:spTree>
    <p:extLst>
      <p:ext uri="{BB962C8B-B14F-4D97-AF65-F5344CB8AC3E}">
        <p14:creationId xmlns:p14="http://schemas.microsoft.com/office/powerpoint/2010/main" val="29379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vcu.edu/oeh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kcinc.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osha.gov/pls/oshaweb/owadisp.show_document?p_table=NEWS_RELEASES&amp;p_id=10863"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osha.gov/as/opa/cold_weather_prep.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man in the photo on the left is Mike Miller,</a:t>
            </a:r>
            <a:r>
              <a:rPr lang="en-US" baseline="0" dirty="0" smtClean="0"/>
              <a:t> CIH, of the VCU Office of Environmental Health &amp; Safety [OEHS]. See </a:t>
            </a:r>
            <a:r>
              <a:rPr lang="en-US" dirty="0" smtClean="0">
                <a:hlinkClick r:id="rId3"/>
              </a:rPr>
              <a:t>http://www.vcu.edu/oehs/</a:t>
            </a:r>
            <a:r>
              <a:rPr lang="en-US" dirty="0" smtClean="0"/>
              <a:t>     .  VCU has an excellent industrial</a:t>
            </a:r>
            <a:r>
              <a:rPr lang="en-US" baseline="0" dirty="0" smtClean="0"/>
              <a:t> hygiene program.  The photo on the right is of typical IH equipment.</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1</a:t>
            </a:fld>
            <a:endParaRPr lang="en-US"/>
          </a:p>
        </p:txBody>
      </p:sp>
    </p:spTree>
    <p:extLst>
      <p:ext uri="{BB962C8B-B14F-4D97-AF65-F5344CB8AC3E}">
        <p14:creationId xmlns:p14="http://schemas.microsoft.com/office/powerpoint/2010/main" val="144498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medical surveillance provision in the OSHA benzene</a:t>
            </a:r>
            <a:r>
              <a:rPr lang="en-US" baseline="0" dirty="0" smtClean="0"/>
              <a:t> standard.  Exposed workers must undergo medical surveillance.  Benzene exposure is associated with leukemia.</a:t>
            </a:r>
            <a:endParaRPr lang="en-US" dirty="0" smtClean="0"/>
          </a:p>
        </p:txBody>
      </p:sp>
      <p:sp>
        <p:nvSpPr>
          <p:cNvPr id="4" name="Slide Number Placeholder 3"/>
          <p:cNvSpPr>
            <a:spLocks noGrp="1"/>
          </p:cNvSpPr>
          <p:nvPr>
            <p:ph type="sldNum" sz="quarter" idx="10"/>
          </p:nvPr>
        </p:nvSpPr>
        <p:spPr/>
        <p:txBody>
          <a:bodyPr/>
          <a:lstStyle/>
          <a:p>
            <a:fld id="{449574F3-D324-4631-B3E5-47420BED1834}" type="slidenum">
              <a:rPr lang="en-US" smtClean="0"/>
              <a:pPr/>
              <a:t>15</a:t>
            </a:fld>
            <a:endParaRPr lang="en-US"/>
          </a:p>
        </p:txBody>
      </p:sp>
    </p:spTree>
    <p:extLst>
      <p:ext uri="{BB962C8B-B14F-4D97-AF65-F5344CB8AC3E}">
        <p14:creationId xmlns:p14="http://schemas.microsoft.com/office/powerpoint/2010/main" val="2563750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 monitoring pumps and sample collection media.  See </a:t>
            </a:r>
            <a:r>
              <a:rPr lang="en-US" dirty="0" smtClean="0">
                <a:hlinkClick r:id="rId3"/>
              </a:rPr>
              <a:t>http://www.skcinc.com/</a:t>
            </a:r>
            <a:r>
              <a:rPr lang="en-US" dirty="0" smtClean="0"/>
              <a:t> </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18</a:t>
            </a:fld>
            <a:endParaRPr lang="en-US"/>
          </a:p>
        </p:txBody>
      </p:sp>
    </p:spTree>
    <p:extLst>
      <p:ext uri="{BB962C8B-B14F-4D97-AF65-F5344CB8AC3E}">
        <p14:creationId xmlns:p14="http://schemas.microsoft.com/office/powerpoint/2010/main" val="994015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asbestos abatement worker in full protective gear in West Hospital c. 1993.  The respirator is a PAPR – powered air purifying respirator.</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19</a:t>
            </a:fld>
            <a:endParaRPr lang="en-US"/>
          </a:p>
        </p:txBody>
      </p:sp>
    </p:spTree>
    <p:extLst>
      <p:ext uri="{BB962C8B-B14F-4D97-AF65-F5344CB8AC3E}">
        <p14:creationId xmlns:p14="http://schemas.microsoft.com/office/powerpoint/2010/main" val="459048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industrial hygiene issues come up all the time, such as this one on Northern Virginia</a:t>
            </a:r>
            <a:r>
              <a:rPr lang="en-US" baseline="0" dirty="0" smtClean="0"/>
              <a:t> several years ago.</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20</a:t>
            </a:fld>
            <a:endParaRPr lang="en-US"/>
          </a:p>
        </p:txBody>
      </p:sp>
    </p:spTree>
    <p:extLst>
      <p:ext uri="{BB962C8B-B14F-4D97-AF65-F5344CB8AC3E}">
        <p14:creationId xmlns:p14="http://schemas.microsoft.com/office/powerpoint/2010/main" val="952440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“hierarchy of controls”.  Controls should, and sometimes are required by law to, be implemented in the order given.  Why?</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21</a:t>
            </a:fld>
            <a:endParaRPr lang="en-US"/>
          </a:p>
        </p:txBody>
      </p:sp>
    </p:spTree>
    <p:extLst>
      <p:ext uri="{BB962C8B-B14F-4D97-AF65-F5344CB8AC3E}">
        <p14:creationId xmlns:p14="http://schemas.microsoft.com/office/powerpoint/2010/main" val="683697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an engineering control, an exhaust ventilation device</a:t>
            </a:r>
            <a:r>
              <a:rPr lang="en-US" baseline="0" dirty="0" smtClean="0"/>
              <a:t> in his case</a:t>
            </a:r>
            <a:r>
              <a:rPr lang="en-US" dirty="0" smtClean="0"/>
              <a:t>.  The duct intake on the floor collects and exhausts wood dust to an air pollution</a:t>
            </a:r>
            <a:r>
              <a:rPr lang="en-US" baseline="0" dirty="0" smtClean="0"/>
              <a:t> control device such as a cyclone.</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22</a:t>
            </a:fld>
            <a:endParaRPr lang="en-US"/>
          </a:p>
        </p:txBody>
      </p:sp>
    </p:spTree>
    <p:extLst>
      <p:ext uri="{BB962C8B-B14F-4D97-AF65-F5344CB8AC3E}">
        <p14:creationId xmlns:p14="http://schemas.microsoft.com/office/powerpoint/2010/main" val="742844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a:t>
            </a:r>
            <a:r>
              <a:rPr lang="en-US" baseline="0" dirty="0" smtClean="0"/>
              <a:t> 4 2000ft3/min negative air machines used to filter and exhaust contaminated air during environmental cleanup in buildings [</a:t>
            </a:r>
            <a:r>
              <a:rPr lang="en-US" i="1" baseline="0" dirty="0" smtClean="0"/>
              <a:t>e.g.</a:t>
            </a:r>
            <a:r>
              <a:rPr lang="en-US" baseline="0" dirty="0" smtClean="0"/>
              <a:t>, asbestos or </a:t>
            </a:r>
            <a:r>
              <a:rPr lang="en-US" baseline="0" dirty="0" err="1" smtClean="0"/>
              <a:t>Pb</a:t>
            </a:r>
            <a:r>
              <a:rPr lang="en-US" baseline="0" dirty="0" smtClean="0"/>
              <a:t>].  They place the area being cleaned under negative pressure so contaminants don’t escape to the surroundings.  They have HEPA [high efficiency particulate Air] filters.  Photo taken during asbestos removal at a Richmond church.</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23</a:t>
            </a:fld>
            <a:endParaRPr lang="en-US"/>
          </a:p>
        </p:txBody>
      </p:sp>
    </p:spTree>
    <p:extLst>
      <p:ext uri="{BB962C8B-B14F-4D97-AF65-F5344CB8AC3E}">
        <p14:creationId xmlns:p14="http://schemas.microsoft.com/office/powerpoint/2010/main" val="1355671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Employee rotation is prohibited by OSHA for workers exposed to carcinogens. But it is routinely used for</a:t>
            </a:r>
            <a:r>
              <a:rPr lang="en-US" baseline="0" dirty="0" smtClean="0"/>
              <a:t> noise and ergonomic issues.  These controls use management practices.</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24</a:t>
            </a:fld>
            <a:endParaRPr lang="en-US"/>
          </a:p>
        </p:txBody>
      </p:sp>
    </p:spTree>
    <p:extLst>
      <p:ext uri="{BB962C8B-B14F-4D97-AF65-F5344CB8AC3E}">
        <p14:creationId xmlns:p14="http://schemas.microsoft.com/office/powerpoint/2010/main" val="1241051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Wetting down the dust is used</a:t>
            </a:r>
            <a:r>
              <a:rPr lang="en-US" baseline="0" dirty="0" smtClean="0"/>
              <a:t> as a way of lowering dust levels in the air.  Photo taken from West Hospital during construction of Medical Education Bldg.</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25</a:t>
            </a:fld>
            <a:endParaRPr lang="en-US"/>
          </a:p>
        </p:txBody>
      </p:sp>
    </p:spTree>
    <p:extLst>
      <p:ext uri="{BB962C8B-B14F-4D97-AF65-F5344CB8AC3E}">
        <p14:creationId xmlns:p14="http://schemas.microsoft.com/office/powerpoint/2010/main" val="1102195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PPE is </a:t>
            </a:r>
            <a:r>
              <a:rPr lang="en-US" b="1" dirty="0" smtClean="0">
                <a:solidFill>
                  <a:srgbClr val="FF0000"/>
                </a:solidFill>
              </a:rPr>
              <a:t>the least preferred</a:t>
            </a:r>
            <a:r>
              <a:rPr lang="en-US" b="1" baseline="0" dirty="0" smtClean="0">
                <a:solidFill>
                  <a:srgbClr val="FF0000"/>
                </a:solidFill>
              </a:rPr>
              <a:t> </a:t>
            </a:r>
            <a:r>
              <a:rPr lang="en-US" baseline="0" dirty="0" smtClean="0"/>
              <a:t>method of protecting workers, but it is used when necessary.  Engineering controls are the </a:t>
            </a:r>
            <a:r>
              <a:rPr lang="en-US" b="1" baseline="0" dirty="0" smtClean="0"/>
              <a:t>most preferred method</a:t>
            </a:r>
            <a:r>
              <a:rPr lang="en-US" baseline="0" dirty="0" smtClean="0"/>
              <a:t>.  They eliminate/remove the hazard.</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26</a:t>
            </a:fld>
            <a:endParaRPr lang="en-US"/>
          </a:p>
        </p:txBody>
      </p:sp>
    </p:spTree>
    <p:extLst>
      <p:ext uri="{BB962C8B-B14F-4D97-AF65-F5344CB8AC3E}">
        <p14:creationId xmlns:p14="http://schemas.microsoft.com/office/powerpoint/2010/main" val="260216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typical online notice received from</a:t>
            </a:r>
            <a:r>
              <a:rPr lang="en-US" baseline="0" dirty="0" smtClean="0"/>
              <a:t> a </a:t>
            </a:r>
            <a:r>
              <a:rPr lang="en-US" baseline="0" dirty="0" err="1" smtClean="0"/>
              <a:t>listserve</a:t>
            </a:r>
            <a:r>
              <a:rPr lang="en-US" baseline="0" dirty="0" smtClean="0"/>
              <a:t>.  Relates to the IH issue of respiratory protection.</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3</a:t>
            </a:fld>
            <a:endParaRPr lang="en-US"/>
          </a:p>
        </p:txBody>
      </p:sp>
    </p:spTree>
    <p:extLst>
      <p:ext uri="{BB962C8B-B14F-4D97-AF65-F5344CB8AC3E}">
        <p14:creationId xmlns:p14="http://schemas.microsoft.com/office/powerpoint/2010/main" val="979416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Material Safety Data sheets (MSDs) are important reminders to workers of potential hazards.</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29</a:t>
            </a:fld>
            <a:endParaRPr lang="en-US"/>
          </a:p>
        </p:txBody>
      </p:sp>
    </p:spTree>
    <p:extLst>
      <p:ext uri="{BB962C8B-B14F-4D97-AF65-F5344CB8AC3E}">
        <p14:creationId xmlns:p14="http://schemas.microsoft.com/office/powerpoint/2010/main" val="700179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a pre-employment physical assessment as well as period assessments, when necessary.</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30</a:t>
            </a:fld>
            <a:endParaRPr lang="en-US"/>
          </a:p>
        </p:txBody>
      </p:sp>
    </p:spTree>
    <p:extLst>
      <p:ext uri="{BB962C8B-B14F-4D97-AF65-F5344CB8AC3E}">
        <p14:creationId xmlns:p14="http://schemas.microsoft.com/office/powerpoint/2010/main" val="2705874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Hot environment: </a:t>
            </a:r>
            <a:r>
              <a:rPr lang="en-US" dirty="0" smtClean="0">
                <a:hlinkClick r:id="rId3"/>
              </a:rPr>
              <a:t>http://www.osha.gov/pls/oshaweb/owadisp.show_document?p_table=NEWS_RELEASES&amp;p_id=10863</a:t>
            </a:r>
            <a:endParaRPr lang="en-US" dirty="0" smtClean="0"/>
          </a:p>
          <a:p>
            <a:r>
              <a:rPr lang="en-US" dirty="0" smtClean="0"/>
              <a:t>Cold environment: </a:t>
            </a:r>
            <a:r>
              <a:rPr lang="en-US" dirty="0" smtClean="0">
                <a:hlinkClick r:id="rId4"/>
              </a:rPr>
              <a:t>http://www.osha.gov/as/opa/cold_weather_prep.html</a:t>
            </a:r>
            <a:endParaRPr lang="en-US" dirty="0" smtClean="0"/>
          </a:p>
          <a:p>
            <a:r>
              <a:rPr lang="en-US" dirty="0" smtClean="0"/>
              <a:t>Hot and cold environments are among</a:t>
            </a:r>
            <a:r>
              <a:rPr lang="en-US" baseline="0" dirty="0" smtClean="0"/>
              <a:t> the “harmful physical agents” addressed by industrial hygienists.</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32</a:t>
            </a:fld>
            <a:endParaRPr lang="en-US"/>
          </a:p>
        </p:txBody>
      </p:sp>
    </p:spTree>
    <p:extLst>
      <p:ext uri="{BB962C8B-B14F-4D97-AF65-F5344CB8AC3E}">
        <p14:creationId xmlns:p14="http://schemas.microsoft.com/office/powerpoint/2010/main" val="1621287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Certified industrial hygienists are required to have continuing education in ethics as a condition of certification.</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34</a:t>
            </a:fld>
            <a:endParaRPr lang="en-US"/>
          </a:p>
        </p:txBody>
      </p:sp>
    </p:spTree>
    <p:extLst>
      <p:ext uri="{BB962C8B-B14F-4D97-AF65-F5344CB8AC3E}">
        <p14:creationId xmlns:p14="http://schemas.microsoft.com/office/powerpoint/2010/main" val="944082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OSHA is the regulator.  NIOSH is a research and educational agency within CDC.  Both were created in 1970 by the Occupational Safety and Health Act.  AIHA, ACGIH, and ABIH are professional associations  similar to APHA.  APHA does have an occupational health caucus.</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36</a:t>
            </a:fld>
            <a:endParaRPr lang="en-US"/>
          </a:p>
        </p:txBody>
      </p:sp>
    </p:spTree>
    <p:extLst>
      <p:ext uri="{BB962C8B-B14F-4D97-AF65-F5344CB8AC3E}">
        <p14:creationId xmlns:p14="http://schemas.microsoft.com/office/powerpoint/2010/main" val="2809739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 online!</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37</a:t>
            </a:fld>
            <a:endParaRPr lang="en-US"/>
          </a:p>
        </p:txBody>
      </p:sp>
    </p:spTree>
    <p:extLst>
      <p:ext uri="{BB962C8B-B14F-4D97-AF65-F5344CB8AC3E}">
        <p14:creationId xmlns:p14="http://schemas.microsoft.com/office/powerpoint/2010/main" val="3844828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OSHA and NIOSH came into existence in 1970.  Before that, there was almost no federal presence in worker health and safety.  Most of</a:t>
            </a:r>
            <a:r>
              <a:rPr lang="en-US" baseline="0" dirty="0" smtClean="0"/>
              <a:t> the federal environmental law structure began in 1970.  OSHA and EPA were created in 1970 with the passage of the Occupational Safety and Health Act and the Clean Air Act.</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38</a:t>
            </a:fld>
            <a:endParaRPr lang="en-US"/>
          </a:p>
        </p:txBody>
      </p:sp>
    </p:spTree>
    <p:extLst>
      <p:ext uri="{BB962C8B-B14F-4D97-AF65-F5344CB8AC3E}">
        <p14:creationId xmlns:p14="http://schemas.microsoft.com/office/powerpoint/2010/main" val="357888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lists the agents</a:t>
            </a:r>
            <a:r>
              <a:rPr lang="en-US" baseline="0" dirty="0" smtClean="0"/>
              <a:t> injurious to health that are the primary subject matter of Industrial Hygiene.</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4</a:t>
            </a:fld>
            <a:endParaRPr lang="en-US"/>
          </a:p>
        </p:txBody>
      </p:sp>
    </p:spTree>
    <p:extLst>
      <p:ext uri="{BB962C8B-B14F-4D97-AF65-F5344CB8AC3E}">
        <p14:creationId xmlns:p14="http://schemas.microsoft.com/office/powerpoint/2010/main" val="2171082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Ramazzini</a:t>
            </a:r>
            <a:r>
              <a:rPr lang="en-US" dirty="0" smtClean="0"/>
              <a:t> is referred to as the father of occupational medicine.  He published the first book on it in 1700 in Latin – </a:t>
            </a:r>
            <a:r>
              <a:rPr lang="en-US" i="1" dirty="0" smtClean="0"/>
              <a:t>De </a:t>
            </a:r>
            <a:r>
              <a:rPr lang="en-US" i="1" dirty="0" err="1" smtClean="0"/>
              <a:t>Morbis</a:t>
            </a:r>
            <a:r>
              <a:rPr lang="en-US" i="1" dirty="0" smtClean="0"/>
              <a:t> </a:t>
            </a:r>
            <a:r>
              <a:rPr lang="en-US" i="1" dirty="0" err="1" smtClean="0"/>
              <a:t>Artificum</a:t>
            </a:r>
            <a:r>
              <a:rPr lang="en-US" dirty="0" smtClean="0"/>
              <a:t>.</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5</a:t>
            </a:fld>
            <a:endParaRPr lang="en-US"/>
          </a:p>
        </p:txBody>
      </p:sp>
    </p:spTree>
    <p:extLst>
      <p:ext uri="{BB962C8B-B14F-4D97-AF65-F5344CB8AC3E}">
        <p14:creationId xmlns:p14="http://schemas.microsoft.com/office/powerpoint/2010/main" val="67435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“industrial hygiene” is a term used in the US.  The rest of the world use the term “occupational hygiene”.  Industrial hygienists are frequently also chemists, engineers, biologists, health physicists, toxicologists, and physicians.</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6</a:t>
            </a:fld>
            <a:endParaRPr lang="en-US"/>
          </a:p>
        </p:txBody>
      </p:sp>
    </p:spTree>
    <p:extLst>
      <p:ext uri="{BB962C8B-B14F-4D97-AF65-F5344CB8AC3E}">
        <p14:creationId xmlns:p14="http://schemas.microsoft.com/office/powerpoint/2010/main" val="273285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Industrial hygiene today is viewed as including the worker’s home as well as the workplace.</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9</a:t>
            </a:fld>
            <a:endParaRPr lang="en-US"/>
          </a:p>
        </p:txBody>
      </p:sp>
    </p:spTree>
    <p:extLst>
      <p:ext uri="{BB962C8B-B14F-4D97-AF65-F5344CB8AC3E}">
        <p14:creationId xmlns:p14="http://schemas.microsoft.com/office/powerpoint/2010/main" val="355155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Southern States truck spraying Roundup [glyphosphate herbicide] on Dr. Vance’s farm preparatory to sod planting orchard grass.  Farmers spend billions of dollars on agrichemicals every year.  </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11</a:t>
            </a:fld>
            <a:endParaRPr lang="en-US"/>
          </a:p>
        </p:txBody>
      </p:sp>
    </p:spTree>
    <p:extLst>
      <p:ext uri="{BB962C8B-B14F-4D97-AF65-F5344CB8AC3E}">
        <p14:creationId xmlns:p14="http://schemas.microsoft.com/office/powerpoint/2010/main" val="265798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exposure limits have force of law, e.g., OSHA PELs.  Others are </a:t>
            </a:r>
            <a:r>
              <a:rPr lang="en-US" dirty="0" err="1" smtClean="0"/>
              <a:t>concensus</a:t>
            </a:r>
            <a:r>
              <a:rPr lang="en-US" dirty="0" smtClean="0"/>
              <a:t> standards that are not </a:t>
            </a:r>
            <a:r>
              <a:rPr lang="en-US" dirty="0" err="1" smtClean="0"/>
              <a:t>enforcible</a:t>
            </a:r>
            <a:r>
              <a:rPr lang="en-US" dirty="0" smtClean="0"/>
              <a:t> by regulatory agencies, e.g., ACGIH TLVs.</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12</a:t>
            </a:fld>
            <a:endParaRPr lang="en-US"/>
          </a:p>
        </p:txBody>
      </p:sp>
    </p:spTree>
    <p:extLst>
      <p:ext uri="{BB962C8B-B14F-4D97-AF65-F5344CB8AC3E}">
        <p14:creationId xmlns:p14="http://schemas.microsoft.com/office/powerpoint/2010/main" val="1961228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OSHA standards include numeric exposure limits for chemicals as well as work practice requirements, such as the provision of warning signs and labels or training and education.</a:t>
            </a:r>
            <a:endParaRPr lang="en-US" dirty="0"/>
          </a:p>
        </p:txBody>
      </p:sp>
      <p:sp>
        <p:nvSpPr>
          <p:cNvPr id="4" name="Slide Number Placeholder 3"/>
          <p:cNvSpPr>
            <a:spLocks noGrp="1"/>
          </p:cNvSpPr>
          <p:nvPr>
            <p:ph type="sldNum" sz="quarter" idx="10"/>
          </p:nvPr>
        </p:nvSpPr>
        <p:spPr/>
        <p:txBody>
          <a:bodyPr/>
          <a:lstStyle/>
          <a:p>
            <a:fld id="{449574F3-D324-4631-B3E5-47420BED1834}" type="slidenum">
              <a:rPr lang="en-US" smtClean="0"/>
              <a:pPr/>
              <a:t>14</a:t>
            </a:fld>
            <a:endParaRPr lang="en-US"/>
          </a:p>
        </p:txBody>
      </p:sp>
    </p:spTree>
    <p:extLst>
      <p:ext uri="{BB962C8B-B14F-4D97-AF65-F5344CB8AC3E}">
        <p14:creationId xmlns:p14="http://schemas.microsoft.com/office/powerpoint/2010/main" val="7093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7B1E2D-E866-4B23-AED8-46F4144A4FA1}" type="slidenum">
              <a:rPr lang="en-US"/>
              <a:pPr>
                <a:defRPr/>
              </a:pPr>
              <a:t>‹#›</a:t>
            </a:fld>
            <a:endParaRPr lang="en-US"/>
          </a:p>
        </p:txBody>
      </p:sp>
    </p:spTree>
    <p:extLst>
      <p:ext uri="{BB962C8B-B14F-4D97-AF65-F5344CB8AC3E}">
        <p14:creationId xmlns:p14="http://schemas.microsoft.com/office/powerpoint/2010/main" val="3869864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6BE293-7972-40A4-BDA3-18D8B0A26121}" type="slidenum">
              <a:rPr lang="en-US"/>
              <a:pPr>
                <a:defRPr/>
              </a:pPr>
              <a:t>‹#›</a:t>
            </a:fld>
            <a:endParaRPr lang="en-US"/>
          </a:p>
        </p:txBody>
      </p:sp>
    </p:spTree>
    <p:extLst>
      <p:ext uri="{BB962C8B-B14F-4D97-AF65-F5344CB8AC3E}">
        <p14:creationId xmlns:p14="http://schemas.microsoft.com/office/powerpoint/2010/main" val="142832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762DDE-13C6-4E97-ACBF-71E151401367}" type="slidenum">
              <a:rPr lang="en-US"/>
              <a:pPr>
                <a:defRPr/>
              </a:pPr>
              <a:t>‹#›</a:t>
            </a:fld>
            <a:endParaRPr lang="en-US"/>
          </a:p>
        </p:txBody>
      </p:sp>
    </p:spTree>
    <p:extLst>
      <p:ext uri="{BB962C8B-B14F-4D97-AF65-F5344CB8AC3E}">
        <p14:creationId xmlns:p14="http://schemas.microsoft.com/office/powerpoint/2010/main" val="118678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2DB257-4CD5-49E3-9370-A573AAAE1EE0}" type="slidenum">
              <a:rPr lang="en-US"/>
              <a:pPr>
                <a:defRPr/>
              </a:pPr>
              <a:t>‹#›</a:t>
            </a:fld>
            <a:endParaRPr lang="en-US"/>
          </a:p>
        </p:txBody>
      </p:sp>
    </p:spTree>
    <p:extLst>
      <p:ext uri="{BB962C8B-B14F-4D97-AF65-F5344CB8AC3E}">
        <p14:creationId xmlns:p14="http://schemas.microsoft.com/office/powerpoint/2010/main" val="91218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FD60AF-B41F-4049-81A0-C5EDB2D2E979}" type="slidenum">
              <a:rPr lang="en-US"/>
              <a:pPr>
                <a:defRPr/>
              </a:pPr>
              <a:t>‹#›</a:t>
            </a:fld>
            <a:endParaRPr lang="en-US"/>
          </a:p>
        </p:txBody>
      </p:sp>
    </p:spTree>
    <p:extLst>
      <p:ext uri="{BB962C8B-B14F-4D97-AF65-F5344CB8AC3E}">
        <p14:creationId xmlns:p14="http://schemas.microsoft.com/office/powerpoint/2010/main" val="188678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B5B96F-2E75-43BE-AA3E-2BB6B8A0E3F9}" type="slidenum">
              <a:rPr lang="en-US"/>
              <a:pPr>
                <a:defRPr/>
              </a:pPr>
              <a:t>‹#›</a:t>
            </a:fld>
            <a:endParaRPr lang="en-US"/>
          </a:p>
        </p:txBody>
      </p:sp>
    </p:spTree>
    <p:extLst>
      <p:ext uri="{BB962C8B-B14F-4D97-AF65-F5344CB8AC3E}">
        <p14:creationId xmlns:p14="http://schemas.microsoft.com/office/powerpoint/2010/main" val="281448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8FA63C-73B4-4F14-A4F2-238B6B96BE4A}" type="slidenum">
              <a:rPr lang="en-US"/>
              <a:pPr>
                <a:defRPr/>
              </a:pPr>
              <a:t>‹#›</a:t>
            </a:fld>
            <a:endParaRPr lang="en-US"/>
          </a:p>
        </p:txBody>
      </p:sp>
    </p:spTree>
    <p:extLst>
      <p:ext uri="{BB962C8B-B14F-4D97-AF65-F5344CB8AC3E}">
        <p14:creationId xmlns:p14="http://schemas.microsoft.com/office/powerpoint/2010/main" val="195891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38D772-8575-4150-A879-290001EC9F77}" type="slidenum">
              <a:rPr lang="en-US"/>
              <a:pPr>
                <a:defRPr/>
              </a:pPr>
              <a:t>‹#›</a:t>
            </a:fld>
            <a:endParaRPr lang="en-US"/>
          </a:p>
        </p:txBody>
      </p:sp>
    </p:spTree>
    <p:extLst>
      <p:ext uri="{BB962C8B-B14F-4D97-AF65-F5344CB8AC3E}">
        <p14:creationId xmlns:p14="http://schemas.microsoft.com/office/powerpoint/2010/main" val="178900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D4EE5C-8697-4157-B47C-0B3DBB5B257C}" type="slidenum">
              <a:rPr lang="en-US"/>
              <a:pPr>
                <a:defRPr/>
              </a:pPr>
              <a:t>‹#›</a:t>
            </a:fld>
            <a:endParaRPr lang="en-US"/>
          </a:p>
        </p:txBody>
      </p:sp>
    </p:spTree>
    <p:extLst>
      <p:ext uri="{BB962C8B-B14F-4D97-AF65-F5344CB8AC3E}">
        <p14:creationId xmlns:p14="http://schemas.microsoft.com/office/powerpoint/2010/main" val="413136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5B9782-0353-45B3-9BBF-62B26F7DBA26}" type="slidenum">
              <a:rPr lang="en-US"/>
              <a:pPr>
                <a:defRPr/>
              </a:pPr>
              <a:t>‹#›</a:t>
            </a:fld>
            <a:endParaRPr lang="en-US"/>
          </a:p>
        </p:txBody>
      </p:sp>
    </p:spTree>
    <p:extLst>
      <p:ext uri="{BB962C8B-B14F-4D97-AF65-F5344CB8AC3E}">
        <p14:creationId xmlns:p14="http://schemas.microsoft.com/office/powerpoint/2010/main" val="292864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026FD2-BB8D-4912-886A-BA29A6FFAD64}" type="slidenum">
              <a:rPr lang="en-US"/>
              <a:pPr>
                <a:defRPr/>
              </a:pPr>
              <a:t>‹#›</a:t>
            </a:fld>
            <a:endParaRPr lang="en-US"/>
          </a:p>
        </p:txBody>
      </p:sp>
    </p:spTree>
    <p:extLst>
      <p:ext uri="{BB962C8B-B14F-4D97-AF65-F5344CB8AC3E}">
        <p14:creationId xmlns:p14="http://schemas.microsoft.com/office/powerpoint/2010/main" val="197790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E4A8DB8-30B4-493B-B26B-B1DD2246C0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osha.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osha.gov/pls/oshaweb/owadisp.show_document?p_table=STANDARDS&amp;p_id=10042"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iha.org/" TargetMode="External"/><Relationship Id="rId7" Type="http://schemas.openxmlformats.org/officeDocument/2006/relationships/hyperlink" Target="http://www.cdc.gov.niosh/"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www.osha.gov/" TargetMode="External"/><Relationship Id="rId5" Type="http://schemas.openxmlformats.org/officeDocument/2006/relationships/hyperlink" Target="http://www.abih.org/" TargetMode="External"/><Relationship Id="rId4" Type="http://schemas.openxmlformats.org/officeDocument/2006/relationships/hyperlink" Target="http://www.acgih.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228600"/>
            <a:ext cx="7772400" cy="1905000"/>
          </a:xfrm>
        </p:spPr>
        <p:txBody>
          <a:bodyPr/>
          <a:lstStyle/>
          <a:p>
            <a:r>
              <a:rPr lang="en-US" dirty="0" smtClean="0"/>
              <a:t>  INDUSTRIAL </a:t>
            </a:r>
            <a:r>
              <a:rPr lang="en-US" dirty="0" smtClean="0"/>
              <a:t>HYGIENE</a:t>
            </a:r>
            <a:br>
              <a:rPr lang="en-US" dirty="0" smtClean="0"/>
            </a:br>
            <a:r>
              <a:rPr lang="en-US" sz="2000" dirty="0" smtClean="0"/>
              <a:t>Dr</a:t>
            </a:r>
            <a:r>
              <a:rPr lang="en-US" sz="2000" dirty="0" smtClean="0"/>
              <a:t>. Leonard </a:t>
            </a:r>
            <a:r>
              <a:rPr lang="en-US" sz="2000" dirty="0" smtClean="0"/>
              <a:t>Vance</a:t>
            </a:r>
            <a:endParaRPr lang="en-US" dirty="0" smtClean="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49219" t="50000" r="16406" b="15625"/>
          <a:stretch>
            <a:fillRect/>
          </a:stretch>
        </p:blipFill>
        <p:spPr bwMode="auto">
          <a:xfrm>
            <a:off x="4876800" y="33528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50000" t="52083" r="16406" b="14583"/>
          <a:stretch>
            <a:fillRect/>
          </a:stretch>
        </p:blipFill>
        <p:spPr bwMode="auto">
          <a:xfrm>
            <a:off x="0" y="3335338"/>
            <a:ext cx="43434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Exposures to What</a:t>
            </a:r>
          </a:p>
        </p:txBody>
      </p:sp>
      <p:sp>
        <p:nvSpPr>
          <p:cNvPr id="14339" name="Rectangle 3"/>
          <p:cNvSpPr>
            <a:spLocks noGrp="1" noChangeArrowheads="1"/>
          </p:cNvSpPr>
          <p:nvPr>
            <p:ph type="body" idx="1"/>
          </p:nvPr>
        </p:nvSpPr>
        <p:spPr/>
        <p:txBody>
          <a:bodyPr/>
          <a:lstStyle/>
          <a:p>
            <a:pPr>
              <a:lnSpc>
                <a:spcPct val="90000"/>
              </a:lnSpc>
            </a:pPr>
            <a:r>
              <a:rPr lang="en-US" sz="2800" smtClean="0"/>
              <a:t>Infectious agents</a:t>
            </a:r>
          </a:p>
          <a:p>
            <a:pPr>
              <a:lnSpc>
                <a:spcPct val="90000"/>
              </a:lnSpc>
            </a:pPr>
            <a:r>
              <a:rPr lang="en-US" sz="2800" smtClean="0"/>
              <a:t>Dusts</a:t>
            </a:r>
          </a:p>
          <a:p>
            <a:pPr lvl="1">
              <a:lnSpc>
                <a:spcPct val="90000"/>
              </a:lnSpc>
            </a:pPr>
            <a:r>
              <a:rPr lang="en-US" sz="2400" smtClean="0"/>
              <a:t>Asbestos, silica</a:t>
            </a:r>
          </a:p>
          <a:p>
            <a:pPr>
              <a:lnSpc>
                <a:spcPct val="90000"/>
              </a:lnSpc>
            </a:pPr>
            <a:r>
              <a:rPr lang="en-US" sz="2800" smtClean="0"/>
              <a:t>Volatile organic compounds</a:t>
            </a:r>
          </a:p>
          <a:p>
            <a:pPr lvl="1">
              <a:lnSpc>
                <a:spcPct val="90000"/>
              </a:lnSpc>
            </a:pPr>
            <a:r>
              <a:rPr lang="en-US" sz="2400" smtClean="0"/>
              <a:t>Benzene, ethylene oxide</a:t>
            </a:r>
          </a:p>
          <a:p>
            <a:pPr>
              <a:lnSpc>
                <a:spcPct val="90000"/>
              </a:lnSpc>
            </a:pPr>
            <a:r>
              <a:rPr lang="en-US" sz="2800" smtClean="0"/>
              <a:t>Metals</a:t>
            </a:r>
          </a:p>
          <a:p>
            <a:pPr lvl="1">
              <a:lnSpc>
                <a:spcPct val="90000"/>
              </a:lnSpc>
            </a:pPr>
            <a:r>
              <a:rPr lang="en-US" sz="2400" smtClean="0"/>
              <a:t>Pb, Hg</a:t>
            </a:r>
          </a:p>
          <a:p>
            <a:pPr>
              <a:lnSpc>
                <a:spcPct val="90000"/>
              </a:lnSpc>
            </a:pPr>
            <a:r>
              <a:rPr lang="en-US" sz="2800" smtClean="0"/>
              <a:t>Pesticides/herbicides</a:t>
            </a:r>
          </a:p>
          <a:p>
            <a:pPr>
              <a:lnSpc>
                <a:spcPct val="90000"/>
              </a:lnSpc>
            </a:pPr>
            <a:r>
              <a:rPr lang="en-US" sz="2800" smtClean="0"/>
              <a:t>Radiation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6" descr="spray truck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54063"/>
            <a:ext cx="777240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Exposure Limits (Nomenclature)</a:t>
            </a:r>
          </a:p>
        </p:txBody>
      </p:sp>
      <p:sp>
        <p:nvSpPr>
          <p:cNvPr id="16387" name="Rectangle 3"/>
          <p:cNvSpPr>
            <a:spLocks noGrp="1" noChangeArrowheads="1"/>
          </p:cNvSpPr>
          <p:nvPr>
            <p:ph type="body" idx="1"/>
          </p:nvPr>
        </p:nvSpPr>
        <p:spPr/>
        <p:txBody>
          <a:bodyPr/>
          <a:lstStyle/>
          <a:p>
            <a:r>
              <a:rPr lang="en-US" dirty="0" smtClean="0"/>
              <a:t>Occupational exposure limits [OELs]</a:t>
            </a:r>
          </a:p>
          <a:p>
            <a:pPr lvl="1"/>
            <a:r>
              <a:rPr lang="en-US" dirty="0" smtClean="0"/>
              <a:t>Generic for PEL, TLV, STEL</a:t>
            </a:r>
          </a:p>
          <a:p>
            <a:r>
              <a:rPr lang="en-US" dirty="0" smtClean="0"/>
              <a:t>OSHA PEL’s (permissible exposure limits)</a:t>
            </a:r>
          </a:p>
          <a:p>
            <a:r>
              <a:rPr lang="en-US" dirty="0" smtClean="0"/>
              <a:t>OSHA STEL’s (short term, 15 minutes)</a:t>
            </a:r>
          </a:p>
          <a:p>
            <a:r>
              <a:rPr lang="en-US" dirty="0" smtClean="0"/>
              <a:t>OSHA ceilings (instantaneous limits)</a:t>
            </a:r>
          </a:p>
          <a:p>
            <a:r>
              <a:rPr lang="en-US" dirty="0" smtClean="0"/>
              <a:t>OSHA BEI’s (biological exposure indices)</a:t>
            </a:r>
          </a:p>
          <a:p>
            <a:r>
              <a:rPr lang="en-US" dirty="0" smtClean="0"/>
              <a:t>ACGIH TLV’s (threshold limit values)</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4000" dirty="0" smtClean="0"/>
              <a:t>The Legal Framework</a:t>
            </a:r>
            <a:br>
              <a:rPr lang="en-US" sz="4000" dirty="0" smtClean="0"/>
            </a:br>
            <a:r>
              <a:rPr lang="en-US" sz="4000" dirty="0" smtClean="0"/>
              <a:t>OSHA Standards – </a:t>
            </a:r>
            <a:r>
              <a:rPr lang="en-US" sz="4000" dirty="0" smtClean="0">
                <a:hlinkClick r:id="rId2"/>
              </a:rPr>
              <a:t>www.osha.gov</a:t>
            </a:r>
            <a:r>
              <a:rPr lang="en-US" sz="4000" dirty="0" smtClean="0"/>
              <a:t> </a:t>
            </a:r>
            <a:endParaRPr lang="en-US" dirty="0" smtClean="0"/>
          </a:p>
        </p:txBody>
      </p:sp>
      <p:sp>
        <p:nvSpPr>
          <p:cNvPr id="17411" name="Rectangle 3"/>
          <p:cNvSpPr>
            <a:spLocks noGrp="1" noChangeArrowheads="1"/>
          </p:cNvSpPr>
          <p:nvPr>
            <p:ph type="body" idx="1"/>
          </p:nvPr>
        </p:nvSpPr>
        <p:spPr/>
        <p:txBody>
          <a:bodyPr/>
          <a:lstStyle/>
          <a:p>
            <a:r>
              <a:rPr lang="en-US" sz="2800" smtClean="0"/>
              <a:t>PEL 	Permissible Exposure Limit</a:t>
            </a:r>
          </a:p>
          <a:p>
            <a:r>
              <a:rPr lang="en-US" sz="2800" smtClean="0"/>
              <a:t>STEL	Short Term Exposure Limit</a:t>
            </a:r>
          </a:p>
          <a:p>
            <a:r>
              <a:rPr lang="en-US" sz="2800" smtClean="0"/>
              <a:t>Monitoring</a:t>
            </a:r>
          </a:p>
          <a:p>
            <a:r>
              <a:rPr lang="en-US" sz="2800" smtClean="0"/>
              <a:t>Methods of Control</a:t>
            </a:r>
          </a:p>
          <a:p>
            <a:r>
              <a:rPr lang="en-US" sz="2800" smtClean="0"/>
              <a:t>Respirators</a:t>
            </a:r>
          </a:p>
          <a:p>
            <a:r>
              <a:rPr lang="en-US" sz="2800" smtClean="0"/>
              <a:t>Hazard Communication</a:t>
            </a:r>
          </a:p>
          <a:p>
            <a:r>
              <a:rPr lang="en-US" sz="2800" smtClean="0"/>
              <a:t>Medical Surveillance</a:t>
            </a:r>
          </a:p>
          <a:p>
            <a:r>
              <a:rPr lang="en-US" sz="2800" smtClean="0"/>
              <a:t>Recordkeeping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81000"/>
            <a:ext cx="7772400" cy="1143000"/>
          </a:xfrm>
        </p:spPr>
        <p:txBody>
          <a:bodyPr/>
          <a:lstStyle/>
          <a:p>
            <a:r>
              <a:rPr lang="en-US" smtClean="0"/>
              <a:t>OSHA BENZENE STANDARD</a:t>
            </a:r>
          </a:p>
        </p:txBody>
      </p:sp>
      <p:sp>
        <p:nvSpPr>
          <p:cNvPr id="18435" name="Rectangle 3"/>
          <p:cNvSpPr>
            <a:spLocks noGrp="1" noChangeArrowheads="1"/>
          </p:cNvSpPr>
          <p:nvPr>
            <p:ph type="body" idx="1"/>
          </p:nvPr>
        </p:nvSpPr>
        <p:spPr>
          <a:xfrm>
            <a:off x="685800" y="1295400"/>
            <a:ext cx="7772400" cy="4724400"/>
          </a:xfrm>
        </p:spPr>
        <p:txBody>
          <a:bodyPr/>
          <a:lstStyle/>
          <a:p>
            <a:pPr>
              <a:lnSpc>
                <a:spcPct val="80000"/>
              </a:lnSpc>
            </a:pPr>
            <a:r>
              <a:rPr lang="en-US" sz="2800" smtClean="0"/>
              <a:t>Permissible Exposure Limits</a:t>
            </a:r>
          </a:p>
          <a:p>
            <a:pPr lvl="1">
              <a:lnSpc>
                <a:spcPct val="80000"/>
              </a:lnSpc>
            </a:pPr>
            <a:r>
              <a:rPr lang="en-US" sz="2400" smtClean="0"/>
              <a:t>1 ppm; 8 hour TWA</a:t>
            </a:r>
          </a:p>
          <a:p>
            <a:pPr lvl="1">
              <a:lnSpc>
                <a:spcPct val="80000"/>
              </a:lnSpc>
            </a:pPr>
            <a:r>
              <a:rPr lang="en-US" sz="2400" smtClean="0"/>
              <a:t>5 ppm 15 min. STEL</a:t>
            </a:r>
          </a:p>
          <a:p>
            <a:pPr>
              <a:lnSpc>
                <a:spcPct val="80000"/>
              </a:lnSpc>
            </a:pPr>
            <a:r>
              <a:rPr lang="en-US" sz="2800" smtClean="0"/>
              <a:t>Monitoring</a:t>
            </a:r>
          </a:p>
          <a:p>
            <a:pPr>
              <a:lnSpc>
                <a:spcPct val="80000"/>
              </a:lnSpc>
            </a:pPr>
            <a:r>
              <a:rPr lang="en-US" sz="2800" smtClean="0"/>
              <a:t>Methods of Control</a:t>
            </a:r>
          </a:p>
          <a:p>
            <a:pPr>
              <a:lnSpc>
                <a:spcPct val="80000"/>
              </a:lnSpc>
            </a:pPr>
            <a:r>
              <a:rPr lang="en-US" sz="2800" smtClean="0"/>
              <a:t>Respirators</a:t>
            </a:r>
          </a:p>
          <a:p>
            <a:pPr>
              <a:lnSpc>
                <a:spcPct val="80000"/>
              </a:lnSpc>
            </a:pPr>
            <a:r>
              <a:rPr lang="en-US" sz="2800" smtClean="0"/>
              <a:t>Medical Surveillance</a:t>
            </a:r>
          </a:p>
          <a:p>
            <a:pPr lvl="1">
              <a:lnSpc>
                <a:spcPct val="80000"/>
              </a:lnSpc>
            </a:pPr>
            <a:r>
              <a:rPr lang="en-US" sz="2400" smtClean="0"/>
              <a:t>Next slide</a:t>
            </a:r>
          </a:p>
          <a:p>
            <a:pPr>
              <a:lnSpc>
                <a:spcPct val="80000"/>
              </a:lnSpc>
            </a:pPr>
            <a:r>
              <a:rPr lang="en-US" sz="2800" smtClean="0"/>
              <a:t>Hazard Communication</a:t>
            </a:r>
          </a:p>
          <a:p>
            <a:pPr>
              <a:lnSpc>
                <a:spcPct val="80000"/>
              </a:lnSpc>
            </a:pPr>
            <a:r>
              <a:rPr lang="en-US" sz="2800" smtClean="0"/>
              <a:t>Employee Notification</a:t>
            </a:r>
          </a:p>
          <a:p>
            <a:pPr>
              <a:lnSpc>
                <a:spcPct val="80000"/>
              </a:lnSpc>
            </a:pPr>
            <a:r>
              <a:rPr lang="en-US" sz="2800" smtClean="0"/>
              <a:t>Recordkeeping</a:t>
            </a:r>
          </a:p>
          <a:p>
            <a:pPr>
              <a:lnSpc>
                <a:spcPct val="80000"/>
              </a:lnSpc>
            </a:pPr>
            <a:endParaRPr lang="en-U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19792" r="42188" b="6250"/>
          <a:stretch>
            <a:fillRect/>
          </a:stretch>
        </p:blipFill>
        <p:spPr bwMode="auto">
          <a:xfrm>
            <a:off x="990600" y="95250"/>
            <a:ext cx="6934200" cy="665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21116" y="3276600"/>
            <a:ext cx="9349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hlinkClick r:id="rId2"/>
              </a:rPr>
              <a:t>http://www.osha.gov/pls/oshaweb/owadisp.show_document?p_table=STANDARDS&amp;p_id=10042</a:t>
            </a:r>
            <a:r>
              <a:rPr lang="en-US" sz="1800" dirty="0"/>
              <a:t> </a:t>
            </a:r>
          </a:p>
        </p:txBody>
      </p:sp>
      <p:sp>
        <p:nvSpPr>
          <p:cNvPr id="20483" name="Text Box 5"/>
          <p:cNvSpPr txBox="1">
            <a:spLocks noChangeArrowheads="1"/>
          </p:cNvSpPr>
          <p:nvPr/>
        </p:nvSpPr>
        <p:spPr bwMode="auto">
          <a:xfrm>
            <a:off x="3200400" y="14478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t>OSHA Benzene Standard on Web</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lstStyle/>
          <a:p>
            <a:r>
              <a:rPr lang="en-US" smtClean="0"/>
              <a:t>MONITORING</a:t>
            </a:r>
          </a:p>
        </p:txBody>
      </p:sp>
      <p:sp>
        <p:nvSpPr>
          <p:cNvPr id="21507" name="Rectangle 1027"/>
          <p:cNvSpPr>
            <a:spLocks noGrp="1" noChangeArrowheads="1"/>
          </p:cNvSpPr>
          <p:nvPr>
            <p:ph type="body" idx="1"/>
          </p:nvPr>
        </p:nvSpPr>
        <p:spPr/>
        <p:txBody>
          <a:bodyPr/>
          <a:lstStyle/>
          <a:p>
            <a:r>
              <a:rPr lang="en-US" sz="2800" smtClean="0"/>
              <a:t>Air Monitoring</a:t>
            </a:r>
          </a:p>
          <a:p>
            <a:pPr lvl="1"/>
            <a:r>
              <a:rPr lang="en-US" sz="2400" smtClean="0"/>
              <a:t>personal</a:t>
            </a:r>
          </a:p>
          <a:p>
            <a:pPr lvl="1"/>
            <a:r>
              <a:rPr lang="en-US" sz="2400" smtClean="0"/>
              <a:t>area</a:t>
            </a:r>
          </a:p>
          <a:p>
            <a:pPr lvl="1"/>
            <a:r>
              <a:rPr lang="en-US" sz="2400" smtClean="0"/>
              <a:t>real time</a:t>
            </a:r>
          </a:p>
          <a:p>
            <a:pPr lvl="1"/>
            <a:r>
              <a:rPr lang="en-US" sz="2400" smtClean="0"/>
              <a:t>Laboratory Analysis</a:t>
            </a:r>
          </a:p>
          <a:p>
            <a:r>
              <a:rPr lang="en-US" sz="2800" smtClean="0"/>
              <a:t>Noise</a:t>
            </a:r>
          </a:p>
          <a:p>
            <a:r>
              <a:rPr lang="en-US" sz="2800" smtClean="0"/>
              <a:t>Lead - XRF</a:t>
            </a:r>
          </a:p>
          <a:p>
            <a:r>
              <a:rPr lang="en-US" sz="2800" smtClean="0"/>
              <a:t>Radiation</a:t>
            </a:r>
          </a:p>
          <a:p>
            <a:r>
              <a:rPr lang="en-US" sz="2800" smtClean="0"/>
              <a:t>Hot &amp; Cold</a:t>
            </a:r>
          </a:p>
          <a:p>
            <a:pPr lvl="1"/>
            <a:endParaRPr lang="en-US"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026"/>
          <p:cNvGraphicFramePr>
            <a:graphicFrameLocks noChangeAspect="1"/>
          </p:cNvGraphicFramePr>
          <p:nvPr/>
        </p:nvGraphicFramePr>
        <p:xfrm>
          <a:off x="1981200" y="893763"/>
          <a:ext cx="5181600" cy="5072062"/>
        </p:xfrm>
        <a:graphic>
          <a:graphicData uri="http://schemas.openxmlformats.org/presentationml/2006/ole">
            <mc:AlternateContent xmlns:mc="http://schemas.openxmlformats.org/markup-compatibility/2006">
              <mc:Choice xmlns:v="urn:schemas-microsoft-com:vml" Requires="v">
                <p:oleObj spid="_x0000_s2054" name="CorelPhotoPaint.Image.6" r:id="rId4" imgW="2322777" imgH="2273620" progId="">
                  <p:embed/>
                </p:oleObj>
              </mc:Choice>
              <mc:Fallback>
                <p:oleObj name="CorelPhotoPaint.Image.6" r:id="rId4" imgW="2322777" imgH="227362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893763"/>
                        <a:ext cx="5181600" cy="507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026"/>
          <p:cNvGraphicFramePr>
            <a:graphicFrameLocks noChangeAspect="1"/>
          </p:cNvGraphicFramePr>
          <p:nvPr/>
        </p:nvGraphicFramePr>
        <p:xfrm>
          <a:off x="1447800" y="757238"/>
          <a:ext cx="6324600" cy="5278437"/>
        </p:xfrm>
        <a:graphic>
          <a:graphicData uri="http://schemas.openxmlformats.org/presentationml/2006/ole">
            <mc:AlternateContent xmlns:mc="http://schemas.openxmlformats.org/markup-compatibility/2006">
              <mc:Choice xmlns:v="urn:schemas-microsoft-com:vml" Requires="v">
                <p:oleObj spid="_x0000_s3078" name="CorelPhotoPaint.Image.6" r:id="rId4" imgW="568075" imgH="474121" progId="">
                  <p:embed/>
                </p:oleObj>
              </mc:Choice>
              <mc:Fallback>
                <p:oleObj name="CorelPhotoPaint.Image.6" r:id="rId4" imgW="568075" imgH="474121"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757238"/>
                        <a:ext cx="6324600" cy="527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304800"/>
            <a:ext cx="7772400" cy="1143000"/>
          </a:xfrm>
        </p:spPr>
        <p:txBody>
          <a:bodyPr/>
          <a:lstStyle/>
          <a:p>
            <a:r>
              <a:rPr lang="en-US" sz="3600" smtClean="0"/>
              <a:t>WHAT IS </a:t>
            </a:r>
            <a:br>
              <a:rPr lang="en-US" sz="3600" smtClean="0"/>
            </a:br>
            <a:r>
              <a:rPr lang="en-US" sz="3600" smtClean="0"/>
              <a:t>INDUSTRIAL HYGIENE</a:t>
            </a:r>
            <a:endParaRPr lang="en-US" smtClean="0"/>
          </a:p>
        </p:txBody>
      </p:sp>
      <p:sp>
        <p:nvSpPr>
          <p:cNvPr id="7171" name="Rectangle 3"/>
          <p:cNvSpPr>
            <a:spLocks noGrp="1" noChangeArrowheads="1"/>
          </p:cNvSpPr>
          <p:nvPr>
            <p:ph type="subTitle" idx="1"/>
          </p:nvPr>
        </p:nvSpPr>
        <p:spPr>
          <a:xfrm>
            <a:off x="1371600" y="1600200"/>
            <a:ext cx="6400800" cy="4343400"/>
          </a:xfrm>
        </p:spPr>
        <p:txBody>
          <a:bodyPr/>
          <a:lstStyle/>
          <a:p>
            <a:r>
              <a:rPr lang="en-US" smtClean="0"/>
              <a:t>IDENTIFICATION,</a:t>
            </a:r>
          </a:p>
          <a:p>
            <a:r>
              <a:rPr lang="en-US" smtClean="0"/>
              <a:t>EVALUATION, &amp;</a:t>
            </a:r>
          </a:p>
          <a:p>
            <a:r>
              <a:rPr lang="en-US" smtClean="0"/>
              <a:t>CONTROL OF</a:t>
            </a:r>
          </a:p>
          <a:p>
            <a:r>
              <a:rPr lang="en-US" smtClean="0"/>
              <a:t>TOXIC  SUBSTANCES &amp; HARMFUL PHYSICAL AGENTS IN THE WORKPLACE &amp; </a:t>
            </a:r>
          </a:p>
          <a:p>
            <a:r>
              <a:rPr lang="en-US" smtClean="0"/>
              <a:t>IN THE ENVIRONMENT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anthrax_private_sampl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785938"/>
            <a:ext cx="381000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r>
              <a:rPr lang="en-US" smtClean="0"/>
              <a:t>Methods of Control</a:t>
            </a:r>
          </a:p>
        </p:txBody>
      </p:sp>
      <p:sp>
        <p:nvSpPr>
          <p:cNvPr id="23555" name="Rectangle 1027"/>
          <p:cNvSpPr>
            <a:spLocks noGrp="1" noChangeArrowheads="1"/>
          </p:cNvSpPr>
          <p:nvPr>
            <p:ph type="body" idx="1"/>
          </p:nvPr>
        </p:nvSpPr>
        <p:spPr/>
        <p:txBody>
          <a:bodyPr/>
          <a:lstStyle/>
          <a:p>
            <a:r>
              <a:rPr lang="en-US" smtClean="0"/>
              <a:t>Engineering Controls</a:t>
            </a:r>
          </a:p>
          <a:p>
            <a:r>
              <a:rPr lang="en-US" smtClean="0"/>
              <a:t>Administrative Controls</a:t>
            </a:r>
          </a:p>
          <a:p>
            <a:r>
              <a:rPr lang="en-US" smtClean="0"/>
              <a:t>Work Practices</a:t>
            </a:r>
          </a:p>
          <a:p>
            <a:r>
              <a:rPr lang="en-US" smtClean="0"/>
              <a:t>Personal Protective Equipment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ctrTitle"/>
          </p:nvPr>
        </p:nvSpPr>
        <p:spPr>
          <a:xfrm>
            <a:off x="762000" y="228600"/>
            <a:ext cx="7772400" cy="1143000"/>
          </a:xfrm>
        </p:spPr>
        <p:txBody>
          <a:bodyPr/>
          <a:lstStyle/>
          <a:p>
            <a:r>
              <a:rPr lang="en-US" smtClean="0"/>
              <a:t>Engineering Controls</a:t>
            </a:r>
          </a:p>
        </p:txBody>
      </p:sp>
      <p:sp>
        <p:nvSpPr>
          <p:cNvPr id="24579" name="Rectangle 1027"/>
          <p:cNvSpPr>
            <a:spLocks noGrp="1" noChangeArrowheads="1"/>
          </p:cNvSpPr>
          <p:nvPr>
            <p:ph type="subTitle" idx="1"/>
          </p:nvPr>
        </p:nvSpPr>
        <p:spPr>
          <a:xfrm>
            <a:off x="1371600" y="1447800"/>
            <a:ext cx="6400800" cy="4191000"/>
          </a:xfrm>
        </p:spPr>
        <p:txBody>
          <a:bodyPr/>
          <a:lstStyle/>
          <a:p>
            <a:r>
              <a:rPr lang="en-US" smtClean="0"/>
              <a:t> </a:t>
            </a:r>
          </a:p>
        </p:txBody>
      </p:sp>
      <p:pic>
        <p:nvPicPr>
          <p:cNvPr id="24580" name="Picture 1028" descr="local_exhau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524000"/>
            <a:ext cx="4471988"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ctrTitle"/>
          </p:nvPr>
        </p:nvSpPr>
        <p:spPr>
          <a:xfrm>
            <a:off x="685800" y="228600"/>
            <a:ext cx="7772400" cy="1143000"/>
          </a:xfrm>
        </p:spPr>
        <p:txBody>
          <a:bodyPr/>
          <a:lstStyle/>
          <a:p>
            <a:r>
              <a:rPr lang="en-US" smtClean="0"/>
              <a:t>Negative pressure containment</a:t>
            </a:r>
          </a:p>
        </p:txBody>
      </p:sp>
      <p:sp>
        <p:nvSpPr>
          <p:cNvPr id="25603" name="Rectangle 1027"/>
          <p:cNvSpPr>
            <a:spLocks noGrp="1" noChangeArrowheads="1"/>
          </p:cNvSpPr>
          <p:nvPr>
            <p:ph type="subTitle" idx="1"/>
          </p:nvPr>
        </p:nvSpPr>
        <p:spPr>
          <a:xfrm>
            <a:off x="1371600" y="1219200"/>
            <a:ext cx="6400800" cy="4419600"/>
          </a:xfrm>
        </p:spPr>
        <p:txBody>
          <a:bodyPr/>
          <a:lstStyle/>
          <a:p>
            <a:endParaRPr lang="en-US" smtClean="0"/>
          </a:p>
        </p:txBody>
      </p:sp>
      <p:pic>
        <p:nvPicPr>
          <p:cNvPr id="25604" name="Picture 1028" descr="NAMscontain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550" y="1295400"/>
            <a:ext cx="41529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Administrative Controls</a:t>
            </a:r>
          </a:p>
        </p:txBody>
      </p:sp>
      <p:sp>
        <p:nvSpPr>
          <p:cNvPr id="26627" name="Rectangle 3"/>
          <p:cNvSpPr>
            <a:spLocks noGrp="1" noChangeArrowheads="1"/>
          </p:cNvSpPr>
          <p:nvPr>
            <p:ph type="body" idx="1"/>
          </p:nvPr>
        </p:nvSpPr>
        <p:spPr/>
        <p:txBody>
          <a:bodyPr/>
          <a:lstStyle/>
          <a:p>
            <a:r>
              <a:rPr lang="en-US" dirty="0" smtClean="0"/>
              <a:t>Employee Rotation</a:t>
            </a:r>
          </a:p>
          <a:p>
            <a:r>
              <a:rPr lang="en-US" dirty="0" smtClean="0"/>
              <a:t>Ergonomic Hazards</a:t>
            </a:r>
          </a:p>
          <a:p>
            <a:r>
              <a:rPr lang="en-US" dirty="0" smtClean="0"/>
              <a:t>Noise – rotation used.</a:t>
            </a:r>
          </a:p>
          <a:p>
            <a:r>
              <a:rPr lang="en-US" dirty="0" smtClean="0"/>
              <a:t>Lead – rotation allowed.</a:t>
            </a:r>
          </a:p>
          <a:p>
            <a:r>
              <a:rPr lang="en-US" dirty="0" smtClean="0"/>
              <a:t>Carcinogen Issue - Prohibition</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idx="4294967295"/>
          </p:nvPr>
        </p:nvSpPr>
        <p:spPr>
          <a:xfrm>
            <a:off x="0" y="609600"/>
            <a:ext cx="7772400" cy="1143000"/>
          </a:xfrm>
        </p:spPr>
        <p:txBody>
          <a:bodyPr/>
          <a:lstStyle/>
          <a:p>
            <a:r>
              <a:rPr lang="en-US" smtClean="0"/>
              <a:t>Work Practices</a:t>
            </a:r>
          </a:p>
        </p:txBody>
      </p:sp>
      <p:pic>
        <p:nvPicPr>
          <p:cNvPr id="27651" name="Picture 1028" descr="wetmethods_EastHos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776413"/>
            <a:ext cx="5810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Personal Protective Equipment</a:t>
            </a:r>
          </a:p>
        </p:txBody>
      </p:sp>
      <p:sp>
        <p:nvSpPr>
          <p:cNvPr id="28675" name="Rectangle 3"/>
          <p:cNvSpPr>
            <a:spLocks noGrp="1" noChangeArrowheads="1"/>
          </p:cNvSpPr>
          <p:nvPr>
            <p:ph type="body" idx="1"/>
          </p:nvPr>
        </p:nvSpPr>
        <p:spPr/>
        <p:txBody>
          <a:bodyPr/>
          <a:lstStyle/>
          <a:p>
            <a:r>
              <a:rPr lang="en-US" dirty="0" smtClean="0"/>
              <a:t>Respirators</a:t>
            </a:r>
          </a:p>
          <a:p>
            <a:r>
              <a:rPr lang="en-US" dirty="0" smtClean="0"/>
              <a:t>Protective Clothing</a:t>
            </a:r>
          </a:p>
          <a:p>
            <a:r>
              <a:rPr lang="en-US" dirty="0" smtClean="0"/>
              <a:t>Protective eyeglasses, shoes, gloves, etc.</a:t>
            </a:r>
          </a:p>
          <a:p>
            <a:r>
              <a:rPr lang="en-US" dirty="0" smtClean="0"/>
              <a:t>Hardhats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63500"/>
            <a:ext cx="7772400" cy="1143000"/>
          </a:xfrm>
          <a:noFill/>
        </p:spPr>
        <p:txBody>
          <a:bodyPr lIns="93662" tIns="47625" rIns="93662" bIns="47625"/>
          <a:lstStyle/>
          <a:p>
            <a:r>
              <a:rPr lang="en-US" dirty="0" smtClean="0"/>
              <a:t>Respirators </a:t>
            </a:r>
            <a:br>
              <a:rPr lang="en-US" dirty="0" smtClean="0"/>
            </a:br>
            <a:r>
              <a:rPr lang="en-US" dirty="0" smtClean="0"/>
              <a:t>Air purifying </a:t>
            </a:r>
            <a:r>
              <a:rPr lang="en-US" dirty="0" err="1" smtClean="0"/>
              <a:t>Resp</a:t>
            </a:r>
            <a:r>
              <a:rPr lang="en-US" dirty="0" smtClean="0"/>
              <a:t> [APR]</a:t>
            </a:r>
          </a:p>
        </p:txBody>
      </p:sp>
      <p:pic>
        <p:nvPicPr>
          <p:cNvPr id="29699"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9900" y="1333500"/>
            <a:ext cx="19399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1760538" y="3070225"/>
            <a:ext cx="1865312"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300" b="1">
                <a:solidFill>
                  <a:srgbClr val="FFFFFF"/>
                </a:solidFill>
                <a:latin typeface="Arial" charset="0"/>
              </a:rPr>
              <a:t>Quarter Mask</a:t>
            </a:r>
          </a:p>
        </p:txBody>
      </p:sp>
      <p:grpSp>
        <p:nvGrpSpPr>
          <p:cNvPr id="29701" name="Group 5"/>
          <p:cNvGrpSpPr>
            <a:grpSpLocks/>
          </p:cNvGrpSpPr>
          <p:nvPr/>
        </p:nvGrpSpPr>
        <p:grpSpPr bwMode="auto">
          <a:xfrm>
            <a:off x="1246188" y="1323975"/>
            <a:ext cx="6719887" cy="5067300"/>
            <a:chOff x="864" y="815"/>
            <a:chExt cx="4656" cy="3120"/>
          </a:xfrm>
        </p:grpSpPr>
        <p:sp>
          <p:nvSpPr>
            <p:cNvPr id="29708" name="Line 6"/>
            <p:cNvSpPr>
              <a:spLocks noChangeShapeType="1"/>
            </p:cNvSpPr>
            <p:nvPr/>
          </p:nvSpPr>
          <p:spPr bwMode="auto">
            <a:xfrm>
              <a:off x="864" y="2207"/>
              <a:ext cx="4656" cy="0"/>
            </a:xfrm>
            <a:prstGeom prst="line">
              <a:avLst/>
            </a:prstGeom>
            <a:noFill/>
            <a:ln w="25400">
              <a:solidFill>
                <a:srgbClr val="99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09" name="Line 7"/>
            <p:cNvSpPr>
              <a:spLocks noChangeShapeType="1"/>
            </p:cNvSpPr>
            <p:nvPr/>
          </p:nvSpPr>
          <p:spPr bwMode="auto">
            <a:xfrm>
              <a:off x="3168" y="815"/>
              <a:ext cx="0" cy="3120"/>
            </a:xfrm>
            <a:prstGeom prst="line">
              <a:avLst/>
            </a:prstGeom>
            <a:noFill/>
            <a:ln w="25400">
              <a:solidFill>
                <a:srgbClr val="99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pic>
        <p:nvPicPr>
          <p:cNvPr id="29702"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3275" y="1306513"/>
            <a:ext cx="14652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9"/>
          <p:cNvSpPr>
            <a:spLocks noChangeArrowheads="1"/>
          </p:cNvSpPr>
          <p:nvPr/>
        </p:nvSpPr>
        <p:spPr bwMode="auto">
          <a:xfrm>
            <a:off x="5892800" y="3089275"/>
            <a:ext cx="14065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300" b="1">
                <a:solidFill>
                  <a:srgbClr val="FFFFFF"/>
                </a:solidFill>
                <a:latin typeface="Arial" charset="0"/>
              </a:rPr>
              <a:t>Half Mask</a:t>
            </a:r>
          </a:p>
        </p:txBody>
      </p:sp>
      <p:pic>
        <p:nvPicPr>
          <p:cNvPr id="29704" name="Picture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9413" y="3822700"/>
            <a:ext cx="209073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ectangle 11"/>
          <p:cNvSpPr>
            <a:spLocks noChangeArrowheads="1"/>
          </p:cNvSpPr>
          <p:nvPr/>
        </p:nvSpPr>
        <p:spPr bwMode="auto">
          <a:xfrm>
            <a:off x="1785938" y="5919788"/>
            <a:ext cx="199866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300" b="1">
                <a:solidFill>
                  <a:srgbClr val="FFFFFF"/>
                </a:solidFill>
                <a:latin typeface="Arial" charset="0"/>
              </a:rPr>
              <a:t>Full Facepiece</a:t>
            </a:r>
          </a:p>
        </p:txBody>
      </p:sp>
      <p:sp>
        <p:nvSpPr>
          <p:cNvPr id="29706" name="Rectangle 12"/>
          <p:cNvSpPr>
            <a:spLocks noChangeArrowheads="1"/>
          </p:cNvSpPr>
          <p:nvPr/>
        </p:nvSpPr>
        <p:spPr bwMode="auto">
          <a:xfrm>
            <a:off x="5041900" y="5919788"/>
            <a:ext cx="325278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en-US" sz="2300" b="1">
                <a:solidFill>
                  <a:srgbClr val="FFFFFF"/>
                </a:solidFill>
                <a:latin typeface="Arial" charset="0"/>
              </a:rPr>
              <a:t>Mouthpiece/Nose Clamp</a:t>
            </a:r>
          </a:p>
          <a:p>
            <a:pPr algn="ctr"/>
            <a:r>
              <a:rPr lang="en-US" sz="2200">
                <a:solidFill>
                  <a:srgbClr val="FFFFFF"/>
                </a:solidFill>
                <a:latin typeface="Arial" charset="0"/>
              </a:rPr>
              <a:t>(no fit test required)</a:t>
            </a:r>
          </a:p>
        </p:txBody>
      </p:sp>
      <p:pic>
        <p:nvPicPr>
          <p:cNvPr id="29707" name="Picture 1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5450" y="3819525"/>
            <a:ext cx="228123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867400" y="6096000"/>
            <a:ext cx="2133600" cy="461665"/>
          </a:xfrm>
          <a:prstGeom prst="rect">
            <a:avLst/>
          </a:prstGeom>
          <a:noFill/>
        </p:spPr>
        <p:txBody>
          <a:bodyPr wrap="square" rtlCol="0">
            <a:spAutoFit/>
          </a:bodyPr>
          <a:lstStyle/>
          <a:p>
            <a:r>
              <a:rPr lang="en-US" dirty="0" smtClean="0"/>
              <a:t>Escape resp.</a:t>
            </a:r>
            <a:endParaRPr lang="en-US" dirty="0"/>
          </a:p>
        </p:txBody>
      </p:sp>
      <p:sp>
        <p:nvSpPr>
          <p:cNvPr id="15" name="TextBox 14"/>
          <p:cNvSpPr txBox="1"/>
          <p:nvPr/>
        </p:nvSpPr>
        <p:spPr>
          <a:xfrm>
            <a:off x="4800600" y="3200400"/>
            <a:ext cx="3886200" cy="461665"/>
          </a:xfrm>
          <a:prstGeom prst="rect">
            <a:avLst/>
          </a:prstGeom>
          <a:noFill/>
        </p:spPr>
        <p:txBody>
          <a:bodyPr wrap="square" rtlCol="0">
            <a:spAutoFit/>
          </a:bodyPr>
          <a:lstStyle/>
          <a:p>
            <a:r>
              <a:rPr lang="en-US" dirty="0" smtClean="0"/>
              <a:t>Half mask negative pressure</a:t>
            </a:r>
            <a:endParaRPr lang="en-US" dirty="0"/>
          </a:p>
        </p:txBody>
      </p:sp>
      <p:sp>
        <p:nvSpPr>
          <p:cNvPr id="16" name="TextBox 15"/>
          <p:cNvSpPr txBox="1"/>
          <p:nvPr/>
        </p:nvSpPr>
        <p:spPr>
          <a:xfrm>
            <a:off x="457200" y="6172200"/>
            <a:ext cx="4038600" cy="457200"/>
          </a:xfrm>
          <a:prstGeom prst="rect">
            <a:avLst/>
          </a:prstGeom>
          <a:noFill/>
        </p:spPr>
        <p:txBody>
          <a:bodyPr wrap="square" rtlCol="0">
            <a:spAutoFit/>
          </a:bodyPr>
          <a:lstStyle/>
          <a:p>
            <a:r>
              <a:rPr lang="en-US" dirty="0" smtClean="0"/>
              <a:t>Full face </a:t>
            </a:r>
            <a:r>
              <a:rPr lang="en-US" dirty="0" err="1" smtClean="0"/>
              <a:t>neg</a:t>
            </a:r>
            <a:r>
              <a:rPr lang="en-US" dirty="0" smtClean="0"/>
              <a:t> pressure APR</a:t>
            </a:r>
            <a:endParaRPr lang="en-US" dirty="0"/>
          </a:p>
        </p:txBody>
      </p:sp>
    </p:spTree>
  </p:cSld>
  <p:clrMapOvr>
    <a:masterClrMapping/>
  </p:clrMapOvr>
  <p:transition spd="slow" advTm="6000">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RESPIRATORS</a:t>
            </a:r>
          </a:p>
        </p:txBody>
      </p:sp>
      <p:sp>
        <p:nvSpPr>
          <p:cNvPr id="30723" name="Rectangle 3"/>
          <p:cNvSpPr>
            <a:spLocks noGrp="1" noChangeArrowheads="1"/>
          </p:cNvSpPr>
          <p:nvPr>
            <p:ph type="body" idx="1"/>
          </p:nvPr>
        </p:nvSpPr>
        <p:spPr/>
        <p:txBody>
          <a:bodyPr/>
          <a:lstStyle/>
          <a:p>
            <a:r>
              <a:rPr lang="en-US" dirty="0" smtClean="0"/>
              <a:t>Use &amp; Limitations</a:t>
            </a:r>
          </a:p>
          <a:p>
            <a:r>
              <a:rPr lang="en-US" dirty="0" smtClean="0"/>
              <a:t>Air purifying v. supplied air</a:t>
            </a:r>
          </a:p>
          <a:p>
            <a:r>
              <a:rPr lang="en-US" dirty="0" smtClean="0"/>
              <a:t>Selection</a:t>
            </a:r>
          </a:p>
          <a:p>
            <a:r>
              <a:rPr lang="en-US" dirty="0" smtClean="0"/>
              <a:t>Protection Factors</a:t>
            </a:r>
          </a:p>
          <a:p>
            <a:r>
              <a:rPr lang="en-US" dirty="0" smtClean="0"/>
              <a:t>IDLH Atmospheres</a:t>
            </a:r>
          </a:p>
          <a:p>
            <a:r>
              <a:rPr lang="en-US" dirty="0" smtClean="0"/>
              <a:t>Fit testing, Fit factors</a:t>
            </a:r>
          </a:p>
          <a:p>
            <a:r>
              <a:rPr lang="en-US" dirty="0" smtClean="0"/>
              <a:t>Written Respirator Program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Hazard Communication</a:t>
            </a:r>
          </a:p>
        </p:txBody>
      </p:sp>
      <p:sp>
        <p:nvSpPr>
          <p:cNvPr id="31747" name="Rectangle 3"/>
          <p:cNvSpPr>
            <a:spLocks noGrp="1" noChangeArrowheads="1"/>
          </p:cNvSpPr>
          <p:nvPr>
            <p:ph type="body" idx="1"/>
          </p:nvPr>
        </p:nvSpPr>
        <p:spPr/>
        <p:txBody>
          <a:bodyPr/>
          <a:lstStyle/>
          <a:p>
            <a:r>
              <a:rPr lang="en-US" dirty="0" err="1" smtClean="0"/>
              <a:t>Placarding</a:t>
            </a:r>
            <a:r>
              <a:rPr lang="en-US" dirty="0" smtClean="0"/>
              <a:t> &amp; Labeling</a:t>
            </a:r>
          </a:p>
          <a:p>
            <a:r>
              <a:rPr lang="en-US" dirty="0" smtClean="0"/>
              <a:t>Material Safety Data Sheets</a:t>
            </a:r>
          </a:p>
          <a:p>
            <a:r>
              <a:rPr lang="en-US" dirty="0" smtClean="0"/>
              <a:t>Training &amp; Education</a:t>
            </a:r>
          </a:p>
          <a:p>
            <a:r>
              <a:rPr lang="en-US" dirty="0" smtClean="0"/>
              <a:t>Chemical List</a:t>
            </a:r>
          </a:p>
          <a:p>
            <a:r>
              <a:rPr lang="en-US" dirty="0" smtClean="0"/>
              <a:t>OSHA Std: 29 CFR 1910.1200</a:t>
            </a:r>
          </a:p>
          <a:p>
            <a:r>
              <a:rPr lang="en-US" dirty="0" smtClean="0"/>
              <a:t>(UN) Globally Harmonized System</a:t>
            </a:r>
          </a:p>
          <a:p>
            <a:pPr lvl="1"/>
            <a:r>
              <a:rPr lang="en-US" dirty="0" smtClean="0"/>
              <a:t>International </a:t>
            </a:r>
            <a:r>
              <a:rPr lang="en-US" dirty="0" err="1" smtClean="0"/>
              <a:t>hazcom</a:t>
            </a:r>
            <a:r>
              <a:rPr lang="en-US" dirty="0" smtClean="0"/>
              <a:t> standard</a:t>
            </a:r>
          </a:p>
          <a:p>
            <a:pP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25000" t="8333" r="7031" b="10417"/>
          <a:stretch>
            <a:fillRect/>
          </a:stretch>
        </p:blipFill>
        <p:spPr bwMode="auto">
          <a:xfrm>
            <a:off x="762000" y="23813"/>
            <a:ext cx="7467600" cy="66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Medical Surveillance</a:t>
            </a:r>
          </a:p>
        </p:txBody>
      </p:sp>
      <p:sp>
        <p:nvSpPr>
          <p:cNvPr id="32771" name="Rectangle 3"/>
          <p:cNvSpPr>
            <a:spLocks noGrp="1" noChangeArrowheads="1"/>
          </p:cNvSpPr>
          <p:nvPr>
            <p:ph type="body" idx="1"/>
          </p:nvPr>
        </p:nvSpPr>
        <p:spPr/>
        <p:txBody>
          <a:bodyPr/>
          <a:lstStyle/>
          <a:p>
            <a:r>
              <a:rPr lang="en-US" dirty="0" smtClean="0"/>
              <a:t>Done by physician, nurse, audiologist</a:t>
            </a:r>
          </a:p>
          <a:p>
            <a:r>
              <a:rPr lang="en-US" dirty="0" smtClean="0"/>
              <a:t>need to know </a:t>
            </a:r>
          </a:p>
          <a:p>
            <a:pPr lvl="1"/>
            <a:r>
              <a:rPr lang="en-US" dirty="0" smtClean="0"/>
              <a:t>what worker is exposed to</a:t>
            </a:r>
          </a:p>
          <a:p>
            <a:pPr lvl="1"/>
            <a:r>
              <a:rPr lang="en-US" dirty="0" smtClean="0"/>
              <a:t>levels of exposure - IH role</a:t>
            </a:r>
          </a:p>
          <a:p>
            <a:r>
              <a:rPr lang="en-US" dirty="0" smtClean="0"/>
              <a:t>various medical tests</a:t>
            </a:r>
          </a:p>
          <a:p>
            <a:pPr lvl="1"/>
            <a:r>
              <a:rPr lang="en-US" dirty="0" smtClean="0"/>
              <a:t>pulmonary function tests</a:t>
            </a:r>
          </a:p>
          <a:p>
            <a:pPr lvl="1"/>
            <a:r>
              <a:rPr lang="en-US" dirty="0" smtClean="0"/>
              <a:t>blood lead levels, etc.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error_headli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719138"/>
            <a:ext cx="5943600"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81000" y="533400"/>
            <a:ext cx="7772400" cy="1143000"/>
          </a:xfrm>
        </p:spPr>
        <p:txBody>
          <a:bodyPr/>
          <a:lstStyle/>
          <a:p>
            <a:r>
              <a:rPr lang="en-US" smtClean="0"/>
              <a:t>Hot &amp; Cold Environments</a:t>
            </a:r>
          </a:p>
        </p:txBody>
      </p:sp>
      <p:sp>
        <p:nvSpPr>
          <p:cNvPr id="34819" name="Rectangle 3"/>
          <p:cNvSpPr>
            <a:spLocks noGrp="1" noChangeArrowheads="1"/>
          </p:cNvSpPr>
          <p:nvPr>
            <p:ph type="subTitle" idx="1"/>
          </p:nvPr>
        </p:nvSpPr>
        <p:spPr>
          <a:xfrm>
            <a:off x="1371600" y="1752600"/>
            <a:ext cx="6400800" cy="3886200"/>
          </a:xfrm>
        </p:spPr>
        <p:txBody>
          <a:bodyPr/>
          <a:lstStyle/>
          <a:p>
            <a:endParaRPr lang="en-US" smtClean="0"/>
          </a:p>
        </p:txBody>
      </p:sp>
      <p:pic>
        <p:nvPicPr>
          <p:cNvPr id="34820" name="Picture 4" descr="mountain2_afgh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905000"/>
            <a:ext cx="60325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762000" y="457200"/>
            <a:ext cx="7772400" cy="1143000"/>
          </a:xfrm>
        </p:spPr>
        <p:txBody>
          <a:bodyPr/>
          <a:lstStyle/>
          <a:p>
            <a:r>
              <a:rPr lang="en-US" smtClean="0"/>
              <a:t>ETHICS</a:t>
            </a:r>
          </a:p>
        </p:txBody>
      </p:sp>
      <p:sp>
        <p:nvSpPr>
          <p:cNvPr id="35843" name="Rectangle 3"/>
          <p:cNvSpPr>
            <a:spLocks noGrp="1" noChangeArrowheads="1"/>
          </p:cNvSpPr>
          <p:nvPr>
            <p:ph type="subTitle" idx="1"/>
          </p:nvPr>
        </p:nvSpPr>
        <p:spPr>
          <a:xfrm>
            <a:off x="1371600" y="1676400"/>
            <a:ext cx="6400800" cy="3962400"/>
          </a:xfrm>
        </p:spPr>
        <p:txBody>
          <a:bodyPr/>
          <a:lstStyle/>
          <a:p>
            <a:r>
              <a:rPr lang="en-US" smtClean="0"/>
              <a:t>IH WORKS FOR, REPORTS TO, &amp; IS PAID BY EMPLOYER.</a:t>
            </a:r>
          </a:p>
          <a:p>
            <a:r>
              <a:rPr lang="en-US" smtClean="0"/>
              <a:t>DUTY: PROTECT WORKERS</a:t>
            </a:r>
          </a:p>
          <a:p>
            <a:endParaRPr lang="en-US" smtClean="0"/>
          </a:p>
          <a:p>
            <a:r>
              <a:rPr lang="en-US" smtClean="0"/>
              <a:t>CONFLICTS INEVITABLE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p:txBody>
          <a:bodyPr/>
          <a:lstStyle/>
          <a:p>
            <a:r>
              <a:rPr lang="en-US" smtClean="0"/>
              <a:t>Who will determine whether to sample</a:t>
            </a:r>
          </a:p>
          <a:p>
            <a:r>
              <a:rPr lang="en-US" smtClean="0"/>
              <a:t>who will sample</a:t>
            </a:r>
          </a:p>
          <a:p>
            <a:r>
              <a:rPr lang="en-US" smtClean="0"/>
              <a:t>where will samples be collected</a:t>
            </a:r>
          </a:p>
          <a:p>
            <a:r>
              <a:rPr lang="en-US" smtClean="0"/>
              <a:t>who will analyze</a:t>
            </a:r>
          </a:p>
          <a:p>
            <a:r>
              <a:rPr lang="en-US" smtClean="0"/>
              <a:t>who will determine what is to be done</a:t>
            </a:r>
          </a:p>
          <a:p>
            <a:r>
              <a:rPr lang="en-US" smtClean="0"/>
              <a:t>methods of control</a:t>
            </a:r>
          </a:p>
        </p:txBody>
      </p:sp>
      <p:sp>
        <p:nvSpPr>
          <p:cNvPr id="36867" name="Text Box 4"/>
          <p:cNvSpPr txBox="1">
            <a:spLocks noChangeArrowheads="1"/>
          </p:cNvSpPr>
          <p:nvPr/>
        </p:nvSpPr>
        <p:spPr bwMode="auto">
          <a:xfrm>
            <a:off x="2895600" y="1066800"/>
            <a:ext cx="388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sz="3200" b="1" dirty="0" smtClean="0"/>
              <a:t>Some Ethical Issues</a:t>
            </a:r>
            <a:endParaRPr lang="en-US" sz="32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Why Learn about IH</a:t>
            </a:r>
          </a:p>
        </p:txBody>
      </p:sp>
      <p:sp>
        <p:nvSpPr>
          <p:cNvPr id="37891" name="Rectangle 3"/>
          <p:cNvSpPr>
            <a:spLocks noGrp="1" noChangeArrowheads="1"/>
          </p:cNvSpPr>
          <p:nvPr>
            <p:ph type="body" idx="1"/>
          </p:nvPr>
        </p:nvSpPr>
        <p:spPr/>
        <p:txBody>
          <a:bodyPr/>
          <a:lstStyle/>
          <a:p>
            <a:pPr>
              <a:lnSpc>
                <a:spcPct val="80000"/>
              </a:lnSpc>
            </a:pPr>
            <a:r>
              <a:rPr lang="en-US" sz="2800" dirty="0" smtClean="0"/>
              <a:t>Prevent injury and illness!</a:t>
            </a:r>
          </a:p>
          <a:p>
            <a:pPr>
              <a:lnSpc>
                <a:spcPct val="80000"/>
              </a:lnSpc>
            </a:pPr>
            <a:r>
              <a:rPr lang="en-US" sz="2800" dirty="0" smtClean="0"/>
              <a:t>Why learn about public health? </a:t>
            </a:r>
          </a:p>
          <a:p>
            <a:pPr>
              <a:lnSpc>
                <a:spcPct val="80000"/>
              </a:lnSpc>
            </a:pPr>
            <a:r>
              <a:rPr lang="en-US" sz="2800" dirty="0" smtClean="0"/>
              <a:t>Protect Safety &amp; Health of Workers/Public</a:t>
            </a:r>
          </a:p>
          <a:p>
            <a:pPr>
              <a:lnSpc>
                <a:spcPct val="80000"/>
              </a:lnSpc>
            </a:pPr>
            <a:r>
              <a:rPr lang="en-US" sz="2800" dirty="0" smtClean="0"/>
              <a:t>Deal with public concerns/hysteria</a:t>
            </a:r>
          </a:p>
          <a:p>
            <a:pPr>
              <a:lnSpc>
                <a:spcPct val="80000"/>
              </a:lnSpc>
            </a:pPr>
            <a:r>
              <a:rPr lang="en-US" sz="2800" dirty="0" smtClean="0"/>
              <a:t>Avoid Liability</a:t>
            </a:r>
          </a:p>
          <a:p>
            <a:pPr>
              <a:lnSpc>
                <a:spcPct val="80000"/>
              </a:lnSpc>
            </a:pPr>
            <a:r>
              <a:rPr lang="en-US" sz="2800" dirty="0" smtClean="0"/>
              <a:t>Promote better relations among</a:t>
            </a:r>
          </a:p>
          <a:p>
            <a:pPr lvl="1">
              <a:lnSpc>
                <a:spcPct val="80000"/>
              </a:lnSpc>
            </a:pPr>
            <a:r>
              <a:rPr lang="en-US" sz="2400" dirty="0" smtClean="0"/>
              <a:t>workers</a:t>
            </a:r>
          </a:p>
          <a:p>
            <a:pPr lvl="1">
              <a:lnSpc>
                <a:spcPct val="80000"/>
              </a:lnSpc>
            </a:pPr>
            <a:r>
              <a:rPr lang="en-US" sz="2400" dirty="0" smtClean="0"/>
              <a:t>management</a:t>
            </a:r>
          </a:p>
          <a:p>
            <a:pPr lvl="1">
              <a:lnSpc>
                <a:spcPct val="80000"/>
              </a:lnSpc>
            </a:pPr>
            <a:r>
              <a:rPr lang="en-US" sz="2400" dirty="0" smtClean="0"/>
              <a:t>community</a:t>
            </a:r>
          </a:p>
          <a:p>
            <a:pPr lvl="1">
              <a:lnSpc>
                <a:spcPct val="80000"/>
              </a:lnSpc>
            </a:pPr>
            <a:r>
              <a:rPr lang="en-US" sz="2400" dirty="0" smtClean="0"/>
              <a:t>government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609600"/>
            <a:ext cx="7772400" cy="1143000"/>
          </a:xfrm>
        </p:spPr>
        <p:txBody>
          <a:bodyPr/>
          <a:lstStyle/>
          <a:p>
            <a:r>
              <a:rPr lang="en-US" smtClean="0"/>
              <a:t>References</a:t>
            </a:r>
          </a:p>
        </p:txBody>
      </p:sp>
      <p:sp>
        <p:nvSpPr>
          <p:cNvPr id="38915" name="Rectangle 3"/>
          <p:cNvSpPr>
            <a:spLocks noGrp="1" noChangeArrowheads="1"/>
          </p:cNvSpPr>
          <p:nvPr>
            <p:ph type="body" idx="4294967295"/>
          </p:nvPr>
        </p:nvSpPr>
        <p:spPr>
          <a:xfrm>
            <a:off x="0" y="1981200"/>
            <a:ext cx="7772400" cy="4114800"/>
          </a:xfrm>
        </p:spPr>
        <p:txBody>
          <a:bodyPr/>
          <a:lstStyle/>
          <a:p>
            <a:r>
              <a:rPr lang="en-US" dirty="0" smtClean="0">
                <a:hlinkClick r:id="rId3"/>
              </a:rPr>
              <a:t>www.aiha.org</a:t>
            </a:r>
            <a:r>
              <a:rPr lang="en-US" dirty="0" smtClean="0"/>
              <a:t> </a:t>
            </a:r>
          </a:p>
          <a:p>
            <a:r>
              <a:rPr lang="en-US" dirty="0" smtClean="0">
                <a:hlinkClick r:id="rId4"/>
              </a:rPr>
              <a:t>www.acgih.org</a:t>
            </a:r>
            <a:r>
              <a:rPr lang="en-US" dirty="0" smtClean="0"/>
              <a:t> </a:t>
            </a:r>
          </a:p>
          <a:p>
            <a:r>
              <a:rPr lang="en-US" dirty="0" smtClean="0">
                <a:hlinkClick r:id="rId5"/>
              </a:rPr>
              <a:t>www.abih.org</a:t>
            </a:r>
            <a:r>
              <a:rPr lang="en-US" dirty="0" smtClean="0"/>
              <a:t> </a:t>
            </a:r>
          </a:p>
          <a:p>
            <a:r>
              <a:rPr lang="en-US" dirty="0" smtClean="0">
                <a:hlinkClick r:id="rId6"/>
              </a:rPr>
              <a:t>www.osha.gov</a:t>
            </a:r>
            <a:r>
              <a:rPr lang="en-US" dirty="0" smtClean="0"/>
              <a:t> </a:t>
            </a:r>
          </a:p>
          <a:p>
            <a:r>
              <a:rPr lang="en-US" dirty="0" smtClean="0">
                <a:hlinkClick r:id="rId7"/>
              </a:rPr>
              <a:t>www.cdc.gov.niosh</a:t>
            </a:r>
            <a:r>
              <a:rPr lang="en-US" dirty="0" smtClean="0"/>
              <a:t> </a:t>
            </a:r>
          </a:p>
          <a:p>
            <a:r>
              <a:rPr lang="en-US" sz="2400" b="1" u="sng" dirty="0" smtClean="0"/>
              <a:t>The Occupational Environment - Its Evaluation, Control, and Management</a:t>
            </a:r>
            <a:r>
              <a:rPr lang="en-US" sz="2400" dirty="0" smtClean="0"/>
              <a:t>; </a:t>
            </a:r>
            <a:r>
              <a:rPr lang="en-US" sz="2400" dirty="0" err="1" smtClean="0"/>
              <a:t>DiNardi</a:t>
            </a:r>
            <a:r>
              <a:rPr lang="en-US" sz="2400" dirty="0" smtClean="0"/>
              <a:t>, S. R. , 3</a:t>
            </a:r>
            <a:r>
              <a:rPr lang="en-US" sz="2400" baseline="30000" dirty="0" smtClean="0"/>
              <a:t>rd</a:t>
            </a:r>
            <a:r>
              <a:rPr lang="en-US" sz="2400" dirty="0" smtClean="0"/>
              <a:t> Ed.; AIHA, 2011; “White Book”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sz="2800" dirty="0" smtClean="0"/>
              <a:t>Explain how the UN globally harmonized system has affected the US federal OSHA standard (See link on topic page).</a:t>
            </a:r>
          </a:p>
          <a:p>
            <a:r>
              <a:rPr lang="en-US" sz="2800" dirty="0" smtClean="0"/>
              <a:t>What happened during June, 2012, concerning diesel exhaust?  What changed? (See link on topic page)</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can001001"/>
          <p:cNvPicPr>
            <a:picLocks noChangeAspect="1" noChangeArrowheads="1"/>
          </p:cNvPicPr>
          <p:nvPr/>
        </p:nvPicPr>
        <p:blipFill>
          <a:blip r:embed="rId3" cstate="print">
            <a:extLst>
              <a:ext uri="{28A0092B-C50C-407E-A947-70E740481C1C}">
                <a14:useLocalDpi xmlns:a14="http://schemas.microsoft.com/office/drawing/2010/main" val="0"/>
              </a:ext>
            </a:extLst>
          </a:blip>
          <a:srcRect l="13725" t="30655" r="23529" b="35126"/>
          <a:stretch>
            <a:fillRect/>
          </a:stretch>
        </p:blipFill>
        <p:spPr bwMode="auto">
          <a:xfrm>
            <a:off x="2438400" y="14478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5800" y="1143000"/>
            <a:ext cx="7772400" cy="4953000"/>
          </a:xfrm>
        </p:spPr>
        <p:txBody>
          <a:bodyPr/>
          <a:lstStyle/>
          <a:p>
            <a:r>
              <a:rPr lang="en-US" smtClean="0"/>
              <a:t>TOXIC SUBSTANCES</a:t>
            </a:r>
          </a:p>
          <a:p>
            <a:pPr lvl="1"/>
            <a:r>
              <a:rPr lang="en-US" smtClean="0"/>
              <a:t>CHEMICALS</a:t>
            </a:r>
          </a:p>
          <a:p>
            <a:pPr lvl="1"/>
            <a:r>
              <a:rPr lang="en-US" smtClean="0"/>
              <a:t>MICROBIOLOGICAL AGENTS</a:t>
            </a:r>
          </a:p>
          <a:p>
            <a:r>
              <a:rPr lang="en-US" smtClean="0"/>
              <a:t>HARMFUL PHYSICAL AGENTS</a:t>
            </a:r>
          </a:p>
          <a:p>
            <a:pPr lvl="1"/>
            <a:r>
              <a:rPr lang="en-US" smtClean="0"/>
              <a:t>NOISE</a:t>
            </a:r>
          </a:p>
          <a:p>
            <a:pPr lvl="1"/>
            <a:r>
              <a:rPr lang="en-US" smtClean="0"/>
              <a:t>RADIATION</a:t>
            </a:r>
          </a:p>
          <a:p>
            <a:pPr lvl="1"/>
            <a:r>
              <a:rPr lang="en-US" smtClean="0"/>
              <a:t>ERGONOMICS/REPETITIVE MOTION</a:t>
            </a:r>
          </a:p>
          <a:p>
            <a:pPr lvl="1"/>
            <a:r>
              <a:rPr lang="en-US" smtClean="0"/>
              <a:t>HOT &amp; COLD ENVIRONMENTS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655888" y="304800"/>
          <a:ext cx="3690937" cy="6019800"/>
        </p:xfrm>
        <a:graphic>
          <a:graphicData uri="http://schemas.openxmlformats.org/presentationml/2006/ole">
            <mc:AlternateContent xmlns:mc="http://schemas.openxmlformats.org/markup-compatibility/2006">
              <mc:Choice xmlns:v="urn:schemas-microsoft-com:vml" Requires="v">
                <p:oleObj spid="_x0000_s1030" name="CorelPhotoPaint.Image.6" r:id="rId4" imgW="2389839" imgH="3895682" progId="">
                  <p:embed/>
                </p:oleObj>
              </mc:Choice>
              <mc:Fallback>
                <p:oleObj name="CorelPhotoPaint.Image.6" r:id="rId4" imgW="2389839" imgH="3895682"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5888" y="304800"/>
                        <a:ext cx="3690937"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Occupational Health Team</a:t>
            </a:r>
          </a:p>
        </p:txBody>
      </p:sp>
      <p:sp>
        <p:nvSpPr>
          <p:cNvPr id="10243" name="Rectangle 3"/>
          <p:cNvSpPr>
            <a:spLocks noGrp="1" noChangeArrowheads="1"/>
          </p:cNvSpPr>
          <p:nvPr>
            <p:ph type="body" idx="1"/>
          </p:nvPr>
        </p:nvSpPr>
        <p:spPr/>
        <p:txBody>
          <a:bodyPr/>
          <a:lstStyle/>
          <a:p>
            <a:pPr>
              <a:lnSpc>
                <a:spcPct val="90000"/>
              </a:lnSpc>
            </a:pPr>
            <a:r>
              <a:rPr lang="en-US" sz="2800" smtClean="0"/>
              <a:t>Occupational Physicians - Dr. Compton</a:t>
            </a:r>
          </a:p>
          <a:p>
            <a:pPr>
              <a:lnSpc>
                <a:spcPct val="90000"/>
              </a:lnSpc>
            </a:pPr>
            <a:r>
              <a:rPr lang="en-US" sz="2800" smtClean="0"/>
              <a:t>Industrial </a:t>
            </a:r>
            <a:r>
              <a:rPr lang="en-US" sz="2800" i="1" smtClean="0"/>
              <a:t>or </a:t>
            </a:r>
            <a:r>
              <a:rPr lang="en-US" sz="2800" b="1" i="1" smtClean="0"/>
              <a:t>”</a:t>
            </a:r>
            <a:r>
              <a:rPr lang="en-US" sz="2800" i="1" smtClean="0"/>
              <a:t>occupational</a:t>
            </a:r>
            <a:r>
              <a:rPr lang="en-US" sz="2800" b="1" i="1" smtClean="0"/>
              <a:t>”</a:t>
            </a:r>
            <a:r>
              <a:rPr lang="en-US" sz="2800" smtClean="0"/>
              <a:t> Hygienists  </a:t>
            </a:r>
          </a:p>
          <a:p>
            <a:pPr>
              <a:lnSpc>
                <a:spcPct val="90000"/>
              </a:lnSpc>
            </a:pPr>
            <a:r>
              <a:rPr lang="en-US" sz="2800" smtClean="0"/>
              <a:t>Occupational Health Nurse</a:t>
            </a:r>
          </a:p>
          <a:p>
            <a:pPr>
              <a:lnSpc>
                <a:spcPct val="90000"/>
              </a:lnSpc>
            </a:pPr>
            <a:r>
              <a:rPr lang="en-US" sz="2800" smtClean="0"/>
              <a:t>Microbiologist</a:t>
            </a:r>
          </a:p>
          <a:p>
            <a:pPr>
              <a:lnSpc>
                <a:spcPct val="90000"/>
              </a:lnSpc>
            </a:pPr>
            <a:r>
              <a:rPr lang="en-US" sz="2800" smtClean="0"/>
              <a:t>Engineers</a:t>
            </a:r>
          </a:p>
          <a:p>
            <a:pPr>
              <a:lnSpc>
                <a:spcPct val="90000"/>
              </a:lnSpc>
            </a:pPr>
            <a:r>
              <a:rPr lang="en-US" sz="2800" smtClean="0"/>
              <a:t>Safety Personnel</a:t>
            </a:r>
          </a:p>
          <a:p>
            <a:pPr>
              <a:lnSpc>
                <a:spcPct val="90000"/>
              </a:lnSpc>
            </a:pPr>
            <a:r>
              <a:rPr lang="en-US" sz="2800" smtClean="0"/>
              <a:t>Ergonomists</a:t>
            </a:r>
          </a:p>
          <a:p>
            <a:pPr>
              <a:lnSpc>
                <a:spcPct val="90000"/>
              </a:lnSpc>
            </a:pPr>
            <a:r>
              <a:rPr lang="en-US" sz="2800" smtClean="0"/>
              <a:t>Chemists &amp; Lab Personnel</a:t>
            </a:r>
          </a:p>
          <a:p>
            <a:pPr>
              <a:lnSpc>
                <a:spcPct val="90000"/>
              </a:lnSpc>
            </a:pPr>
            <a:r>
              <a:rPr lang="en-US" sz="2400" smtClean="0"/>
              <a:t>radiation, toxicology, epidemiology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smtClean="0"/>
              <a:t>Industrial Hygiene Subject Matter</a:t>
            </a:r>
            <a:endParaRPr lang="en-US" smtClean="0"/>
          </a:p>
        </p:txBody>
      </p:sp>
      <p:sp>
        <p:nvSpPr>
          <p:cNvPr id="11267" name="Rectangle 3"/>
          <p:cNvSpPr>
            <a:spLocks noGrp="1" noChangeArrowheads="1"/>
          </p:cNvSpPr>
          <p:nvPr>
            <p:ph type="body" idx="1"/>
          </p:nvPr>
        </p:nvSpPr>
        <p:spPr>
          <a:xfrm>
            <a:off x="685800" y="1600200"/>
            <a:ext cx="7772400" cy="4572000"/>
          </a:xfrm>
        </p:spPr>
        <p:txBody>
          <a:bodyPr/>
          <a:lstStyle/>
          <a:p>
            <a:pPr>
              <a:lnSpc>
                <a:spcPct val="90000"/>
              </a:lnSpc>
            </a:pPr>
            <a:r>
              <a:rPr lang="en-US" smtClean="0"/>
              <a:t>What, How much, What is to be done???</a:t>
            </a:r>
          </a:p>
          <a:p>
            <a:pPr>
              <a:lnSpc>
                <a:spcPct val="90000"/>
              </a:lnSpc>
            </a:pPr>
            <a:r>
              <a:rPr lang="en-US" smtClean="0"/>
              <a:t>Identification of Hazards</a:t>
            </a:r>
          </a:p>
          <a:p>
            <a:pPr lvl="1">
              <a:lnSpc>
                <a:spcPct val="90000"/>
              </a:lnSpc>
            </a:pPr>
            <a:r>
              <a:rPr lang="en-US" smtClean="0"/>
              <a:t>experience</a:t>
            </a:r>
          </a:p>
          <a:p>
            <a:pPr lvl="1">
              <a:lnSpc>
                <a:spcPct val="90000"/>
              </a:lnSpc>
            </a:pPr>
            <a:r>
              <a:rPr lang="en-US" smtClean="0"/>
              <a:t>study</a:t>
            </a:r>
          </a:p>
          <a:p>
            <a:pPr lvl="1">
              <a:lnSpc>
                <a:spcPct val="90000"/>
              </a:lnSpc>
            </a:pPr>
            <a:r>
              <a:rPr lang="en-US" smtClean="0"/>
              <a:t>defined by client</a:t>
            </a:r>
          </a:p>
          <a:p>
            <a:pPr>
              <a:lnSpc>
                <a:spcPct val="90000"/>
              </a:lnSpc>
            </a:pPr>
            <a:r>
              <a:rPr lang="en-US" smtClean="0"/>
              <a:t>Evaluation of Hazards</a:t>
            </a:r>
          </a:p>
          <a:p>
            <a:pPr lvl="1">
              <a:lnSpc>
                <a:spcPct val="90000"/>
              </a:lnSpc>
            </a:pPr>
            <a:r>
              <a:rPr lang="en-US" smtClean="0"/>
              <a:t>Monitoring: sample collection &amp; analysis</a:t>
            </a:r>
          </a:p>
          <a:p>
            <a:pPr>
              <a:lnSpc>
                <a:spcPct val="90000"/>
              </a:lnSpc>
            </a:pPr>
            <a:r>
              <a:rPr lang="en-US" smtClean="0"/>
              <a:t>Control of Hazards</a:t>
            </a:r>
          </a:p>
          <a:p>
            <a:pPr lvl="1">
              <a:lnSpc>
                <a:spcPct val="90000"/>
              </a:lnSpc>
            </a:pPr>
            <a:r>
              <a:rPr lang="en-US" smtClean="0"/>
              <a:t>engineering, admin., work practices, PPE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0"/>
            <a:ext cx="7772400" cy="1143000"/>
          </a:xfrm>
        </p:spPr>
        <p:txBody>
          <a:bodyPr/>
          <a:lstStyle/>
          <a:p>
            <a:r>
              <a:rPr lang="en-US" smtClean="0"/>
              <a:t>Typical IH Problems</a:t>
            </a:r>
          </a:p>
        </p:txBody>
      </p:sp>
      <p:sp>
        <p:nvSpPr>
          <p:cNvPr id="12291" name="Rectangle 3"/>
          <p:cNvSpPr>
            <a:spLocks noGrp="1" noChangeArrowheads="1"/>
          </p:cNvSpPr>
          <p:nvPr>
            <p:ph type="body" idx="1"/>
          </p:nvPr>
        </p:nvSpPr>
        <p:spPr>
          <a:xfrm>
            <a:off x="685800" y="1066800"/>
            <a:ext cx="7772400" cy="4114800"/>
          </a:xfrm>
        </p:spPr>
        <p:txBody>
          <a:bodyPr/>
          <a:lstStyle/>
          <a:p>
            <a:r>
              <a:rPr lang="en-US" dirty="0" smtClean="0"/>
              <a:t>Survey flooded building for mold</a:t>
            </a:r>
          </a:p>
          <a:p>
            <a:r>
              <a:rPr lang="en-US" dirty="0" smtClean="0"/>
              <a:t>Health Hazard Survey/analysis in factory </a:t>
            </a:r>
          </a:p>
          <a:p>
            <a:r>
              <a:rPr lang="en-US" dirty="0" smtClean="0"/>
              <a:t>Indoor Air Quality (IAQ) evaluation</a:t>
            </a:r>
          </a:p>
          <a:p>
            <a:r>
              <a:rPr lang="en-US" dirty="0" smtClean="0"/>
              <a:t>Monitor asbestos/</a:t>
            </a:r>
            <a:r>
              <a:rPr lang="en-US" dirty="0" err="1" smtClean="0"/>
              <a:t>Pb</a:t>
            </a:r>
            <a:r>
              <a:rPr lang="en-US" dirty="0" smtClean="0"/>
              <a:t> removal at VCU</a:t>
            </a:r>
          </a:p>
          <a:p>
            <a:r>
              <a:rPr lang="en-US" dirty="0" smtClean="0"/>
              <a:t>Lead Inspection - adult/child protection</a:t>
            </a:r>
          </a:p>
          <a:p>
            <a:r>
              <a:rPr lang="en-US" dirty="0" smtClean="0"/>
              <a:t>Noise survey, printing plant</a:t>
            </a:r>
          </a:p>
          <a:p>
            <a:r>
              <a:rPr lang="en-US" dirty="0" smtClean="0"/>
              <a:t>OSHA/EPA Compliance consultation</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_monit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9763" y="0"/>
            <a:ext cx="58356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TotalTime>
  <Words>1415</Words>
  <Application>Microsoft Office PowerPoint</Application>
  <PresentationFormat>On-screen Show (4:3)</PresentationFormat>
  <Paragraphs>235</Paragraphs>
  <Slides>38</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Arial</vt:lpstr>
      <vt:lpstr>Calibri</vt:lpstr>
      <vt:lpstr>Times New Roman</vt:lpstr>
      <vt:lpstr>Default Design</vt:lpstr>
      <vt:lpstr>CorelPhotoPaint.Image.6</vt:lpstr>
      <vt:lpstr>  INDUSTRIAL HYGIENE Dr. Leonard Vance</vt:lpstr>
      <vt:lpstr>WHAT IS  INDUSTRIAL HYGIENE</vt:lpstr>
      <vt:lpstr>PowerPoint Presentation</vt:lpstr>
      <vt:lpstr>PowerPoint Presentation</vt:lpstr>
      <vt:lpstr>PowerPoint Presentation</vt:lpstr>
      <vt:lpstr>Occupational Health Team</vt:lpstr>
      <vt:lpstr>Industrial Hygiene Subject Matter</vt:lpstr>
      <vt:lpstr>Typical IH Problems</vt:lpstr>
      <vt:lpstr>PowerPoint Presentation</vt:lpstr>
      <vt:lpstr>Exposures to What</vt:lpstr>
      <vt:lpstr>PowerPoint Presentation</vt:lpstr>
      <vt:lpstr>Exposure Limits (Nomenclature)</vt:lpstr>
      <vt:lpstr>The Legal Framework OSHA Standards – www.osha.gov </vt:lpstr>
      <vt:lpstr>OSHA BENZENE STANDARD</vt:lpstr>
      <vt:lpstr>PowerPoint Presentation</vt:lpstr>
      <vt:lpstr>PowerPoint Presentation</vt:lpstr>
      <vt:lpstr>MONITORING</vt:lpstr>
      <vt:lpstr>PowerPoint Presentation</vt:lpstr>
      <vt:lpstr>PowerPoint Presentation</vt:lpstr>
      <vt:lpstr>PowerPoint Presentation</vt:lpstr>
      <vt:lpstr>Methods of Control</vt:lpstr>
      <vt:lpstr>Engineering Controls</vt:lpstr>
      <vt:lpstr>Negative pressure containment</vt:lpstr>
      <vt:lpstr>Administrative Controls</vt:lpstr>
      <vt:lpstr>Work Practices</vt:lpstr>
      <vt:lpstr>Personal Protective Equipment</vt:lpstr>
      <vt:lpstr>Respirators  Air purifying Resp [APR]</vt:lpstr>
      <vt:lpstr>RESPIRATORS</vt:lpstr>
      <vt:lpstr>Hazard Communication</vt:lpstr>
      <vt:lpstr>Medical Surveillance</vt:lpstr>
      <vt:lpstr>PowerPoint Presentation</vt:lpstr>
      <vt:lpstr>Hot &amp; Cold Environments</vt:lpstr>
      <vt:lpstr>ETHICS</vt:lpstr>
      <vt:lpstr>PowerPoint Presentation</vt:lpstr>
      <vt:lpstr>Why Learn about IH</vt:lpstr>
      <vt:lpstr>References</vt:lpstr>
      <vt:lpstr>Homework</vt:lpstr>
      <vt:lpstr>PowerPoint Presentation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INDUSTRIAL HYGIENE</dc:title>
  <dc:creator>.</dc:creator>
  <cp:lastModifiedBy>Christopher Buttery</cp:lastModifiedBy>
  <cp:revision>106</cp:revision>
  <dcterms:created xsi:type="dcterms:W3CDTF">1999-04-20T19:52:41Z</dcterms:created>
  <dcterms:modified xsi:type="dcterms:W3CDTF">2015-06-30T17:40:49Z</dcterms:modified>
</cp:coreProperties>
</file>