
<file path=[Content_Types].xml><?xml version="1.0" encoding="utf-8"?>
<Types xmlns="http://schemas.openxmlformats.org/package/2006/content-types">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40"/>
  </p:notesMasterIdLst>
  <p:handoutMasterIdLst>
    <p:handoutMasterId r:id="rId41"/>
  </p:handoutMasterIdLst>
  <p:sldIdLst>
    <p:sldId id="256" r:id="rId2"/>
    <p:sldId id="257" r:id="rId3"/>
    <p:sldId id="263" r:id="rId4"/>
    <p:sldId id="264" r:id="rId5"/>
    <p:sldId id="265" r:id="rId6"/>
    <p:sldId id="266" r:id="rId7"/>
    <p:sldId id="273" r:id="rId8"/>
    <p:sldId id="258" r:id="rId9"/>
    <p:sldId id="261" r:id="rId10"/>
    <p:sldId id="259" r:id="rId11"/>
    <p:sldId id="267" r:id="rId12"/>
    <p:sldId id="268" r:id="rId13"/>
    <p:sldId id="262" r:id="rId14"/>
    <p:sldId id="269" r:id="rId15"/>
    <p:sldId id="289" r:id="rId16"/>
    <p:sldId id="270" r:id="rId17"/>
    <p:sldId id="271" r:id="rId18"/>
    <p:sldId id="298" r:id="rId19"/>
    <p:sldId id="274" r:id="rId20"/>
    <p:sldId id="276" r:id="rId21"/>
    <p:sldId id="275" r:id="rId22"/>
    <p:sldId id="277" r:id="rId23"/>
    <p:sldId id="278" r:id="rId24"/>
    <p:sldId id="279" r:id="rId25"/>
    <p:sldId id="280" r:id="rId26"/>
    <p:sldId id="283" r:id="rId27"/>
    <p:sldId id="281" r:id="rId28"/>
    <p:sldId id="282" r:id="rId29"/>
    <p:sldId id="284" r:id="rId30"/>
    <p:sldId id="290" r:id="rId31"/>
    <p:sldId id="285" r:id="rId32"/>
    <p:sldId id="286" r:id="rId33"/>
    <p:sldId id="287" r:id="rId34"/>
    <p:sldId id="288" r:id="rId35"/>
    <p:sldId id="291" r:id="rId36"/>
    <p:sldId id="292" r:id="rId37"/>
    <p:sldId id="294" r:id="rId38"/>
    <p:sldId id="295" r:id="rId39"/>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CC3300"/>
    <a:srgbClr val="FF0000"/>
    <a:srgbClr val="CC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842" autoAdjust="0"/>
    <p:restoredTop sz="90805" autoAdjust="0"/>
  </p:normalViewPr>
  <p:slideViewPr>
    <p:cSldViewPr>
      <p:cViewPr varScale="1">
        <p:scale>
          <a:sx n="86" d="100"/>
          <a:sy n="86" d="100"/>
        </p:scale>
        <p:origin x="168"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02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7373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7373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7373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5AB57BA4-8B49-421F-89D4-FC1D9D5EBC74}" type="slidenum">
              <a:rPr lang="en-US"/>
              <a:pPr>
                <a:defRPr/>
              </a:pPr>
              <a:t>‹#›</a:t>
            </a:fld>
            <a:endParaRPr lang="en-US"/>
          </a:p>
        </p:txBody>
      </p:sp>
    </p:spTree>
    <p:extLst>
      <p:ext uri="{BB962C8B-B14F-4D97-AF65-F5344CB8AC3E}">
        <p14:creationId xmlns:p14="http://schemas.microsoft.com/office/powerpoint/2010/main" val="3900830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1536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430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536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1536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BF20B2E8-47E6-4F61-BE6E-75D3CAEB8444}" type="slidenum">
              <a:rPr lang="en-US"/>
              <a:pPr>
                <a:defRPr/>
              </a:pPr>
              <a:t>‹#›</a:t>
            </a:fld>
            <a:endParaRPr lang="en-US"/>
          </a:p>
        </p:txBody>
      </p:sp>
    </p:spTree>
    <p:extLst>
      <p:ext uri="{BB962C8B-B14F-4D97-AF65-F5344CB8AC3E}">
        <p14:creationId xmlns:p14="http://schemas.microsoft.com/office/powerpoint/2010/main" val="535554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fld id="{EBEF56F9-2E56-40A5-B4F0-4452B45ADA4B}" type="slidenum">
              <a:rPr lang="en-US" sz="1200"/>
              <a:pPr eaLnBrk="1" hangingPunct="1"/>
              <a:t>3</a:t>
            </a:fld>
            <a:endParaRPr lang="en-US" sz="120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10555617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fld id="{8B02989F-398F-4471-9284-732B14D3CADA}" type="slidenum">
              <a:rPr lang="en-US" sz="1200"/>
              <a:pPr eaLnBrk="1" hangingPunct="1"/>
              <a:t>23</a:t>
            </a:fld>
            <a:endParaRPr lang="en-US" sz="120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22317183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fld id="{87ABAF2D-5F49-4943-A10F-DCAF0EAFDD54}" type="slidenum">
              <a:rPr lang="en-US" sz="1200"/>
              <a:pPr eaLnBrk="1" hangingPunct="1"/>
              <a:t>24</a:t>
            </a:fld>
            <a:endParaRPr lang="en-US" sz="120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32761737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fld id="{80A46F4A-A6FA-47B3-81B4-06C8AFCC9AC5}" type="slidenum">
              <a:rPr lang="en-US" sz="1200"/>
              <a:pPr eaLnBrk="1" hangingPunct="1"/>
              <a:t>26</a:t>
            </a:fld>
            <a:endParaRPr lang="en-US" sz="120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29057077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fld id="{82087A05-DDC3-45D6-B612-82321A47EA12}" type="slidenum">
              <a:rPr lang="en-US" sz="1200"/>
              <a:pPr eaLnBrk="1" hangingPunct="1"/>
              <a:t>28</a:t>
            </a:fld>
            <a:endParaRPr lang="en-US" sz="120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9729790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fld id="{036920AB-F3ED-4F83-A260-F3F48ADA8F0A}" type="slidenum">
              <a:rPr lang="en-US" sz="1200"/>
              <a:pPr eaLnBrk="1" hangingPunct="1"/>
              <a:t>36</a:t>
            </a:fld>
            <a:endParaRPr lang="en-US" sz="1200"/>
          </a:p>
        </p:txBody>
      </p:sp>
      <p:sp>
        <p:nvSpPr>
          <p:cNvPr id="57347" name="Rectangle 2"/>
          <p:cNvSpPr>
            <a:spLocks noGrp="1" noRot="1" noChangeAspect="1" noChangeArrowheads="1" noTextEdit="1"/>
          </p:cNvSpPr>
          <p:nvPr>
            <p:ph type="sldImg"/>
          </p:nvPr>
        </p:nvSpPr>
        <p:spPr>
          <a:solidFill>
            <a:srgbClr val="FFFFFF"/>
          </a:solidFill>
          <a:ln/>
        </p:spPr>
      </p:sp>
      <p:sp>
        <p:nvSpPr>
          <p:cNvPr id="57348"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smtClean="0"/>
              <a:t>Today’s Philosophy of women’s health care is beginning to evolve into a comprehensive approach that address the physical, social, emotional, and spiritual needs-the totality of a woman’s experience across the life span.  This approach recognizes that health is more than the absence of disease or disability and is sensitive to the individual woman in the context of her particular circumstances.</a:t>
            </a:r>
          </a:p>
        </p:txBody>
      </p:sp>
    </p:spTree>
    <p:extLst>
      <p:ext uri="{BB962C8B-B14F-4D97-AF65-F5344CB8AC3E}">
        <p14:creationId xmlns:p14="http://schemas.microsoft.com/office/powerpoint/2010/main" val="37750021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fld id="{95C1227F-E925-4AE3-9158-6442D2D18121}" type="slidenum">
              <a:rPr lang="en-US" sz="1200"/>
              <a:pPr eaLnBrk="1" hangingPunct="1"/>
              <a:t>38</a:t>
            </a:fld>
            <a:endParaRPr lang="en-US" sz="120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Feb 5, 2009—Where Red Day</a:t>
            </a:r>
          </a:p>
          <a:p>
            <a:pPr eaLnBrk="1" hangingPunct="1"/>
            <a:r>
              <a:rPr lang="en-US" smtClean="0"/>
              <a:t>May 9-15—National Women’s Health Week</a:t>
            </a:r>
          </a:p>
          <a:p>
            <a:pPr eaLnBrk="1" hangingPunct="1"/>
            <a:endParaRPr lang="en-US" smtClean="0"/>
          </a:p>
        </p:txBody>
      </p:sp>
    </p:spTree>
    <p:extLst>
      <p:ext uri="{BB962C8B-B14F-4D97-AF65-F5344CB8AC3E}">
        <p14:creationId xmlns:p14="http://schemas.microsoft.com/office/powerpoint/2010/main" val="21055267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fld id="{9671AE94-005E-49CF-85A2-992DEBC18509}" type="slidenum">
              <a:rPr lang="en-US" sz="1200"/>
              <a:pPr eaLnBrk="1" hangingPunct="1"/>
              <a:t>4</a:t>
            </a:fld>
            <a:endParaRPr lang="en-US" sz="120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34958508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fld id="{5FCD2788-F054-4584-9928-01A00F0A317A}" type="slidenum">
              <a:rPr lang="en-US" sz="1200"/>
              <a:pPr eaLnBrk="1" hangingPunct="1"/>
              <a:t>5</a:t>
            </a:fld>
            <a:endParaRPr lang="en-US" sz="120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129474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fld id="{382D22ED-01E6-47CC-A79B-FB2FE21C83DF}" type="slidenum">
              <a:rPr lang="en-US" sz="1200"/>
              <a:pPr eaLnBrk="1" hangingPunct="1"/>
              <a:t>6</a:t>
            </a:fld>
            <a:endParaRPr lang="en-US" sz="120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23956080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fld id="{D6D53405-087F-44D5-87EC-D747D06FA2C3}" type="slidenum">
              <a:rPr lang="en-US" sz="1200"/>
              <a:pPr eaLnBrk="1" hangingPunct="1"/>
              <a:t>10</a:t>
            </a:fld>
            <a:endParaRPr lang="en-US" sz="120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23262653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fld id="{3B438EE3-0D7A-4EC8-A5D3-F5D2B2A2544A}" type="slidenum">
              <a:rPr lang="en-US" sz="1200"/>
              <a:pPr eaLnBrk="1" hangingPunct="1"/>
              <a:t>14</a:t>
            </a:fld>
            <a:endParaRPr lang="en-US" sz="120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32627243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fld id="{EBF5DF3E-A9D7-4626-BB58-091E3C535D7C}" type="slidenum">
              <a:rPr lang="en-US" sz="1200"/>
              <a:pPr eaLnBrk="1" hangingPunct="1"/>
              <a:t>17</a:t>
            </a:fld>
            <a:endParaRPr lang="en-US" sz="120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39338895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fld id="{A0C5F712-9288-41CD-80D8-DF7791345EC2}" type="slidenum">
              <a:rPr lang="en-US" sz="1200"/>
              <a:pPr eaLnBrk="1" hangingPunct="1"/>
              <a:t>21</a:t>
            </a:fld>
            <a:endParaRPr lang="en-US"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40681083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fld id="{73FBA42E-73CF-468C-BB06-183F132FFADA}" type="slidenum">
              <a:rPr lang="en-US" sz="1200"/>
              <a:pPr eaLnBrk="1" hangingPunct="1"/>
              <a:t>22</a:t>
            </a:fld>
            <a:endParaRPr lang="en-US" sz="120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12626898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1085850" cy="6854825"/>
            <a:chOff x="0" y="0"/>
            <a:chExt cx="684" cy="4318"/>
          </a:xfrm>
        </p:grpSpPr>
        <p:sp>
          <p:nvSpPr>
            <p:cNvPr id="5" name="Rectangle 3"/>
            <p:cNvSpPr>
              <a:spLocks noChangeArrowheads="1"/>
            </p:cNvSpPr>
            <p:nvPr/>
          </p:nvSpPr>
          <p:spPr bwMode="auto">
            <a:xfrm>
              <a:off x="0" y="0"/>
              <a:ext cx="684" cy="4318"/>
            </a:xfrm>
            <a:prstGeom prst="rect">
              <a:avLst/>
            </a:prstGeom>
            <a:gradFill rotWithShape="0">
              <a:gsLst>
                <a:gs pos="0">
                  <a:schemeClr val="bg1"/>
                </a:gs>
                <a:gs pos="50000">
                  <a:schemeClr val="bg2"/>
                </a:gs>
                <a:gs pos="100000">
                  <a:schemeClr val="bg1"/>
                </a:gs>
              </a:gsLst>
              <a:lin ang="5400000" scaled="1"/>
            </a:gradFill>
            <a:ln w="9525">
              <a:noFill/>
              <a:miter lim="800000"/>
              <a:headEnd/>
              <a:tailEnd/>
            </a:ln>
            <a:effectLst/>
          </p:spPr>
          <p:txBody>
            <a:bodyPr wrap="none" anchor="ctr"/>
            <a:lstStyle/>
            <a:p>
              <a:pPr>
                <a:defRPr/>
              </a:pPr>
              <a:endParaRPr lang="en-US"/>
            </a:p>
          </p:txBody>
        </p:sp>
        <p:grpSp>
          <p:nvGrpSpPr>
            <p:cNvPr id="6" name="Group 4"/>
            <p:cNvGrpSpPr>
              <a:grpSpLocks/>
            </p:cNvGrpSpPr>
            <p:nvPr/>
          </p:nvGrpSpPr>
          <p:grpSpPr bwMode="auto">
            <a:xfrm>
              <a:off x="48" y="103"/>
              <a:ext cx="96" cy="4126"/>
              <a:chOff x="48" y="103"/>
              <a:chExt cx="96" cy="4126"/>
            </a:xfrm>
          </p:grpSpPr>
          <p:sp>
            <p:nvSpPr>
              <p:cNvPr id="7" name="Rectangle 5"/>
              <p:cNvSpPr>
                <a:spLocks noChangeArrowheads="1"/>
              </p:cNvSpPr>
              <p:nvPr/>
            </p:nvSpPr>
            <p:spPr bwMode="auto">
              <a:xfrm>
                <a:off x="48" y="110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8" name="Rectangle 6"/>
              <p:cNvSpPr>
                <a:spLocks noChangeArrowheads="1"/>
              </p:cNvSpPr>
              <p:nvPr/>
            </p:nvSpPr>
            <p:spPr bwMode="auto">
              <a:xfrm>
                <a:off x="48" y="1250"/>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9" name="Rectangle 7"/>
              <p:cNvSpPr>
                <a:spLocks noChangeArrowheads="1"/>
              </p:cNvSpPr>
              <p:nvPr/>
            </p:nvSpPr>
            <p:spPr bwMode="auto">
              <a:xfrm>
                <a:off x="48" y="139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10" name="Rectangle 8"/>
              <p:cNvSpPr>
                <a:spLocks noChangeArrowheads="1"/>
              </p:cNvSpPr>
              <p:nvPr/>
            </p:nvSpPr>
            <p:spPr bwMode="auto">
              <a:xfrm>
                <a:off x="48" y="1538"/>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11" name="Rectangle 9"/>
              <p:cNvSpPr>
                <a:spLocks noChangeArrowheads="1"/>
              </p:cNvSpPr>
              <p:nvPr/>
            </p:nvSpPr>
            <p:spPr bwMode="auto">
              <a:xfrm>
                <a:off x="48" y="1683"/>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12" name="Rectangle 10"/>
              <p:cNvSpPr>
                <a:spLocks noChangeArrowheads="1"/>
              </p:cNvSpPr>
              <p:nvPr/>
            </p:nvSpPr>
            <p:spPr bwMode="auto">
              <a:xfrm>
                <a:off x="48" y="1826"/>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13" name="Rectangle 11"/>
              <p:cNvSpPr>
                <a:spLocks noChangeArrowheads="1"/>
              </p:cNvSpPr>
              <p:nvPr/>
            </p:nvSpPr>
            <p:spPr bwMode="auto">
              <a:xfrm>
                <a:off x="48" y="197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14" name="Rectangle 12"/>
              <p:cNvSpPr>
                <a:spLocks noChangeArrowheads="1"/>
              </p:cNvSpPr>
              <p:nvPr/>
            </p:nvSpPr>
            <p:spPr bwMode="auto">
              <a:xfrm>
                <a:off x="48" y="2116"/>
                <a:ext cx="96" cy="94"/>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15" name="Rectangle 13"/>
              <p:cNvSpPr>
                <a:spLocks noChangeArrowheads="1"/>
              </p:cNvSpPr>
              <p:nvPr/>
            </p:nvSpPr>
            <p:spPr bwMode="auto">
              <a:xfrm>
                <a:off x="48" y="2259"/>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16" name="Rectangle 14"/>
              <p:cNvSpPr>
                <a:spLocks noChangeArrowheads="1"/>
              </p:cNvSpPr>
              <p:nvPr/>
            </p:nvSpPr>
            <p:spPr bwMode="auto">
              <a:xfrm>
                <a:off x="48" y="2404"/>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17" name="Rectangle 15"/>
              <p:cNvSpPr>
                <a:spLocks noChangeArrowheads="1"/>
              </p:cNvSpPr>
              <p:nvPr/>
            </p:nvSpPr>
            <p:spPr bwMode="auto">
              <a:xfrm>
                <a:off x="48" y="2549"/>
                <a:ext cx="96" cy="94"/>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18" name="Rectangle 16"/>
              <p:cNvSpPr>
                <a:spLocks noChangeArrowheads="1"/>
              </p:cNvSpPr>
              <p:nvPr/>
            </p:nvSpPr>
            <p:spPr bwMode="auto">
              <a:xfrm>
                <a:off x="48" y="2691"/>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19" name="Rectangle 17"/>
              <p:cNvSpPr>
                <a:spLocks noChangeArrowheads="1"/>
              </p:cNvSpPr>
              <p:nvPr/>
            </p:nvSpPr>
            <p:spPr bwMode="auto">
              <a:xfrm>
                <a:off x="48" y="2836"/>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20" name="Rectangle 18"/>
              <p:cNvSpPr>
                <a:spLocks noChangeArrowheads="1"/>
              </p:cNvSpPr>
              <p:nvPr/>
            </p:nvSpPr>
            <p:spPr bwMode="auto">
              <a:xfrm>
                <a:off x="48" y="2979"/>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21" name="Rectangle 19"/>
              <p:cNvSpPr>
                <a:spLocks noChangeArrowheads="1"/>
              </p:cNvSpPr>
              <p:nvPr/>
            </p:nvSpPr>
            <p:spPr bwMode="auto">
              <a:xfrm>
                <a:off x="48" y="3124"/>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22" name="Rectangle 20"/>
              <p:cNvSpPr>
                <a:spLocks noChangeArrowheads="1"/>
              </p:cNvSpPr>
              <p:nvPr/>
            </p:nvSpPr>
            <p:spPr bwMode="auto">
              <a:xfrm>
                <a:off x="48" y="3269"/>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23" name="Rectangle 21"/>
              <p:cNvSpPr>
                <a:spLocks noChangeArrowheads="1"/>
              </p:cNvSpPr>
              <p:nvPr/>
            </p:nvSpPr>
            <p:spPr bwMode="auto">
              <a:xfrm>
                <a:off x="48" y="3412"/>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24" name="Rectangle 22"/>
              <p:cNvSpPr>
                <a:spLocks noChangeArrowheads="1"/>
              </p:cNvSpPr>
              <p:nvPr/>
            </p:nvSpPr>
            <p:spPr bwMode="auto">
              <a:xfrm>
                <a:off x="48" y="3557"/>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25" name="Rectangle 23"/>
              <p:cNvSpPr>
                <a:spLocks noChangeArrowheads="1"/>
              </p:cNvSpPr>
              <p:nvPr/>
            </p:nvSpPr>
            <p:spPr bwMode="auto">
              <a:xfrm>
                <a:off x="48" y="3702"/>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26" name="Rectangle 24"/>
              <p:cNvSpPr>
                <a:spLocks noChangeArrowheads="1"/>
              </p:cNvSpPr>
              <p:nvPr/>
            </p:nvSpPr>
            <p:spPr bwMode="auto">
              <a:xfrm>
                <a:off x="48" y="384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27" name="Rectangle 25"/>
              <p:cNvSpPr>
                <a:spLocks noChangeArrowheads="1"/>
              </p:cNvSpPr>
              <p:nvPr/>
            </p:nvSpPr>
            <p:spPr bwMode="auto">
              <a:xfrm>
                <a:off x="48" y="399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28" name="Rectangle 26"/>
              <p:cNvSpPr>
                <a:spLocks noChangeArrowheads="1"/>
              </p:cNvSpPr>
              <p:nvPr/>
            </p:nvSpPr>
            <p:spPr bwMode="auto">
              <a:xfrm>
                <a:off x="48" y="4134"/>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29" name="Rectangle 27"/>
              <p:cNvSpPr>
                <a:spLocks noChangeArrowheads="1"/>
              </p:cNvSpPr>
              <p:nvPr/>
            </p:nvSpPr>
            <p:spPr bwMode="auto">
              <a:xfrm>
                <a:off x="48" y="103"/>
                <a:ext cx="96" cy="94"/>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30" name="Rectangle 28"/>
              <p:cNvSpPr>
                <a:spLocks noChangeArrowheads="1"/>
              </p:cNvSpPr>
              <p:nvPr/>
            </p:nvSpPr>
            <p:spPr bwMode="auto">
              <a:xfrm>
                <a:off x="48" y="246"/>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31" name="Rectangle 29"/>
              <p:cNvSpPr>
                <a:spLocks noChangeArrowheads="1"/>
              </p:cNvSpPr>
              <p:nvPr/>
            </p:nvSpPr>
            <p:spPr bwMode="auto">
              <a:xfrm>
                <a:off x="48" y="39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32" name="Rectangle 30"/>
              <p:cNvSpPr>
                <a:spLocks noChangeArrowheads="1"/>
              </p:cNvSpPr>
              <p:nvPr/>
            </p:nvSpPr>
            <p:spPr bwMode="auto">
              <a:xfrm>
                <a:off x="48" y="535"/>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33" name="Rectangle 31"/>
              <p:cNvSpPr>
                <a:spLocks noChangeArrowheads="1"/>
              </p:cNvSpPr>
              <p:nvPr/>
            </p:nvSpPr>
            <p:spPr bwMode="auto">
              <a:xfrm>
                <a:off x="48" y="678"/>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34" name="Rectangle 32"/>
              <p:cNvSpPr>
                <a:spLocks noChangeArrowheads="1"/>
              </p:cNvSpPr>
              <p:nvPr/>
            </p:nvSpPr>
            <p:spPr bwMode="auto">
              <a:xfrm>
                <a:off x="48" y="82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35" name="Rectangle 33"/>
              <p:cNvSpPr>
                <a:spLocks noChangeArrowheads="1"/>
              </p:cNvSpPr>
              <p:nvPr/>
            </p:nvSpPr>
            <p:spPr bwMode="auto">
              <a:xfrm>
                <a:off x="48" y="968"/>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grpSp>
      </p:grpSp>
      <p:sp>
        <p:nvSpPr>
          <p:cNvPr id="8226" name="Rectangle 34"/>
          <p:cNvSpPr>
            <a:spLocks noGrp="1" noChangeArrowheads="1"/>
          </p:cNvSpPr>
          <p:nvPr>
            <p:ph type="ctrTitle" sz="quarter"/>
          </p:nvPr>
        </p:nvSpPr>
        <p:spPr>
          <a:xfrm>
            <a:off x="1143000" y="2286000"/>
            <a:ext cx="7772400" cy="1143000"/>
          </a:xfrm>
        </p:spPr>
        <p:txBody>
          <a:bodyPr/>
          <a:lstStyle>
            <a:lvl1pPr algn="ctr">
              <a:defRPr>
                <a:solidFill>
                  <a:srgbClr val="00FFFF"/>
                </a:solidFill>
              </a:defRPr>
            </a:lvl1pPr>
          </a:lstStyle>
          <a:p>
            <a:r>
              <a:rPr lang="en-US"/>
              <a:t>Click to edit Master title style</a:t>
            </a:r>
          </a:p>
        </p:txBody>
      </p:sp>
      <p:sp>
        <p:nvSpPr>
          <p:cNvPr id="8227" name="Rectangle 35"/>
          <p:cNvSpPr>
            <a:spLocks noGrp="1" noChangeArrowheads="1"/>
          </p:cNvSpPr>
          <p:nvPr>
            <p:ph type="subTitle" sz="quarter" idx="1"/>
          </p:nvPr>
        </p:nvSpPr>
        <p:spPr>
          <a:xfrm>
            <a:off x="1828800" y="3886200"/>
            <a:ext cx="6400800" cy="1752600"/>
          </a:xfrm>
        </p:spPr>
        <p:txBody>
          <a:bodyPr lIns="92075" tIns="46038" rIns="92075" bIns="46038"/>
          <a:lstStyle>
            <a:lvl1pPr marL="0" indent="0" algn="ctr">
              <a:buFont typeface="Wingdings" pitchFamily="2" charset="2"/>
              <a:buNone/>
              <a:defRPr>
                <a:solidFill>
                  <a:srgbClr val="FFFFFF"/>
                </a:solidFill>
              </a:defRPr>
            </a:lvl1pPr>
          </a:lstStyle>
          <a:p>
            <a:r>
              <a:rPr lang="en-US"/>
              <a:t>Click to edit Master subtitle style</a:t>
            </a:r>
          </a:p>
        </p:txBody>
      </p:sp>
      <p:sp>
        <p:nvSpPr>
          <p:cNvPr id="36" name="Rectangle 36"/>
          <p:cNvSpPr>
            <a:spLocks noGrp="1" noChangeArrowheads="1"/>
          </p:cNvSpPr>
          <p:nvPr>
            <p:ph type="dt" sz="quarter" idx="10"/>
          </p:nvPr>
        </p:nvSpPr>
        <p:spPr/>
        <p:txBody>
          <a:bodyPr/>
          <a:lstStyle>
            <a:lvl1pPr>
              <a:defRPr smtClean="0">
                <a:solidFill>
                  <a:srgbClr val="FFFFFF"/>
                </a:solidFill>
              </a:defRPr>
            </a:lvl1pPr>
          </a:lstStyle>
          <a:p>
            <a:pPr>
              <a:defRPr/>
            </a:pPr>
            <a:endParaRPr lang="en-US"/>
          </a:p>
        </p:txBody>
      </p:sp>
      <p:sp>
        <p:nvSpPr>
          <p:cNvPr id="37" name="Rectangle 37"/>
          <p:cNvSpPr>
            <a:spLocks noGrp="1" noChangeArrowheads="1"/>
          </p:cNvSpPr>
          <p:nvPr>
            <p:ph type="ftr" sz="quarter" idx="11"/>
          </p:nvPr>
        </p:nvSpPr>
        <p:spPr/>
        <p:txBody>
          <a:bodyPr/>
          <a:lstStyle>
            <a:lvl1pPr>
              <a:defRPr smtClean="0">
                <a:solidFill>
                  <a:srgbClr val="FFFFFF"/>
                </a:solidFill>
              </a:defRPr>
            </a:lvl1pPr>
          </a:lstStyle>
          <a:p>
            <a:pPr>
              <a:defRPr/>
            </a:pPr>
            <a:endParaRPr lang="en-US"/>
          </a:p>
        </p:txBody>
      </p:sp>
      <p:sp>
        <p:nvSpPr>
          <p:cNvPr id="38" name="Rectangle 38"/>
          <p:cNvSpPr>
            <a:spLocks noGrp="1" noChangeArrowheads="1"/>
          </p:cNvSpPr>
          <p:nvPr>
            <p:ph type="sldNum" sz="quarter" idx="12"/>
          </p:nvPr>
        </p:nvSpPr>
        <p:spPr/>
        <p:txBody>
          <a:bodyPr/>
          <a:lstStyle>
            <a:lvl1pPr>
              <a:defRPr smtClean="0">
                <a:solidFill>
                  <a:srgbClr val="FFFFFF"/>
                </a:solidFill>
              </a:defRPr>
            </a:lvl1pPr>
          </a:lstStyle>
          <a:p>
            <a:pPr>
              <a:defRPr/>
            </a:pPr>
            <a:fld id="{8BABFB8C-16F0-4C86-888E-94439E27C6E7}" type="slidenum">
              <a:rPr lang="en-US"/>
              <a:pPr>
                <a:defRPr/>
              </a:pPr>
              <a:t>‹#›</a:t>
            </a:fld>
            <a:endParaRPr lang="en-US"/>
          </a:p>
        </p:txBody>
      </p:sp>
    </p:spTree>
    <p:extLst>
      <p:ext uri="{BB962C8B-B14F-4D97-AF65-F5344CB8AC3E}">
        <p14:creationId xmlns:p14="http://schemas.microsoft.com/office/powerpoint/2010/main" val="1628326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5"/>
          <p:cNvSpPr>
            <a:spLocks noGrp="1" noChangeArrowheads="1"/>
          </p:cNvSpPr>
          <p:nvPr>
            <p:ph type="dt" sz="half" idx="10"/>
          </p:nvPr>
        </p:nvSpPr>
        <p:spPr>
          <a:ln/>
        </p:spPr>
        <p:txBody>
          <a:bodyPr/>
          <a:lstStyle>
            <a:lvl1pPr>
              <a:defRPr/>
            </a:lvl1pPr>
          </a:lstStyle>
          <a:p>
            <a:pPr>
              <a:defRPr/>
            </a:pPr>
            <a:endParaRPr lang="en-US"/>
          </a:p>
        </p:txBody>
      </p:sp>
      <p:sp>
        <p:nvSpPr>
          <p:cNvPr id="5" name="Rectangle 36"/>
          <p:cNvSpPr>
            <a:spLocks noGrp="1" noChangeArrowheads="1"/>
          </p:cNvSpPr>
          <p:nvPr>
            <p:ph type="ftr" sz="quarter" idx="11"/>
          </p:nvPr>
        </p:nvSpPr>
        <p:spPr>
          <a:ln/>
        </p:spPr>
        <p:txBody>
          <a:bodyPr/>
          <a:lstStyle>
            <a:lvl1pPr>
              <a:defRPr/>
            </a:lvl1pPr>
          </a:lstStyle>
          <a:p>
            <a:pPr>
              <a:defRPr/>
            </a:pPr>
            <a:endParaRPr lang="en-US"/>
          </a:p>
        </p:txBody>
      </p:sp>
      <p:sp>
        <p:nvSpPr>
          <p:cNvPr id="6" name="Rectangle 37"/>
          <p:cNvSpPr>
            <a:spLocks noGrp="1" noChangeArrowheads="1"/>
          </p:cNvSpPr>
          <p:nvPr>
            <p:ph type="sldNum" sz="quarter" idx="12"/>
          </p:nvPr>
        </p:nvSpPr>
        <p:spPr>
          <a:ln/>
        </p:spPr>
        <p:txBody>
          <a:bodyPr/>
          <a:lstStyle>
            <a:lvl1pPr>
              <a:defRPr/>
            </a:lvl1pPr>
          </a:lstStyle>
          <a:p>
            <a:pPr>
              <a:defRPr/>
            </a:pPr>
            <a:fld id="{DA687583-E644-4308-B9DD-6593558B3739}" type="slidenum">
              <a:rPr lang="en-US"/>
              <a:pPr>
                <a:defRPr/>
              </a:pPr>
              <a:t>‹#›</a:t>
            </a:fld>
            <a:endParaRPr lang="en-US"/>
          </a:p>
        </p:txBody>
      </p:sp>
    </p:spTree>
    <p:extLst>
      <p:ext uri="{BB962C8B-B14F-4D97-AF65-F5344CB8AC3E}">
        <p14:creationId xmlns:p14="http://schemas.microsoft.com/office/powerpoint/2010/main" val="712106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92938" y="609600"/>
            <a:ext cx="1949450" cy="5451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609600"/>
            <a:ext cx="5697538" cy="5451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5"/>
          <p:cNvSpPr>
            <a:spLocks noGrp="1" noChangeArrowheads="1"/>
          </p:cNvSpPr>
          <p:nvPr>
            <p:ph type="dt" sz="half" idx="10"/>
          </p:nvPr>
        </p:nvSpPr>
        <p:spPr>
          <a:ln/>
        </p:spPr>
        <p:txBody>
          <a:bodyPr/>
          <a:lstStyle>
            <a:lvl1pPr>
              <a:defRPr/>
            </a:lvl1pPr>
          </a:lstStyle>
          <a:p>
            <a:pPr>
              <a:defRPr/>
            </a:pPr>
            <a:endParaRPr lang="en-US"/>
          </a:p>
        </p:txBody>
      </p:sp>
      <p:sp>
        <p:nvSpPr>
          <p:cNvPr id="5" name="Rectangle 36"/>
          <p:cNvSpPr>
            <a:spLocks noGrp="1" noChangeArrowheads="1"/>
          </p:cNvSpPr>
          <p:nvPr>
            <p:ph type="ftr" sz="quarter" idx="11"/>
          </p:nvPr>
        </p:nvSpPr>
        <p:spPr>
          <a:ln/>
        </p:spPr>
        <p:txBody>
          <a:bodyPr/>
          <a:lstStyle>
            <a:lvl1pPr>
              <a:defRPr/>
            </a:lvl1pPr>
          </a:lstStyle>
          <a:p>
            <a:pPr>
              <a:defRPr/>
            </a:pPr>
            <a:endParaRPr lang="en-US"/>
          </a:p>
        </p:txBody>
      </p:sp>
      <p:sp>
        <p:nvSpPr>
          <p:cNvPr id="6" name="Rectangle 37"/>
          <p:cNvSpPr>
            <a:spLocks noGrp="1" noChangeArrowheads="1"/>
          </p:cNvSpPr>
          <p:nvPr>
            <p:ph type="sldNum" sz="quarter" idx="12"/>
          </p:nvPr>
        </p:nvSpPr>
        <p:spPr>
          <a:ln/>
        </p:spPr>
        <p:txBody>
          <a:bodyPr/>
          <a:lstStyle>
            <a:lvl1pPr>
              <a:defRPr/>
            </a:lvl1pPr>
          </a:lstStyle>
          <a:p>
            <a:pPr>
              <a:defRPr/>
            </a:pPr>
            <a:fld id="{E70CF193-9689-4DBE-AFC1-95BD56073B2F}" type="slidenum">
              <a:rPr lang="en-US"/>
              <a:pPr>
                <a:defRPr/>
              </a:pPr>
              <a:t>‹#›</a:t>
            </a:fld>
            <a:endParaRPr lang="en-US"/>
          </a:p>
        </p:txBody>
      </p:sp>
    </p:spTree>
    <p:extLst>
      <p:ext uri="{BB962C8B-B14F-4D97-AF65-F5344CB8AC3E}">
        <p14:creationId xmlns:p14="http://schemas.microsoft.com/office/powerpoint/2010/main" val="15546740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77724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1169988" y="1946275"/>
            <a:ext cx="7772400" cy="4114800"/>
          </a:xfrm>
        </p:spPr>
        <p:txBody>
          <a:bodyPr/>
          <a:lstStyle/>
          <a:p>
            <a:pPr lvl="0"/>
            <a:endParaRPr lang="en-US" noProof="0" smtClean="0"/>
          </a:p>
        </p:txBody>
      </p:sp>
      <p:sp>
        <p:nvSpPr>
          <p:cNvPr id="4" name="Rectangle 35"/>
          <p:cNvSpPr>
            <a:spLocks noGrp="1" noChangeArrowheads="1"/>
          </p:cNvSpPr>
          <p:nvPr>
            <p:ph type="dt" sz="half" idx="10"/>
          </p:nvPr>
        </p:nvSpPr>
        <p:spPr>
          <a:ln/>
        </p:spPr>
        <p:txBody>
          <a:bodyPr/>
          <a:lstStyle>
            <a:lvl1pPr>
              <a:defRPr/>
            </a:lvl1pPr>
          </a:lstStyle>
          <a:p>
            <a:pPr>
              <a:defRPr/>
            </a:pPr>
            <a:endParaRPr lang="en-US"/>
          </a:p>
        </p:txBody>
      </p:sp>
      <p:sp>
        <p:nvSpPr>
          <p:cNvPr id="5" name="Rectangle 36"/>
          <p:cNvSpPr>
            <a:spLocks noGrp="1" noChangeArrowheads="1"/>
          </p:cNvSpPr>
          <p:nvPr>
            <p:ph type="ftr" sz="quarter" idx="11"/>
          </p:nvPr>
        </p:nvSpPr>
        <p:spPr>
          <a:ln/>
        </p:spPr>
        <p:txBody>
          <a:bodyPr/>
          <a:lstStyle>
            <a:lvl1pPr>
              <a:defRPr/>
            </a:lvl1pPr>
          </a:lstStyle>
          <a:p>
            <a:pPr>
              <a:defRPr/>
            </a:pPr>
            <a:endParaRPr lang="en-US"/>
          </a:p>
        </p:txBody>
      </p:sp>
      <p:sp>
        <p:nvSpPr>
          <p:cNvPr id="6" name="Rectangle 37"/>
          <p:cNvSpPr>
            <a:spLocks noGrp="1" noChangeArrowheads="1"/>
          </p:cNvSpPr>
          <p:nvPr>
            <p:ph type="sldNum" sz="quarter" idx="12"/>
          </p:nvPr>
        </p:nvSpPr>
        <p:spPr>
          <a:ln/>
        </p:spPr>
        <p:txBody>
          <a:bodyPr/>
          <a:lstStyle>
            <a:lvl1pPr>
              <a:defRPr/>
            </a:lvl1pPr>
          </a:lstStyle>
          <a:p>
            <a:pPr>
              <a:defRPr/>
            </a:pPr>
            <a:fld id="{B48C3EB8-5923-4469-B7B4-A98FBAFF88B1}" type="slidenum">
              <a:rPr lang="en-US"/>
              <a:pPr>
                <a:defRPr/>
              </a:pPr>
              <a:t>‹#›</a:t>
            </a:fld>
            <a:endParaRPr lang="en-US"/>
          </a:p>
        </p:txBody>
      </p:sp>
    </p:spTree>
    <p:extLst>
      <p:ext uri="{BB962C8B-B14F-4D97-AF65-F5344CB8AC3E}">
        <p14:creationId xmlns:p14="http://schemas.microsoft.com/office/powerpoint/2010/main" val="23183049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69988" y="1946275"/>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5132388" y="1946275"/>
            <a:ext cx="3810000" cy="4114800"/>
          </a:xfrm>
        </p:spPr>
        <p:txBody>
          <a:bodyPr/>
          <a:lstStyle/>
          <a:p>
            <a:pPr lvl="0"/>
            <a:endParaRPr lang="en-US" noProof="0" smtClean="0"/>
          </a:p>
        </p:txBody>
      </p:sp>
      <p:sp>
        <p:nvSpPr>
          <p:cNvPr id="5" name="Rectangle 35"/>
          <p:cNvSpPr>
            <a:spLocks noGrp="1" noChangeArrowheads="1"/>
          </p:cNvSpPr>
          <p:nvPr>
            <p:ph type="dt" sz="half" idx="10"/>
          </p:nvPr>
        </p:nvSpPr>
        <p:spPr>
          <a:ln/>
        </p:spPr>
        <p:txBody>
          <a:bodyPr/>
          <a:lstStyle>
            <a:lvl1pPr>
              <a:defRPr/>
            </a:lvl1pPr>
          </a:lstStyle>
          <a:p>
            <a:pPr>
              <a:defRPr/>
            </a:pPr>
            <a:endParaRPr lang="en-US"/>
          </a:p>
        </p:txBody>
      </p:sp>
      <p:sp>
        <p:nvSpPr>
          <p:cNvPr id="6" name="Rectangle 36"/>
          <p:cNvSpPr>
            <a:spLocks noGrp="1" noChangeArrowheads="1"/>
          </p:cNvSpPr>
          <p:nvPr>
            <p:ph type="ftr" sz="quarter" idx="11"/>
          </p:nvPr>
        </p:nvSpPr>
        <p:spPr>
          <a:ln/>
        </p:spPr>
        <p:txBody>
          <a:bodyPr/>
          <a:lstStyle>
            <a:lvl1pPr>
              <a:defRPr/>
            </a:lvl1pPr>
          </a:lstStyle>
          <a:p>
            <a:pPr>
              <a:defRPr/>
            </a:pPr>
            <a:endParaRPr lang="en-US"/>
          </a:p>
        </p:txBody>
      </p:sp>
      <p:sp>
        <p:nvSpPr>
          <p:cNvPr id="7" name="Rectangle 37"/>
          <p:cNvSpPr>
            <a:spLocks noGrp="1" noChangeArrowheads="1"/>
          </p:cNvSpPr>
          <p:nvPr>
            <p:ph type="sldNum" sz="quarter" idx="12"/>
          </p:nvPr>
        </p:nvSpPr>
        <p:spPr>
          <a:ln/>
        </p:spPr>
        <p:txBody>
          <a:bodyPr/>
          <a:lstStyle>
            <a:lvl1pPr>
              <a:defRPr/>
            </a:lvl1pPr>
          </a:lstStyle>
          <a:p>
            <a:pPr>
              <a:defRPr/>
            </a:pPr>
            <a:fld id="{10C3B168-45A3-4F29-B7DA-F89AF41842C7}" type="slidenum">
              <a:rPr lang="en-US"/>
              <a:pPr>
                <a:defRPr/>
              </a:pPr>
              <a:t>‹#›</a:t>
            </a:fld>
            <a:endParaRPr lang="en-US"/>
          </a:p>
        </p:txBody>
      </p:sp>
    </p:spTree>
    <p:extLst>
      <p:ext uri="{BB962C8B-B14F-4D97-AF65-F5344CB8AC3E}">
        <p14:creationId xmlns:p14="http://schemas.microsoft.com/office/powerpoint/2010/main" val="2520690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5"/>
          <p:cNvSpPr>
            <a:spLocks noGrp="1" noChangeArrowheads="1"/>
          </p:cNvSpPr>
          <p:nvPr>
            <p:ph type="dt" sz="half" idx="10"/>
          </p:nvPr>
        </p:nvSpPr>
        <p:spPr>
          <a:ln/>
        </p:spPr>
        <p:txBody>
          <a:bodyPr/>
          <a:lstStyle>
            <a:lvl1pPr>
              <a:defRPr/>
            </a:lvl1pPr>
          </a:lstStyle>
          <a:p>
            <a:pPr>
              <a:defRPr/>
            </a:pPr>
            <a:endParaRPr lang="en-US"/>
          </a:p>
        </p:txBody>
      </p:sp>
      <p:sp>
        <p:nvSpPr>
          <p:cNvPr id="5" name="Rectangle 36"/>
          <p:cNvSpPr>
            <a:spLocks noGrp="1" noChangeArrowheads="1"/>
          </p:cNvSpPr>
          <p:nvPr>
            <p:ph type="ftr" sz="quarter" idx="11"/>
          </p:nvPr>
        </p:nvSpPr>
        <p:spPr>
          <a:ln/>
        </p:spPr>
        <p:txBody>
          <a:bodyPr/>
          <a:lstStyle>
            <a:lvl1pPr>
              <a:defRPr/>
            </a:lvl1pPr>
          </a:lstStyle>
          <a:p>
            <a:pPr>
              <a:defRPr/>
            </a:pPr>
            <a:endParaRPr lang="en-US"/>
          </a:p>
        </p:txBody>
      </p:sp>
      <p:sp>
        <p:nvSpPr>
          <p:cNvPr id="6" name="Rectangle 37"/>
          <p:cNvSpPr>
            <a:spLocks noGrp="1" noChangeArrowheads="1"/>
          </p:cNvSpPr>
          <p:nvPr>
            <p:ph type="sldNum" sz="quarter" idx="12"/>
          </p:nvPr>
        </p:nvSpPr>
        <p:spPr>
          <a:ln/>
        </p:spPr>
        <p:txBody>
          <a:bodyPr/>
          <a:lstStyle>
            <a:lvl1pPr>
              <a:defRPr/>
            </a:lvl1pPr>
          </a:lstStyle>
          <a:p>
            <a:pPr>
              <a:defRPr/>
            </a:pPr>
            <a:fld id="{00FEB73F-0B82-4FC9-A2E1-0992EFE0B79B}" type="slidenum">
              <a:rPr lang="en-US"/>
              <a:pPr>
                <a:defRPr/>
              </a:pPr>
              <a:t>‹#›</a:t>
            </a:fld>
            <a:endParaRPr lang="en-US"/>
          </a:p>
        </p:txBody>
      </p:sp>
    </p:spTree>
    <p:extLst>
      <p:ext uri="{BB962C8B-B14F-4D97-AF65-F5344CB8AC3E}">
        <p14:creationId xmlns:p14="http://schemas.microsoft.com/office/powerpoint/2010/main" val="1953539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5"/>
          <p:cNvSpPr>
            <a:spLocks noGrp="1" noChangeArrowheads="1"/>
          </p:cNvSpPr>
          <p:nvPr>
            <p:ph type="dt" sz="half" idx="10"/>
          </p:nvPr>
        </p:nvSpPr>
        <p:spPr>
          <a:ln/>
        </p:spPr>
        <p:txBody>
          <a:bodyPr/>
          <a:lstStyle>
            <a:lvl1pPr>
              <a:defRPr/>
            </a:lvl1pPr>
          </a:lstStyle>
          <a:p>
            <a:pPr>
              <a:defRPr/>
            </a:pPr>
            <a:endParaRPr lang="en-US"/>
          </a:p>
        </p:txBody>
      </p:sp>
      <p:sp>
        <p:nvSpPr>
          <p:cNvPr id="5" name="Rectangle 36"/>
          <p:cNvSpPr>
            <a:spLocks noGrp="1" noChangeArrowheads="1"/>
          </p:cNvSpPr>
          <p:nvPr>
            <p:ph type="ftr" sz="quarter" idx="11"/>
          </p:nvPr>
        </p:nvSpPr>
        <p:spPr>
          <a:ln/>
        </p:spPr>
        <p:txBody>
          <a:bodyPr/>
          <a:lstStyle>
            <a:lvl1pPr>
              <a:defRPr/>
            </a:lvl1pPr>
          </a:lstStyle>
          <a:p>
            <a:pPr>
              <a:defRPr/>
            </a:pPr>
            <a:endParaRPr lang="en-US"/>
          </a:p>
        </p:txBody>
      </p:sp>
      <p:sp>
        <p:nvSpPr>
          <p:cNvPr id="6" name="Rectangle 37"/>
          <p:cNvSpPr>
            <a:spLocks noGrp="1" noChangeArrowheads="1"/>
          </p:cNvSpPr>
          <p:nvPr>
            <p:ph type="sldNum" sz="quarter" idx="12"/>
          </p:nvPr>
        </p:nvSpPr>
        <p:spPr>
          <a:ln/>
        </p:spPr>
        <p:txBody>
          <a:bodyPr/>
          <a:lstStyle>
            <a:lvl1pPr>
              <a:defRPr/>
            </a:lvl1pPr>
          </a:lstStyle>
          <a:p>
            <a:pPr>
              <a:defRPr/>
            </a:pPr>
            <a:fld id="{BF2E4FE2-71CD-4660-88CF-8E9FE93A541A}" type="slidenum">
              <a:rPr lang="en-US"/>
              <a:pPr>
                <a:defRPr/>
              </a:pPr>
              <a:t>‹#›</a:t>
            </a:fld>
            <a:endParaRPr lang="en-US"/>
          </a:p>
        </p:txBody>
      </p:sp>
    </p:spTree>
    <p:extLst>
      <p:ext uri="{BB962C8B-B14F-4D97-AF65-F5344CB8AC3E}">
        <p14:creationId xmlns:p14="http://schemas.microsoft.com/office/powerpoint/2010/main" val="2208489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69988" y="1946275"/>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32388" y="1946275"/>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5"/>
          <p:cNvSpPr>
            <a:spLocks noGrp="1" noChangeArrowheads="1"/>
          </p:cNvSpPr>
          <p:nvPr>
            <p:ph type="dt" sz="half" idx="10"/>
          </p:nvPr>
        </p:nvSpPr>
        <p:spPr>
          <a:ln/>
        </p:spPr>
        <p:txBody>
          <a:bodyPr/>
          <a:lstStyle>
            <a:lvl1pPr>
              <a:defRPr/>
            </a:lvl1pPr>
          </a:lstStyle>
          <a:p>
            <a:pPr>
              <a:defRPr/>
            </a:pPr>
            <a:endParaRPr lang="en-US"/>
          </a:p>
        </p:txBody>
      </p:sp>
      <p:sp>
        <p:nvSpPr>
          <p:cNvPr id="6" name="Rectangle 36"/>
          <p:cNvSpPr>
            <a:spLocks noGrp="1" noChangeArrowheads="1"/>
          </p:cNvSpPr>
          <p:nvPr>
            <p:ph type="ftr" sz="quarter" idx="11"/>
          </p:nvPr>
        </p:nvSpPr>
        <p:spPr>
          <a:ln/>
        </p:spPr>
        <p:txBody>
          <a:bodyPr/>
          <a:lstStyle>
            <a:lvl1pPr>
              <a:defRPr/>
            </a:lvl1pPr>
          </a:lstStyle>
          <a:p>
            <a:pPr>
              <a:defRPr/>
            </a:pPr>
            <a:endParaRPr lang="en-US"/>
          </a:p>
        </p:txBody>
      </p:sp>
      <p:sp>
        <p:nvSpPr>
          <p:cNvPr id="7" name="Rectangle 37"/>
          <p:cNvSpPr>
            <a:spLocks noGrp="1" noChangeArrowheads="1"/>
          </p:cNvSpPr>
          <p:nvPr>
            <p:ph type="sldNum" sz="quarter" idx="12"/>
          </p:nvPr>
        </p:nvSpPr>
        <p:spPr>
          <a:ln/>
        </p:spPr>
        <p:txBody>
          <a:bodyPr/>
          <a:lstStyle>
            <a:lvl1pPr>
              <a:defRPr/>
            </a:lvl1pPr>
          </a:lstStyle>
          <a:p>
            <a:pPr>
              <a:defRPr/>
            </a:pPr>
            <a:fld id="{5A301BEB-05CA-4820-8187-E01F42E654B5}" type="slidenum">
              <a:rPr lang="en-US"/>
              <a:pPr>
                <a:defRPr/>
              </a:pPr>
              <a:t>‹#›</a:t>
            </a:fld>
            <a:endParaRPr lang="en-US"/>
          </a:p>
        </p:txBody>
      </p:sp>
    </p:spTree>
    <p:extLst>
      <p:ext uri="{BB962C8B-B14F-4D97-AF65-F5344CB8AC3E}">
        <p14:creationId xmlns:p14="http://schemas.microsoft.com/office/powerpoint/2010/main" val="3493363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5"/>
          <p:cNvSpPr>
            <a:spLocks noGrp="1" noChangeArrowheads="1"/>
          </p:cNvSpPr>
          <p:nvPr>
            <p:ph type="dt" sz="half" idx="10"/>
          </p:nvPr>
        </p:nvSpPr>
        <p:spPr>
          <a:ln/>
        </p:spPr>
        <p:txBody>
          <a:bodyPr/>
          <a:lstStyle>
            <a:lvl1pPr>
              <a:defRPr/>
            </a:lvl1pPr>
          </a:lstStyle>
          <a:p>
            <a:pPr>
              <a:defRPr/>
            </a:pPr>
            <a:endParaRPr lang="en-US"/>
          </a:p>
        </p:txBody>
      </p:sp>
      <p:sp>
        <p:nvSpPr>
          <p:cNvPr id="8" name="Rectangle 36"/>
          <p:cNvSpPr>
            <a:spLocks noGrp="1" noChangeArrowheads="1"/>
          </p:cNvSpPr>
          <p:nvPr>
            <p:ph type="ftr" sz="quarter" idx="11"/>
          </p:nvPr>
        </p:nvSpPr>
        <p:spPr>
          <a:ln/>
        </p:spPr>
        <p:txBody>
          <a:bodyPr/>
          <a:lstStyle>
            <a:lvl1pPr>
              <a:defRPr/>
            </a:lvl1pPr>
          </a:lstStyle>
          <a:p>
            <a:pPr>
              <a:defRPr/>
            </a:pPr>
            <a:endParaRPr lang="en-US"/>
          </a:p>
        </p:txBody>
      </p:sp>
      <p:sp>
        <p:nvSpPr>
          <p:cNvPr id="9" name="Rectangle 37"/>
          <p:cNvSpPr>
            <a:spLocks noGrp="1" noChangeArrowheads="1"/>
          </p:cNvSpPr>
          <p:nvPr>
            <p:ph type="sldNum" sz="quarter" idx="12"/>
          </p:nvPr>
        </p:nvSpPr>
        <p:spPr>
          <a:ln/>
        </p:spPr>
        <p:txBody>
          <a:bodyPr/>
          <a:lstStyle>
            <a:lvl1pPr>
              <a:defRPr/>
            </a:lvl1pPr>
          </a:lstStyle>
          <a:p>
            <a:pPr>
              <a:defRPr/>
            </a:pPr>
            <a:fld id="{48ED8F45-3167-4C59-993A-E3960ABACEE3}" type="slidenum">
              <a:rPr lang="en-US"/>
              <a:pPr>
                <a:defRPr/>
              </a:pPr>
              <a:t>‹#›</a:t>
            </a:fld>
            <a:endParaRPr lang="en-US"/>
          </a:p>
        </p:txBody>
      </p:sp>
    </p:spTree>
    <p:extLst>
      <p:ext uri="{BB962C8B-B14F-4D97-AF65-F5344CB8AC3E}">
        <p14:creationId xmlns:p14="http://schemas.microsoft.com/office/powerpoint/2010/main" val="4056870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5"/>
          <p:cNvSpPr>
            <a:spLocks noGrp="1" noChangeArrowheads="1"/>
          </p:cNvSpPr>
          <p:nvPr>
            <p:ph type="dt" sz="half" idx="10"/>
          </p:nvPr>
        </p:nvSpPr>
        <p:spPr>
          <a:ln/>
        </p:spPr>
        <p:txBody>
          <a:bodyPr/>
          <a:lstStyle>
            <a:lvl1pPr>
              <a:defRPr/>
            </a:lvl1pPr>
          </a:lstStyle>
          <a:p>
            <a:pPr>
              <a:defRPr/>
            </a:pPr>
            <a:endParaRPr lang="en-US"/>
          </a:p>
        </p:txBody>
      </p:sp>
      <p:sp>
        <p:nvSpPr>
          <p:cNvPr id="4" name="Rectangle 36"/>
          <p:cNvSpPr>
            <a:spLocks noGrp="1" noChangeArrowheads="1"/>
          </p:cNvSpPr>
          <p:nvPr>
            <p:ph type="ftr" sz="quarter" idx="11"/>
          </p:nvPr>
        </p:nvSpPr>
        <p:spPr>
          <a:ln/>
        </p:spPr>
        <p:txBody>
          <a:bodyPr/>
          <a:lstStyle>
            <a:lvl1pPr>
              <a:defRPr/>
            </a:lvl1pPr>
          </a:lstStyle>
          <a:p>
            <a:pPr>
              <a:defRPr/>
            </a:pPr>
            <a:endParaRPr lang="en-US"/>
          </a:p>
        </p:txBody>
      </p:sp>
      <p:sp>
        <p:nvSpPr>
          <p:cNvPr id="5" name="Rectangle 37"/>
          <p:cNvSpPr>
            <a:spLocks noGrp="1" noChangeArrowheads="1"/>
          </p:cNvSpPr>
          <p:nvPr>
            <p:ph type="sldNum" sz="quarter" idx="12"/>
          </p:nvPr>
        </p:nvSpPr>
        <p:spPr>
          <a:ln/>
        </p:spPr>
        <p:txBody>
          <a:bodyPr/>
          <a:lstStyle>
            <a:lvl1pPr>
              <a:defRPr/>
            </a:lvl1pPr>
          </a:lstStyle>
          <a:p>
            <a:pPr>
              <a:defRPr/>
            </a:pPr>
            <a:fld id="{8BACBE3B-34AF-4F57-8A3A-0C6FED414493}" type="slidenum">
              <a:rPr lang="en-US"/>
              <a:pPr>
                <a:defRPr/>
              </a:pPr>
              <a:t>‹#›</a:t>
            </a:fld>
            <a:endParaRPr lang="en-US"/>
          </a:p>
        </p:txBody>
      </p:sp>
    </p:spTree>
    <p:extLst>
      <p:ext uri="{BB962C8B-B14F-4D97-AF65-F5344CB8AC3E}">
        <p14:creationId xmlns:p14="http://schemas.microsoft.com/office/powerpoint/2010/main" val="68728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5"/>
          <p:cNvSpPr>
            <a:spLocks noGrp="1" noChangeArrowheads="1"/>
          </p:cNvSpPr>
          <p:nvPr>
            <p:ph type="dt" sz="half" idx="10"/>
          </p:nvPr>
        </p:nvSpPr>
        <p:spPr>
          <a:ln/>
        </p:spPr>
        <p:txBody>
          <a:bodyPr/>
          <a:lstStyle>
            <a:lvl1pPr>
              <a:defRPr/>
            </a:lvl1pPr>
          </a:lstStyle>
          <a:p>
            <a:pPr>
              <a:defRPr/>
            </a:pPr>
            <a:endParaRPr lang="en-US"/>
          </a:p>
        </p:txBody>
      </p:sp>
      <p:sp>
        <p:nvSpPr>
          <p:cNvPr id="3" name="Rectangle 36"/>
          <p:cNvSpPr>
            <a:spLocks noGrp="1" noChangeArrowheads="1"/>
          </p:cNvSpPr>
          <p:nvPr>
            <p:ph type="ftr" sz="quarter" idx="11"/>
          </p:nvPr>
        </p:nvSpPr>
        <p:spPr>
          <a:ln/>
        </p:spPr>
        <p:txBody>
          <a:bodyPr/>
          <a:lstStyle>
            <a:lvl1pPr>
              <a:defRPr/>
            </a:lvl1pPr>
          </a:lstStyle>
          <a:p>
            <a:pPr>
              <a:defRPr/>
            </a:pPr>
            <a:endParaRPr lang="en-US"/>
          </a:p>
        </p:txBody>
      </p:sp>
      <p:sp>
        <p:nvSpPr>
          <p:cNvPr id="4" name="Rectangle 37"/>
          <p:cNvSpPr>
            <a:spLocks noGrp="1" noChangeArrowheads="1"/>
          </p:cNvSpPr>
          <p:nvPr>
            <p:ph type="sldNum" sz="quarter" idx="12"/>
          </p:nvPr>
        </p:nvSpPr>
        <p:spPr>
          <a:ln/>
        </p:spPr>
        <p:txBody>
          <a:bodyPr/>
          <a:lstStyle>
            <a:lvl1pPr>
              <a:defRPr/>
            </a:lvl1pPr>
          </a:lstStyle>
          <a:p>
            <a:pPr>
              <a:defRPr/>
            </a:pPr>
            <a:fld id="{BFF01414-9099-4903-9596-A17ECCE0E445}" type="slidenum">
              <a:rPr lang="en-US"/>
              <a:pPr>
                <a:defRPr/>
              </a:pPr>
              <a:t>‹#›</a:t>
            </a:fld>
            <a:endParaRPr lang="en-US"/>
          </a:p>
        </p:txBody>
      </p:sp>
    </p:spTree>
    <p:extLst>
      <p:ext uri="{BB962C8B-B14F-4D97-AF65-F5344CB8AC3E}">
        <p14:creationId xmlns:p14="http://schemas.microsoft.com/office/powerpoint/2010/main" val="109674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5"/>
          <p:cNvSpPr>
            <a:spLocks noGrp="1" noChangeArrowheads="1"/>
          </p:cNvSpPr>
          <p:nvPr>
            <p:ph type="dt" sz="half" idx="10"/>
          </p:nvPr>
        </p:nvSpPr>
        <p:spPr>
          <a:ln/>
        </p:spPr>
        <p:txBody>
          <a:bodyPr/>
          <a:lstStyle>
            <a:lvl1pPr>
              <a:defRPr/>
            </a:lvl1pPr>
          </a:lstStyle>
          <a:p>
            <a:pPr>
              <a:defRPr/>
            </a:pPr>
            <a:endParaRPr lang="en-US"/>
          </a:p>
        </p:txBody>
      </p:sp>
      <p:sp>
        <p:nvSpPr>
          <p:cNvPr id="6" name="Rectangle 36"/>
          <p:cNvSpPr>
            <a:spLocks noGrp="1" noChangeArrowheads="1"/>
          </p:cNvSpPr>
          <p:nvPr>
            <p:ph type="ftr" sz="quarter" idx="11"/>
          </p:nvPr>
        </p:nvSpPr>
        <p:spPr>
          <a:ln/>
        </p:spPr>
        <p:txBody>
          <a:bodyPr/>
          <a:lstStyle>
            <a:lvl1pPr>
              <a:defRPr/>
            </a:lvl1pPr>
          </a:lstStyle>
          <a:p>
            <a:pPr>
              <a:defRPr/>
            </a:pPr>
            <a:endParaRPr lang="en-US"/>
          </a:p>
        </p:txBody>
      </p:sp>
      <p:sp>
        <p:nvSpPr>
          <p:cNvPr id="7" name="Rectangle 37"/>
          <p:cNvSpPr>
            <a:spLocks noGrp="1" noChangeArrowheads="1"/>
          </p:cNvSpPr>
          <p:nvPr>
            <p:ph type="sldNum" sz="quarter" idx="12"/>
          </p:nvPr>
        </p:nvSpPr>
        <p:spPr>
          <a:ln/>
        </p:spPr>
        <p:txBody>
          <a:bodyPr/>
          <a:lstStyle>
            <a:lvl1pPr>
              <a:defRPr/>
            </a:lvl1pPr>
          </a:lstStyle>
          <a:p>
            <a:pPr>
              <a:defRPr/>
            </a:pPr>
            <a:fld id="{836D80FD-54A7-49F5-98C5-8512BCCFA362}" type="slidenum">
              <a:rPr lang="en-US"/>
              <a:pPr>
                <a:defRPr/>
              </a:pPr>
              <a:t>‹#›</a:t>
            </a:fld>
            <a:endParaRPr lang="en-US"/>
          </a:p>
        </p:txBody>
      </p:sp>
    </p:spTree>
    <p:extLst>
      <p:ext uri="{BB962C8B-B14F-4D97-AF65-F5344CB8AC3E}">
        <p14:creationId xmlns:p14="http://schemas.microsoft.com/office/powerpoint/2010/main" val="553855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5"/>
          <p:cNvSpPr>
            <a:spLocks noGrp="1" noChangeArrowheads="1"/>
          </p:cNvSpPr>
          <p:nvPr>
            <p:ph type="dt" sz="half" idx="10"/>
          </p:nvPr>
        </p:nvSpPr>
        <p:spPr>
          <a:ln/>
        </p:spPr>
        <p:txBody>
          <a:bodyPr/>
          <a:lstStyle>
            <a:lvl1pPr>
              <a:defRPr/>
            </a:lvl1pPr>
          </a:lstStyle>
          <a:p>
            <a:pPr>
              <a:defRPr/>
            </a:pPr>
            <a:endParaRPr lang="en-US"/>
          </a:p>
        </p:txBody>
      </p:sp>
      <p:sp>
        <p:nvSpPr>
          <p:cNvPr id="6" name="Rectangle 36"/>
          <p:cNvSpPr>
            <a:spLocks noGrp="1" noChangeArrowheads="1"/>
          </p:cNvSpPr>
          <p:nvPr>
            <p:ph type="ftr" sz="quarter" idx="11"/>
          </p:nvPr>
        </p:nvSpPr>
        <p:spPr>
          <a:ln/>
        </p:spPr>
        <p:txBody>
          <a:bodyPr/>
          <a:lstStyle>
            <a:lvl1pPr>
              <a:defRPr/>
            </a:lvl1pPr>
          </a:lstStyle>
          <a:p>
            <a:pPr>
              <a:defRPr/>
            </a:pPr>
            <a:endParaRPr lang="en-US"/>
          </a:p>
        </p:txBody>
      </p:sp>
      <p:sp>
        <p:nvSpPr>
          <p:cNvPr id="7" name="Rectangle 37"/>
          <p:cNvSpPr>
            <a:spLocks noGrp="1" noChangeArrowheads="1"/>
          </p:cNvSpPr>
          <p:nvPr>
            <p:ph type="sldNum" sz="quarter" idx="12"/>
          </p:nvPr>
        </p:nvSpPr>
        <p:spPr>
          <a:ln/>
        </p:spPr>
        <p:txBody>
          <a:bodyPr/>
          <a:lstStyle>
            <a:lvl1pPr>
              <a:defRPr/>
            </a:lvl1pPr>
          </a:lstStyle>
          <a:p>
            <a:pPr>
              <a:defRPr/>
            </a:pPr>
            <a:fld id="{138CB504-B735-4F07-988F-C80B9180A82B}" type="slidenum">
              <a:rPr lang="en-US"/>
              <a:pPr>
                <a:defRPr/>
              </a:pPr>
              <a:t>‹#›</a:t>
            </a:fld>
            <a:endParaRPr lang="en-US"/>
          </a:p>
        </p:txBody>
      </p:sp>
    </p:spTree>
    <p:extLst>
      <p:ext uri="{BB962C8B-B14F-4D97-AF65-F5344CB8AC3E}">
        <p14:creationId xmlns:p14="http://schemas.microsoft.com/office/powerpoint/2010/main" val="833669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4098" name="Group 2"/>
          <p:cNvGrpSpPr>
            <a:grpSpLocks/>
          </p:cNvGrpSpPr>
          <p:nvPr/>
        </p:nvGrpSpPr>
        <p:grpSpPr bwMode="auto">
          <a:xfrm>
            <a:off x="0" y="0"/>
            <a:ext cx="1085850" cy="6854825"/>
            <a:chOff x="0" y="0"/>
            <a:chExt cx="684" cy="4318"/>
          </a:xfrm>
        </p:grpSpPr>
        <p:sp>
          <p:nvSpPr>
            <p:cNvPr id="7171" name="Rectangle 3"/>
            <p:cNvSpPr>
              <a:spLocks noChangeArrowheads="1"/>
            </p:cNvSpPr>
            <p:nvPr/>
          </p:nvSpPr>
          <p:spPr bwMode="auto">
            <a:xfrm>
              <a:off x="0" y="0"/>
              <a:ext cx="684" cy="4318"/>
            </a:xfrm>
            <a:prstGeom prst="rect">
              <a:avLst/>
            </a:prstGeom>
            <a:gradFill rotWithShape="0">
              <a:gsLst>
                <a:gs pos="0">
                  <a:schemeClr val="bg1"/>
                </a:gs>
                <a:gs pos="50000">
                  <a:schemeClr val="bg2"/>
                </a:gs>
                <a:gs pos="100000">
                  <a:schemeClr val="bg1"/>
                </a:gs>
              </a:gsLst>
              <a:lin ang="5400000" scaled="1"/>
            </a:gradFill>
            <a:ln w="9525">
              <a:noFill/>
              <a:miter lim="800000"/>
              <a:headEnd/>
              <a:tailEnd/>
            </a:ln>
            <a:effectLst/>
          </p:spPr>
          <p:txBody>
            <a:bodyPr wrap="none" anchor="ctr"/>
            <a:lstStyle/>
            <a:p>
              <a:pPr>
                <a:defRPr/>
              </a:pPr>
              <a:endParaRPr lang="en-US"/>
            </a:p>
          </p:txBody>
        </p:sp>
        <p:grpSp>
          <p:nvGrpSpPr>
            <p:cNvPr id="4105" name="Group 4"/>
            <p:cNvGrpSpPr>
              <a:grpSpLocks/>
            </p:cNvGrpSpPr>
            <p:nvPr/>
          </p:nvGrpSpPr>
          <p:grpSpPr bwMode="auto">
            <a:xfrm>
              <a:off x="48" y="102"/>
              <a:ext cx="96" cy="4128"/>
              <a:chOff x="48" y="102"/>
              <a:chExt cx="96" cy="4128"/>
            </a:xfrm>
          </p:grpSpPr>
          <p:sp>
            <p:nvSpPr>
              <p:cNvPr id="7173" name="Rectangle 5"/>
              <p:cNvSpPr>
                <a:spLocks noChangeArrowheads="1"/>
              </p:cNvSpPr>
              <p:nvPr/>
            </p:nvSpPr>
            <p:spPr bwMode="auto">
              <a:xfrm>
                <a:off x="48" y="110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7174" name="Rectangle 6"/>
              <p:cNvSpPr>
                <a:spLocks noChangeArrowheads="1"/>
              </p:cNvSpPr>
              <p:nvPr/>
            </p:nvSpPr>
            <p:spPr bwMode="auto">
              <a:xfrm>
                <a:off x="48" y="125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7175" name="Rectangle 7"/>
              <p:cNvSpPr>
                <a:spLocks noChangeArrowheads="1"/>
              </p:cNvSpPr>
              <p:nvPr/>
            </p:nvSpPr>
            <p:spPr bwMode="auto">
              <a:xfrm>
                <a:off x="48" y="139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7176" name="Rectangle 8"/>
              <p:cNvSpPr>
                <a:spLocks noChangeArrowheads="1"/>
              </p:cNvSpPr>
              <p:nvPr/>
            </p:nvSpPr>
            <p:spPr bwMode="auto">
              <a:xfrm>
                <a:off x="48" y="1538"/>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7177" name="Rectangle 9"/>
              <p:cNvSpPr>
                <a:spLocks noChangeArrowheads="1"/>
              </p:cNvSpPr>
              <p:nvPr/>
            </p:nvSpPr>
            <p:spPr bwMode="auto">
              <a:xfrm>
                <a:off x="48" y="1683"/>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7178" name="Rectangle 10"/>
              <p:cNvSpPr>
                <a:spLocks noChangeArrowheads="1"/>
              </p:cNvSpPr>
              <p:nvPr/>
            </p:nvSpPr>
            <p:spPr bwMode="auto">
              <a:xfrm>
                <a:off x="48" y="1826"/>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7179" name="Rectangle 11"/>
              <p:cNvSpPr>
                <a:spLocks noChangeArrowheads="1"/>
              </p:cNvSpPr>
              <p:nvPr/>
            </p:nvSpPr>
            <p:spPr bwMode="auto">
              <a:xfrm>
                <a:off x="48" y="197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7180" name="Rectangle 12"/>
              <p:cNvSpPr>
                <a:spLocks noChangeArrowheads="1"/>
              </p:cNvSpPr>
              <p:nvPr/>
            </p:nvSpPr>
            <p:spPr bwMode="auto">
              <a:xfrm>
                <a:off x="48" y="2115"/>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7181" name="Rectangle 13"/>
              <p:cNvSpPr>
                <a:spLocks noChangeArrowheads="1"/>
              </p:cNvSpPr>
              <p:nvPr/>
            </p:nvSpPr>
            <p:spPr bwMode="auto">
              <a:xfrm>
                <a:off x="48" y="2259"/>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7182" name="Rectangle 14"/>
              <p:cNvSpPr>
                <a:spLocks noChangeArrowheads="1"/>
              </p:cNvSpPr>
              <p:nvPr/>
            </p:nvSpPr>
            <p:spPr bwMode="auto">
              <a:xfrm>
                <a:off x="48" y="240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7183" name="Rectangle 15"/>
              <p:cNvSpPr>
                <a:spLocks noChangeArrowheads="1"/>
              </p:cNvSpPr>
              <p:nvPr/>
            </p:nvSpPr>
            <p:spPr bwMode="auto">
              <a:xfrm>
                <a:off x="48" y="2548"/>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7184" name="Rectangle 16"/>
              <p:cNvSpPr>
                <a:spLocks noChangeArrowheads="1"/>
              </p:cNvSpPr>
              <p:nvPr/>
            </p:nvSpPr>
            <p:spPr bwMode="auto">
              <a:xfrm>
                <a:off x="48" y="2692"/>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7185" name="Rectangle 17"/>
              <p:cNvSpPr>
                <a:spLocks noChangeArrowheads="1"/>
              </p:cNvSpPr>
              <p:nvPr/>
            </p:nvSpPr>
            <p:spPr bwMode="auto">
              <a:xfrm>
                <a:off x="48" y="2836"/>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7186" name="Rectangle 18"/>
              <p:cNvSpPr>
                <a:spLocks noChangeArrowheads="1"/>
              </p:cNvSpPr>
              <p:nvPr/>
            </p:nvSpPr>
            <p:spPr bwMode="auto">
              <a:xfrm>
                <a:off x="48" y="298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7187" name="Rectangle 19"/>
              <p:cNvSpPr>
                <a:spLocks noChangeArrowheads="1"/>
              </p:cNvSpPr>
              <p:nvPr/>
            </p:nvSpPr>
            <p:spPr bwMode="auto">
              <a:xfrm>
                <a:off x="48" y="3124"/>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7188" name="Rectangle 20"/>
              <p:cNvSpPr>
                <a:spLocks noChangeArrowheads="1"/>
              </p:cNvSpPr>
              <p:nvPr/>
            </p:nvSpPr>
            <p:spPr bwMode="auto">
              <a:xfrm>
                <a:off x="48" y="3269"/>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7189" name="Rectangle 21"/>
              <p:cNvSpPr>
                <a:spLocks noChangeArrowheads="1"/>
              </p:cNvSpPr>
              <p:nvPr/>
            </p:nvSpPr>
            <p:spPr bwMode="auto">
              <a:xfrm>
                <a:off x="48" y="3412"/>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7190" name="Rectangle 22"/>
              <p:cNvSpPr>
                <a:spLocks noChangeArrowheads="1"/>
              </p:cNvSpPr>
              <p:nvPr/>
            </p:nvSpPr>
            <p:spPr bwMode="auto">
              <a:xfrm>
                <a:off x="48" y="3557"/>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7191" name="Rectangle 23"/>
              <p:cNvSpPr>
                <a:spLocks noChangeArrowheads="1"/>
              </p:cNvSpPr>
              <p:nvPr/>
            </p:nvSpPr>
            <p:spPr bwMode="auto">
              <a:xfrm>
                <a:off x="48" y="3702"/>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7192" name="Rectangle 24"/>
              <p:cNvSpPr>
                <a:spLocks noChangeArrowheads="1"/>
              </p:cNvSpPr>
              <p:nvPr/>
            </p:nvSpPr>
            <p:spPr bwMode="auto">
              <a:xfrm>
                <a:off x="48" y="384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7193" name="Rectangle 25"/>
              <p:cNvSpPr>
                <a:spLocks noChangeArrowheads="1"/>
              </p:cNvSpPr>
              <p:nvPr/>
            </p:nvSpPr>
            <p:spPr bwMode="auto">
              <a:xfrm>
                <a:off x="48" y="399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7194" name="Rectangle 26"/>
              <p:cNvSpPr>
                <a:spLocks noChangeArrowheads="1"/>
              </p:cNvSpPr>
              <p:nvPr/>
            </p:nvSpPr>
            <p:spPr bwMode="auto">
              <a:xfrm>
                <a:off x="48" y="413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7195" name="Rectangle 27"/>
              <p:cNvSpPr>
                <a:spLocks noChangeArrowheads="1"/>
              </p:cNvSpPr>
              <p:nvPr/>
            </p:nvSpPr>
            <p:spPr bwMode="auto">
              <a:xfrm>
                <a:off x="48" y="102"/>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7196" name="Rectangle 28"/>
              <p:cNvSpPr>
                <a:spLocks noChangeArrowheads="1"/>
              </p:cNvSpPr>
              <p:nvPr/>
            </p:nvSpPr>
            <p:spPr bwMode="auto">
              <a:xfrm>
                <a:off x="48" y="246"/>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7197" name="Rectangle 29"/>
              <p:cNvSpPr>
                <a:spLocks noChangeArrowheads="1"/>
              </p:cNvSpPr>
              <p:nvPr/>
            </p:nvSpPr>
            <p:spPr bwMode="auto">
              <a:xfrm>
                <a:off x="48" y="39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7198" name="Rectangle 30"/>
              <p:cNvSpPr>
                <a:spLocks noChangeArrowheads="1"/>
              </p:cNvSpPr>
              <p:nvPr/>
            </p:nvSpPr>
            <p:spPr bwMode="auto">
              <a:xfrm>
                <a:off x="48" y="535"/>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7199" name="Rectangle 31"/>
              <p:cNvSpPr>
                <a:spLocks noChangeArrowheads="1"/>
              </p:cNvSpPr>
              <p:nvPr/>
            </p:nvSpPr>
            <p:spPr bwMode="auto">
              <a:xfrm>
                <a:off x="48" y="679"/>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7200" name="Rectangle 32"/>
              <p:cNvSpPr>
                <a:spLocks noChangeArrowheads="1"/>
              </p:cNvSpPr>
              <p:nvPr/>
            </p:nvSpPr>
            <p:spPr bwMode="auto">
              <a:xfrm>
                <a:off x="48" y="82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7201" name="Rectangle 33"/>
              <p:cNvSpPr>
                <a:spLocks noChangeArrowheads="1"/>
              </p:cNvSpPr>
              <p:nvPr/>
            </p:nvSpPr>
            <p:spPr bwMode="auto">
              <a:xfrm>
                <a:off x="48" y="968"/>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grpSp>
      </p:grpSp>
      <p:sp>
        <p:nvSpPr>
          <p:cNvPr id="4099" name="Rectangle 34"/>
          <p:cNvSpPr>
            <a:spLocks noGrp="1" noChangeArrowheads="1"/>
          </p:cNvSpPr>
          <p:nvPr>
            <p:ph type="title"/>
          </p:nvPr>
        </p:nvSpPr>
        <p:spPr bwMode="auto">
          <a:xfrm>
            <a:off x="11430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7203" name="Rectangle 35"/>
          <p:cNvSpPr>
            <a:spLocks noGrp="1" noChangeArrowheads="1"/>
          </p:cNvSpPr>
          <p:nvPr>
            <p:ph type="dt" sz="half" idx="2"/>
          </p:nvPr>
        </p:nvSpPr>
        <p:spPr bwMode="auto">
          <a:xfrm>
            <a:off x="11430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sz="1400" smtClean="0"/>
            </a:lvl1pPr>
          </a:lstStyle>
          <a:p>
            <a:pPr>
              <a:defRPr/>
            </a:pPr>
            <a:endParaRPr lang="en-US"/>
          </a:p>
        </p:txBody>
      </p:sp>
      <p:sp>
        <p:nvSpPr>
          <p:cNvPr id="7204" name="Rectangle 36"/>
          <p:cNvSpPr>
            <a:spLocks noGrp="1" noChangeArrowheads="1"/>
          </p:cNvSpPr>
          <p:nvPr>
            <p:ph type="ftr" sz="quarter" idx="3"/>
          </p:nvPr>
        </p:nvSpPr>
        <p:spPr bwMode="auto">
          <a:xfrm>
            <a:off x="3581400" y="62484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sz="1400" smtClean="0"/>
            </a:lvl1pPr>
          </a:lstStyle>
          <a:p>
            <a:pPr>
              <a:defRPr/>
            </a:pPr>
            <a:endParaRPr lang="en-US"/>
          </a:p>
        </p:txBody>
      </p:sp>
      <p:sp>
        <p:nvSpPr>
          <p:cNvPr id="7205" name="Rectangle 37"/>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a:defRPr sz="1400" smtClean="0"/>
            </a:lvl1pPr>
          </a:lstStyle>
          <a:p>
            <a:pPr>
              <a:defRPr/>
            </a:pPr>
            <a:fld id="{0B1E145A-26A4-487C-BED1-F5A65563DAC9}" type="slidenum">
              <a:rPr lang="en-US"/>
              <a:pPr>
                <a:defRPr/>
              </a:pPr>
              <a:t>‹#›</a:t>
            </a:fld>
            <a:endParaRPr lang="en-US"/>
          </a:p>
        </p:txBody>
      </p:sp>
      <p:sp>
        <p:nvSpPr>
          <p:cNvPr id="7206" name="Rectangle 38"/>
          <p:cNvSpPr>
            <a:spLocks noGrp="1" noChangeArrowheads="1"/>
          </p:cNvSpPr>
          <p:nvPr>
            <p:ph type="body" idx="1"/>
          </p:nvPr>
        </p:nvSpPr>
        <p:spPr bwMode="auto">
          <a:xfrm>
            <a:off x="1169988" y="1946275"/>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78"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 id="2147483677" r:id="rId13"/>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charset="0"/>
        </a:defRPr>
      </a:lvl2pPr>
      <a:lvl3pPr algn="l" rtl="0" eaLnBrk="0" fontAlgn="base" hangingPunct="0">
        <a:spcBef>
          <a:spcPct val="0"/>
        </a:spcBef>
        <a:spcAft>
          <a:spcPct val="0"/>
        </a:spcAft>
        <a:defRPr sz="4400">
          <a:solidFill>
            <a:schemeClr val="tx2"/>
          </a:solidFill>
          <a:latin typeface="Times New Roman" charset="0"/>
        </a:defRPr>
      </a:lvl3pPr>
      <a:lvl4pPr algn="l" rtl="0" eaLnBrk="0" fontAlgn="base" hangingPunct="0">
        <a:spcBef>
          <a:spcPct val="0"/>
        </a:spcBef>
        <a:spcAft>
          <a:spcPct val="0"/>
        </a:spcAft>
        <a:defRPr sz="4400">
          <a:solidFill>
            <a:schemeClr val="tx2"/>
          </a:solidFill>
          <a:latin typeface="Times New Roman" charset="0"/>
        </a:defRPr>
      </a:lvl4pPr>
      <a:lvl5pPr algn="l" rtl="0" eaLnBrk="0" fontAlgn="base" hangingPunct="0">
        <a:spcBef>
          <a:spcPct val="0"/>
        </a:spcBef>
        <a:spcAft>
          <a:spcPct val="0"/>
        </a:spcAft>
        <a:defRPr sz="4400">
          <a:solidFill>
            <a:schemeClr val="tx2"/>
          </a:solidFill>
          <a:latin typeface="Times New Roman" charset="0"/>
        </a:defRPr>
      </a:lvl5pPr>
      <a:lvl6pPr marL="457200" algn="l" rtl="0" fontAlgn="base">
        <a:spcBef>
          <a:spcPct val="0"/>
        </a:spcBef>
        <a:spcAft>
          <a:spcPct val="0"/>
        </a:spcAft>
        <a:defRPr sz="4400">
          <a:solidFill>
            <a:schemeClr val="tx2"/>
          </a:solidFill>
          <a:latin typeface="Times New Roman" charset="0"/>
        </a:defRPr>
      </a:lvl6pPr>
      <a:lvl7pPr marL="914400" algn="l" rtl="0" fontAlgn="base">
        <a:spcBef>
          <a:spcPct val="0"/>
        </a:spcBef>
        <a:spcAft>
          <a:spcPct val="0"/>
        </a:spcAft>
        <a:defRPr sz="4400">
          <a:solidFill>
            <a:schemeClr val="tx2"/>
          </a:solidFill>
          <a:latin typeface="Times New Roman" charset="0"/>
        </a:defRPr>
      </a:lvl7pPr>
      <a:lvl8pPr marL="1371600" algn="l" rtl="0" fontAlgn="base">
        <a:spcBef>
          <a:spcPct val="0"/>
        </a:spcBef>
        <a:spcAft>
          <a:spcPct val="0"/>
        </a:spcAft>
        <a:defRPr sz="4400">
          <a:solidFill>
            <a:schemeClr val="tx2"/>
          </a:solidFill>
          <a:latin typeface="Times New Roman" charset="0"/>
        </a:defRPr>
      </a:lvl8pPr>
      <a:lvl9pPr marL="1828800" algn="l"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lr>
          <a:schemeClr val="tx2"/>
        </a:buClr>
        <a:buSzPct val="7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0000"/>
        <a:buFont typeface="Wingdings" pitchFamily="2" charset="2"/>
        <a:buChar char="u"/>
        <a:defRPr sz="32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60000"/>
        <a:buFont typeface="Wingdings" pitchFamily="2" charset="2"/>
        <a:buChar char="t"/>
        <a:defRPr sz="32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2.xml"/><Relationship Id="rId1" Type="http://schemas.openxmlformats.org/officeDocument/2006/relationships/vmlDrawing" Target="../drawings/vmlDrawing2.vml"/><Relationship Id="rId5" Type="http://schemas.openxmlformats.org/officeDocument/2006/relationships/image" Target="../media/image3.emf"/><Relationship Id="rId4" Type="http://schemas.openxmlformats.org/officeDocument/2006/relationships/oleObject" Target="../embeddings/oleObject2.bin"/></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685800" y="228600"/>
            <a:ext cx="7696200" cy="2057400"/>
          </a:xfrm>
        </p:spPr>
        <p:txBody>
          <a:bodyPr/>
          <a:lstStyle/>
          <a:p>
            <a:pPr eaLnBrk="1" hangingPunct="1"/>
            <a:r>
              <a:rPr lang="en-US" sz="4800" smtClean="0"/>
              <a:t>Women’s Health:</a:t>
            </a:r>
            <a:br>
              <a:rPr lang="en-US" sz="4800" smtClean="0"/>
            </a:br>
            <a:r>
              <a:rPr lang="en-US" sz="4800" smtClean="0"/>
              <a:t>Public Health Issues</a:t>
            </a:r>
          </a:p>
        </p:txBody>
      </p:sp>
      <p:sp>
        <p:nvSpPr>
          <p:cNvPr id="2051" name="Rectangle 3"/>
          <p:cNvSpPr>
            <a:spLocks noGrp="1" noChangeArrowheads="1"/>
          </p:cNvSpPr>
          <p:nvPr>
            <p:ph type="subTitle" idx="1"/>
          </p:nvPr>
        </p:nvSpPr>
        <p:spPr>
          <a:xfrm>
            <a:off x="1143000" y="2209800"/>
            <a:ext cx="6781800" cy="3276600"/>
          </a:xfrm>
        </p:spPr>
        <p:txBody>
          <a:bodyPr/>
          <a:lstStyle/>
          <a:p>
            <a:pPr eaLnBrk="1" hangingPunct="1">
              <a:defRPr/>
            </a:pPr>
            <a:r>
              <a:rPr lang="en-US" dirty="0" smtClean="0"/>
              <a:t>Deborah M. Harris, MPH, RD, CDE</a:t>
            </a:r>
          </a:p>
          <a:p>
            <a:pPr eaLnBrk="1" hangingPunct="1">
              <a:defRPr/>
            </a:pPr>
            <a:r>
              <a:rPr lang="en-US" sz="2800" smtClean="0"/>
              <a:t>Past Women’s </a:t>
            </a:r>
            <a:r>
              <a:rPr lang="en-US" sz="2800" dirty="0" smtClean="0"/>
              <a:t>Health Coordinator</a:t>
            </a:r>
          </a:p>
          <a:p>
            <a:pPr eaLnBrk="1" hangingPunct="1">
              <a:defRPr/>
            </a:pPr>
            <a:r>
              <a:rPr lang="en-US" sz="2800" dirty="0" smtClean="0"/>
              <a:t>Division of Women’s and Infants’ Health</a:t>
            </a:r>
          </a:p>
          <a:p>
            <a:pPr eaLnBrk="1" hangingPunct="1">
              <a:defRPr/>
            </a:pPr>
            <a:r>
              <a:rPr lang="en-US" sz="2800" dirty="0" smtClean="0"/>
              <a:t>Office of Family Health Services</a:t>
            </a:r>
          </a:p>
          <a:p>
            <a:pPr eaLnBrk="1" hangingPunct="1">
              <a:defRPr/>
            </a:pPr>
            <a:r>
              <a:rPr lang="en-US" sz="2800" dirty="0" smtClean="0"/>
              <a:t>Virginia Department of Health</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143000" y="152400"/>
            <a:ext cx="7772400" cy="1219200"/>
          </a:xfrm>
        </p:spPr>
        <p:txBody>
          <a:bodyPr/>
          <a:lstStyle/>
          <a:p>
            <a:pPr eaLnBrk="1" hangingPunct="1"/>
            <a:r>
              <a:rPr lang="en-US" smtClean="0"/>
              <a:t> Today’s Philosophy Is A Comprehensive Approach</a:t>
            </a:r>
          </a:p>
        </p:txBody>
      </p:sp>
      <p:sp>
        <p:nvSpPr>
          <p:cNvPr id="14339" name="Oval 5"/>
          <p:cNvSpPr>
            <a:spLocks noChangeArrowheads="1"/>
          </p:cNvSpPr>
          <p:nvPr/>
        </p:nvSpPr>
        <p:spPr bwMode="auto">
          <a:xfrm>
            <a:off x="1219200" y="1676400"/>
            <a:ext cx="7315200" cy="4343400"/>
          </a:xfrm>
          <a:prstGeom prst="ellipse">
            <a:avLst/>
          </a:prstGeom>
          <a:solidFill>
            <a:schemeClr val="accent1"/>
          </a:solidFill>
          <a:ln w="9525">
            <a:solidFill>
              <a:schemeClr val="tx1"/>
            </a:solidFill>
            <a:round/>
            <a:headEnd/>
            <a:tailEnd/>
          </a:ln>
        </p:spPr>
        <p:txBody>
          <a:bodyPr wrap="none" anchor="ctr"/>
          <a:lstStyle/>
          <a:p>
            <a:pPr algn="ctr"/>
            <a:endParaRPr lang="en-US"/>
          </a:p>
        </p:txBody>
      </p:sp>
      <p:sp>
        <p:nvSpPr>
          <p:cNvPr id="14340" name="Text Box 6"/>
          <p:cNvSpPr txBox="1">
            <a:spLocks noChangeArrowheads="1"/>
          </p:cNvSpPr>
          <p:nvPr/>
        </p:nvSpPr>
        <p:spPr bwMode="auto">
          <a:xfrm>
            <a:off x="3657600" y="1752600"/>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eaLnBrk="1" hangingPunct="1">
              <a:spcBef>
                <a:spcPct val="50000"/>
              </a:spcBef>
            </a:pPr>
            <a:r>
              <a:rPr lang="en-US">
                <a:solidFill>
                  <a:srgbClr val="CC3399"/>
                </a:solidFill>
              </a:rPr>
              <a:t>Social</a:t>
            </a:r>
          </a:p>
        </p:txBody>
      </p:sp>
      <p:sp>
        <p:nvSpPr>
          <p:cNvPr id="14341" name="Text Box 7"/>
          <p:cNvSpPr txBox="1">
            <a:spLocks noChangeArrowheads="1"/>
          </p:cNvSpPr>
          <p:nvPr/>
        </p:nvSpPr>
        <p:spPr bwMode="auto">
          <a:xfrm>
            <a:off x="3733800" y="5410200"/>
            <a:ext cx="2438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eaLnBrk="1" hangingPunct="1">
              <a:spcBef>
                <a:spcPct val="50000"/>
              </a:spcBef>
            </a:pPr>
            <a:r>
              <a:rPr lang="en-US">
                <a:solidFill>
                  <a:srgbClr val="CC3399"/>
                </a:solidFill>
              </a:rPr>
              <a:t>Emotional</a:t>
            </a:r>
          </a:p>
        </p:txBody>
      </p:sp>
      <p:sp>
        <p:nvSpPr>
          <p:cNvPr id="14342" name="Text Box 8"/>
          <p:cNvSpPr txBox="1">
            <a:spLocks noChangeArrowheads="1"/>
          </p:cNvSpPr>
          <p:nvPr/>
        </p:nvSpPr>
        <p:spPr bwMode="auto">
          <a:xfrm>
            <a:off x="7162800" y="3505200"/>
            <a:ext cx="1371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eaLnBrk="1" hangingPunct="1">
              <a:spcBef>
                <a:spcPct val="50000"/>
              </a:spcBef>
            </a:pPr>
            <a:r>
              <a:rPr lang="en-US">
                <a:solidFill>
                  <a:srgbClr val="CC3399"/>
                </a:solidFill>
              </a:rPr>
              <a:t>Spiritual</a:t>
            </a:r>
          </a:p>
        </p:txBody>
      </p:sp>
      <p:sp>
        <p:nvSpPr>
          <p:cNvPr id="14343" name="Text Box 9"/>
          <p:cNvSpPr txBox="1">
            <a:spLocks noChangeArrowheads="1"/>
          </p:cNvSpPr>
          <p:nvPr/>
        </p:nvSpPr>
        <p:spPr bwMode="auto">
          <a:xfrm>
            <a:off x="1295400" y="3505200"/>
            <a:ext cx="1828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spcBef>
                <a:spcPct val="50000"/>
              </a:spcBef>
            </a:pPr>
            <a:r>
              <a:rPr lang="en-US">
                <a:solidFill>
                  <a:srgbClr val="CC3399"/>
                </a:solidFill>
              </a:rPr>
              <a:t>Physical</a:t>
            </a:r>
          </a:p>
        </p:txBody>
      </p:sp>
      <p:sp>
        <p:nvSpPr>
          <p:cNvPr id="14344" name="Text Box 12"/>
          <p:cNvSpPr txBox="1">
            <a:spLocks noChangeArrowheads="1"/>
          </p:cNvSpPr>
          <p:nvPr/>
        </p:nvSpPr>
        <p:spPr bwMode="auto">
          <a:xfrm>
            <a:off x="2133600" y="2362200"/>
            <a:ext cx="19812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spcBef>
                <a:spcPct val="50000"/>
              </a:spcBef>
            </a:pPr>
            <a:r>
              <a:rPr lang="en-US" i="1"/>
              <a:t>Reproductive Health</a:t>
            </a:r>
          </a:p>
        </p:txBody>
      </p:sp>
      <p:sp>
        <p:nvSpPr>
          <p:cNvPr id="14345" name="Text Box 13"/>
          <p:cNvSpPr txBox="1">
            <a:spLocks noChangeArrowheads="1"/>
          </p:cNvSpPr>
          <p:nvPr/>
        </p:nvSpPr>
        <p:spPr bwMode="auto">
          <a:xfrm>
            <a:off x="2362200" y="4343400"/>
            <a:ext cx="15240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spcBef>
                <a:spcPct val="50000"/>
              </a:spcBef>
            </a:pPr>
            <a:r>
              <a:rPr lang="en-US" i="1"/>
              <a:t>Mental Health</a:t>
            </a:r>
          </a:p>
        </p:txBody>
      </p:sp>
      <p:sp>
        <p:nvSpPr>
          <p:cNvPr id="14346" name="Text Box 15"/>
          <p:cNvSpPr txBox="1">
            <a:spLocks noChangeArrowheads="1"/>
          </p:cNvSpPr>
          <p:nvPr/>
        </p:nvSpPr>
        <p:spPr bwMode="auto">
          <a:xfrm>
            <a:off x="5410200" y="2286000"/>
            <a:ext cx="2286000" cy="137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spcBef>
                <a:spcPct val="50000"/>
              </a:spcBef>
            </a:pPr>
            <a:r>
              <a:rPr lang="en-US" i="1"/>
              <a:t>Disease Management</a:t>
            </a:r>
          </a:p>
          <a:p>
            <a:pPr eaLnBrk="1" hangingPunct="1">
              <a:spcBef>
                <a:spcPct val="50000"/>
              </a:spcBef>
            </a:pPr>
            <a:endParaRPr lang="en-US" i="1"/>
          </a:p>
        </p:txBody>
      </p:sp>
      <p:sp>
        <p:nvSpPr>
          <p:cNvPr id="14347" name="Text Box 16"/>
          <p:cNvSpPr txBox="1">
            <a:spLocks noChangeArrowheads="1"/>
          </p:cNvSpPr>
          <p:nvPr/>
        </p:nvSpPr>
        <p:spPr bwMode="auto">
          <a:xfrm>
            <a:off x="5791200" y="4419600"/>
            <a:ext cx="15240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i="1"/>
              <a:t>Sexual Health</a:t>
            </a:r>
          </a:p>
        </p:txBody>
      </p:sp>
      <p:sp>
        <p:nvSpPr>
          <p:cNvPr id="14348" name="Text Box 17"/>
          <p:cNvSpPr txBox="1">
            <a:spLocks noChangeArrowheads="1"/>
          </p:cNvSpPr>
          <p:nvPr/>
        </p:nvSpPr>
        <p:spPr bwMode="auto">
          <a:xfrm>
            <a:off x="2895600" y="3429000"/>
            <a:ext cx="449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spcBef>
                <a:spcPct val="50000"/>
              </a:spcBef>
            </a:pPr>
            <a:r>
              <a:rPr lang="en-US">
                <a:solidFill>
                  <a:schemeClr val="bg2"/>
                </a:solidFill>
              </a:rPr>
              <a:t>Health Promotion and Prevention</a:t>
            </a:r>
          </a:p>
        </p:txBody>
      </p:sp>
      <p:sp>
        <p:nvSpPr>
          <p:cNvPr id="14349" name="Line 21"/>
          <p:cNvSpPr>
            <a:spLocks noChangeShapeType="1"/>
          </p:cNvSpPr>
          <p:nvPr/>
        </p:nvSpPr>
        <p:spPr bwMode="auto">
          <a:xfrm>
            <a:off x="228600" y="6248400"/>
            <a:ext cx="8382000" cy="0"/>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4350" name="Text Box 23"/>
          <p:cNvSpPr txBox="1">
            <a:spLocks noChangeArrowheads="1"/>
          </p:cNvSpPr>
          <p:nvPr/>
        </p:nvSpPr>
        <p:spPr bwMode="auto">
          <a:xfrm>
            <a:off x="1219200" y="6461125"/>
            <a:ext cx="1600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spcBef>
                <a:spcPct val="50000"/>
              </a:spcBef>
            </a:pPr>
            <a:r>
              <a:rPr lang="en-US" sz="2000"/>
              <a:t>Adolescence</a:t>
            </a:r>
          </a:p>
        </p:txBody>
      </p:sp>
      <p:sp>
        <p:nvSpPr>
          <p:cNvPr id="14351" name="Line 25"/>
          <p:cNvSpPr>
            <a:spLocks noChangeShapeType="1"/>
          </p:cNvSpPr>
          <p:nvPr/>
        </p:nvSpPr>
        <p:spPr bwMode="auto">
          <a:xfrm>
            <a:off x="1905000" y="62484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4352" name="Text Box 27"/>
          <p:cNvSpPr txBox="1">
            <a:spLocks noChangeArrowheads="1"/>
          </p:cNvSpPr>
          <p:nvPr/>
        </p:nvSpPr>
        <p:spPr bwMode="auto">
          <a:xfrm>
            <a:off x="3200400" y="6461125"/>
            <a:ext cx="20256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2000">
                <a:solidFill>
                  <a:srgbClr val="FFFF00"/>
                </a:solidFill>
              </a:rPr>
              <a:t>Young Adulthood</a:t>
            </a:r>
          </a:p>
        </p:txBody>
      </p:sp>
      <p:sp>
        <p:nvSpPr>
          <p:cNvPr id="14353" name="Line 29"/>
          <p:cNvSpPr>
            <a:spLocks noChangeShapeType="1"/>
          </p:cNvSpPr>
          <p:nvPr/>
        </p:nvSpPr>
        <p:spPr bwMode="auto">
          <a:xfrm>
            <a:off x="4191000" y="62484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4354" name="Line 30"/>
          <p:cNvSpPr>
            <a:spLocks noChangeShapeType="1"/>
          </p:cNvSpPr>
          <p:nvPr/>
        </p:nvSpPr>
        <p:spPr bwMode="auto">
          <a:xfrm>
            <a:off x="6019800" y="62484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4355" name="Text Box 31"/>
          <p:cNvSpPr txBox="1">
            <a:spLocks noChangeArrowheads="1"/>
          </p:cNvSpPr>
          <p:nvPr/>
        </p:nvSpPr>
        <p:spPr bwMode="auto">
          <a:xfrm>
            <a:off x="5562600" y="6461125"/>
            <a:ext cx="1066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spcBef>
                <a:spcPct val="50000"/>
              </a:spcBef>
            </a:pPr>
            <a:r>
              <a:rPr lang="en-US" sz="2000"/>
              <a:t>Midlife</a:t>
            </a:r>
          </a:p>
        </p:txBody>
      </p:sp>
      <p:sp>
        <p:nvSpPr>
          <p:cNvPr id="14356" name="Text Box 34"/>
          <p:cNvSpPr txBox="1">
            <a:spLocks noChangeArrowheads="1"/>
          </p:cNvSpPr>
          <p:nvPr/>
        </p:nvSpPr>
        <p:spPr bwMode="auto">
          <a:xfrm>
            <a:off x="7010400" y="6461125"/>
            <a:ext cx="1600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spcBef>
                <a:spcPct val="50000"/>
              </a:spcBef>
            </a:pPr>
            <a:r>
              <a:rPr lang="en-US" sz="2000">
                <a:solidFill>
                  <a:srgbClr val="FFFF00"/>
                </a:solidFill>
              </a:rPr>
              <a:t>Senior Years</a:t>
            </a:r>
          </a:p>
        </p:txBody>
      </p:sp>
      <p:sp>
        <p:nvSpPr>
          <p:cNvPr id="14357" name="Line 35"/>
          <p:cNvSpPr>
            <a:spLocks noChangeShapeType="1"/>
          </p:cNvSpPr>
          <p:nvPr/>
        </p:nvSpPr>
        <p:spPr bwMode="auto">
          <a:xfrm>
            <a:off x="7848600" y="62484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4358" name="Text Box 40"/>
          <p:cNvSpPr txBox="1">
            <a:spLocks noChangeArrowheads="1"/>
          </p:cNvSpPr>
          <p:nvPr/>
        </p:nvSpPr>
        <p:spPr bwMode="auto">
          <a:xfrm>
            <a:off x="4191000" y="3962400"/>
            <a:ext cx="2057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spcBef>
                <a:spcPct val="50000"/>
              </a:spcBef>
            </a:pPr>
            <a:r>
              <a:rPr lang="en-US"/>
              <a:t>Disability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371600" y="609600"/>
            <a:ext cx="7543800" cy="4038600"/>
          </a:xfrm>
        </p:spPr>
        <p:txBody>
          <a:bodyPr/>
          <a:lstStyle/>
          <a:p>
            <a:pPr eaLnBrk="1" hangingPunct="1"/>
            <a:r>
              <a:rPr lang="en-US" smtClean="0"/>
              <a:t>This holistic model for women’s health focuses on gender as a key variable in recognizing forces that impact health to allow for a wellness approach that:</a:t>
            </a:r>
          </a:p>
        </p:txBody>
      </p:sp>
      <p:pic>
        <p:nvPicPr>
          <p:cNvPr id="15363" name="Picture 5" descr="BD05623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27850" y="4262438"/>
            <a:ext cx="2216150" cy="2595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type="body" idx="1"/>
          </p:nvPr>
        </p:nvSpPr>
        <p:spPr>
          <a:xfrm>
            <a:off x="1169988" y="990600"/>
            <a:ext cx="7772400" cy="5638800"/>
          </a:xfrm>
        </p:spPr>
        <p:txBody>
          <a:bodyPr/>
          <a:lstStyle/>
          <a:p>
            <a:pPr eaLnBrk="1" hangingPunct="1">
              <a:defRPr/>
            </a:pPr>
            <a:r>
              <a:rPr lang="en-US" sz="2800" smtClean="0"/>
              <a:t>Emphasizes women’s assets and flexibility rather than problems</a:t>
            </a:r>
          </a:p>
          <a:p>
            <a:pPr eaLnBrk="1" hangingPunct="1">
              <a:defRPr/>
            </a:pPr>
            <a:r>
              <a:rPr lang="en-US" sz="2800" smtClean="0"/>
              <a:t>Includes a social perception that understands that women are routinely involved in multiple roles</a:t>
            </a:r>
          </a:p>
          <a:p>
            <a:pPr eaLnBrk="1" hangingPunct="1">
              <a:defRPr/>
            </a:pPr>
            <a:r>
              <a:rPr lang="en-US" sz="2800" smtClean="0"/>
              <a:t>Recognizes that women have variable health and psychosocial needs as they transition through life and that health behaviors are based on cumulative experiences</a:t>
            </a:r>
          </a:p>
          <a:p>
            <a:pPr eaLnBrk="1" hangingPunct="1">
              <a:defRPr/>
            </a:pPr>
            <a:r>
              <a:rPr lang="en-US" sz="2800" smtClean="0"/>
              <a:t>Appreciates that both gender-specific experiences are normal in relation to health care needs and access to health resources</a:t>
            </a:r>
          </a:p>
          <a:p>
            <a:pPr lvl="4" eaLnBrk="1" hangingPunct="1">
              <a:defRPr/>
            </a:pPr>
            <a:r>
              <a:rPr lang="en-US" sz="2800" smtClean="0"/>
              <a:t>Grason, Hutchins, &amp; Silver 1999a</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ctr" eaLnBrk="1" hangingPunct="1"/>
            <a:r>
              <a:rPr lang="en-US" smtClean="0"/>
              <a:t>Objectives</a:t>
            </a:r>
          </a:p>
        </p:txBody>
      </p:sp>
      <p:sp>
        <p:nvSpPr>
          <p:cNvPr id="18435" name="Rectangle 3"/>
          <p:cNvSpPr>
            <a:spLocks noGrp="1" noChangeArrowheads="1"/>
          </p:cNvSpPr>
          <p:nvPr>
            <p:ph type="body" idx="1"/>
          </p:nvPr>
        </p:nvSpPr>
        <p:spPr/>
        <p:txBody>
          <a:bodyPr/>
          <a:lstStyle/>
          <a:p>
            <a:pPr eaLnBrk="1" hangingPunct="1">
              <a:lnSpc>
                <a:spcPct val="90000"/>
              </a:lnSpc>
              <a:defRPr/>
            </a:pPr>
            <a:r>
              <a:rPr lang="en-US" sz="2800" smtClean="0"/>
              <a:t>Review Past Federal Activity</a:t>
            </a:r>
          </a:p>
          <a:p>
            <a:pPr eaLnBrk="1" hangingPunct="1">
              <a:lnSpc>
                <a:spcPct val="90000"/>
              </a:lnSpc>
              <a:defRPr/>
            </a:pPr>
            <a:r>
              <a:rPr lang="en-US" sz="2800" smtClean="0"/>
              <a:t>Define Women’s Health</a:t>
            </a:r>
          </a:p>
          <a:p>
            <a:pPr eaLnBrk="1" hangingPunct="1">
              <a:lnSpc>
                <a:spcPct val="90000"/>
              </a:lnSpc>
              <a:buClr>
                <a:srgbClr val="FF0000"/>
              </a:buClr>
              <a:buFont typeface="Wingdings" pitchFamily="2" charset="2"/>
              <a:buChar char="ü"/>
              <a:defRPr/>
            </a:pPr>
            <a:r>
              <a:rPr lang="en-US" sz="2800" smtClean="0">
                <a:solidFill>
                  <a:srgbClr val="FF0000"/>
                </a:solidFill>
              </a:rPr>
              <a:t>Describe Why Women’s Health is a Public Health Issue</a:t>
            </a:r>
          </a:p>
          <a:p>
            <a:pPr eaLnBrk="1" hangingPunct="1">
              <a:lnSpc>
                <a:spcPct val="90000"/>
              </a:lnSpc>
              <a:defRPr/>
            </a:pPr>
            <a:r>
              <a:rPr lang="en-US" sz="2800" smtClean="0"/>
              <a:t>Outline the Impacts and Implications of Conditions/Diseases</a:t>
            </a:r>
          </a:p>
          <a:p>
            <a:pPr eaLnBrk="1" hangingPunct="1">
              <a:lnSpc>
                <a:spcPct val="90000"/>
              </a:lnSpc>
              <a:defRPr/>
            </a:pPr>
            <a:r>
              <a:rPr lang="en-US" sz="2800" smtClean="0"/>
              <a:t>Detail the Key Factors to Consider in Addressing Women’s Health</a:t>
            </a:r>
          </a:p>
          <a:p>
            <a:pPr eaLnBrk="1" hangingPunct="1">
              <a:lnSpc>
                <a:spcPct val="90000"/>
              </a:lnSpc>
              <a:defRPr/>
            </a:pPr>
            <a:r>
              <a:rPr lang="en-US" sz="2800" smtClean="0"/>
              <a:t>Discuss Current VDH Activity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990600" y="0"/>
            <a:ext cx="7772400" cy="1143000"/>
          </a:xfrm>
        </p:spPr>
        <p:txBody>
          <a:bodyPr/>
          <a:lstStyle/>
          <a:p>
            <a:pPr eaLnBrk="1" hangingPunct="1"/>
            <a:r>
              <a:rPr lang="en-US" smtClean="0"/>
              <a:t>Why Women’s Health</a:t>
            </a:r>
          </a:p>
        </p:txBody>
      </p:sp>
      <p:sp>
        <p:nvSpPr>
          <p:cNvPr id="30723" name="Rectangle 3"/>
          <p:cNvSpPr>
            <a:spLocks noGrp="1" noChangeArrowheads="1"/>
          </p:cNvSpPr>
          <p:nvPr>
            <p:ph type="body" idx="1"/>
          </p:nvPr>
        </p:nvSpPr>
        <p:spPr>
          <a:xfrm>
            <a:off x="1143000" y="1066800"/>
            <a:ext cx="7772400" cy="4156075"/>
          </a:xfrm>
        </p:spPr>
        <p:txBody>
          <a:bodyPr/>
          <a:lstStyle/>
          <a:p>
            <a:pPr eaLnBrk="1" hangingPunct="1">
              <a:defRPr/>
            </a:pPr>
            <a:r>
              <a:rPr lang="en-US" sz="2800" smtClean="0"/>
              <a:t>Economics</a:t>
            </a:r>
          </a:p>
          <a:p>
            <a:pPr lvl="1" eaLnBrk="1" hangingPunct="1">
              <a:defRPr/>
            </a:pPr>
            <a:r>
              <a:rPr lang="en-US" sz="2800" smtClean="0"/>
              <a:t>Primary consumers of health care</a:t>
            </a:r>
          </a:p>
          <a:p>
            <a:pPr lvl="1" eaLnBrk="1" hangingPunct="1">
              <a:defRPr/>
            </a:pPr>
            <a:r>
              <a:rPr lang="en-US" sz="2800" smtClean="0"/>
              <a:t>Primary decision makers related to health care—making 90% of the decisions for families</a:t>
            </a:r>
          </a:p>
          <a:p>
            <a:pPr lvl="1" eaLnBrk="1" hangingPunct="1">
              <a:defRPr/>
            </a:pPr>
            <a:r>
              <a:rPr lang="en-US" sz="2800" smtClean="0"/>
              <a:t>Make-up about 75% of unpaid care givers to the elderly and children (safety-net providers)</a:t>
            </a:r>
          </a:p>
          <a:p>
            <a:pPr lvl="1" eaLnBrk="1" hangingPunct="1">
              <a:defRPr/>
            </a:pPr>
            <a:r>
              <a:rPr lang="en-US" sz="2800" smtClean="0"/>
              <a:t>Key to the work force</a:t>
            </a:r>
          </a:p>
        </p:txBody>
      </p:sp>
      <p:sp>
        <p:nvSpPr>
          <p:cNvPr id="30725" name="Rectangle 5"/>
          <p:cNvSpPr>
            <a:spLocks noChangeArrowheads="1"/>
          </p:cNvSpPr>
          <p:nvPr/>
        </p:nvSpPr>
        <p:spPr bwMode="auto">
          <a:xfrm>
            <a:off x="1143000" y="4572000"/>
            <a:ext cx="6781800" cy="1651000"/>
          </a:xfrm>
          <a:prstGeom prst="rect">
            <a:avLst/>
          </a:prstGeom>
          <a:noFill/>
          <a:ln w="9525">
            <a:noFill/>
            <a:miter lim="800000"/>
            <a:headEnd/>
            <a:tailEnd/>
          </a:ln>
          <a:effectLst/>
        </p:spPr>
        <p:txBody>
          <a:bodyPr>
            <a:spAutoFit/>
          </a:bodyPr>
          <a:lstStyle/>
          <a:p>
            <a:pPr lvl="1">
              <a:lnSpc>
                <a:spcPct val="90000"/>
              </a:lnSpc>
              <a:spcBef>
                <a:spcPct val="50000"/>
              </a:spcBef>
              <a:buClr>
                <a:schemeClr val="folHlink"/>
              </a:buClr>
              <a:buSzPct val="60000"/>
              <a:buFont typeface="Wingdings" pitchFamily="2" charset="2"/>
              <a:buNone/>
              <a:defRPr/>
            </a:pPr>
            <a:r>
              <a:rPr lang="en-US" sz="3200" i="1">
                <a:solidFill>
                  <a:srgbClr val="FF0000"/>
                </a:solidFill>
                <a:effectLst>
                  <a:outerShdw blurRad="38100" dist="38100" dir="2700000" algn="tl">
                    <a:srgbClr val="000000"/>
                  </a:outerShdw>
                </a:effectLst>
              </a:rPr>
              <a:t>Women have a growing economic power which must be used!</a:t>
            </a:r>
          </a:p>
          <a:p>
            <a:pPr lvl="1">
              <a:lnSpc>
                <a:spcPct val="90000"/>
              </a:lnSpc>
              <a:spcBef>
                <a:spcPct val="50000"/>
              </a:spcBef>
              <a:buClr>
                <a:schemeClr val="folHlink"/>
              </a:buClr>
              <a:buSzPct val="60000"/>
              <a:buFont typeface="Wingdings" pitchFamily="2" charset="2"/>
              <a:buNone/>
              <a:defRPr/>
            </a:pPr>
            <a:endParaRPr lang="en-US" sz="3200">
              <a:solidFill>
                <a:srgbClr val="FF0000"/>
              </a:solidFill>
              <a:effectLst>
                <a:outerShdw blurRad="38100" dist="38100" dir="2700000" algn="tl">
                  <a:srgbClr val="000000"/>
                </a:outerShdw>
              </a:effectLs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Economics Continued</a:t>
            </a:r>
          </a:p>
        </p:txBody>
      </p:sp>
      <p:sp>
        <p:nvSpPr>
          <p:cNvPr id="60419" name="Rectangle 3"/>
          <p:cNvSpPr>
            <a:spLocks noGrp="1" noChangeArrowheads="1"/>
          </p:cNvSpPr>
          <p:nvPr>
            <p:ph type="body" idx="1"/>
          </p:nvPr>
        </p:nvSpPr>
        <p:spPr/>
        <p:txBody>
          <a:bodyPr/>
          <a:lstStyle/>
          <a:p>
            <a:pPr lvl="1" eaLnBrk="1" hangingPunct="1">
              <a:defRPr/>
            </a:pPr>
            <a:r>
              <a:rPr lang="en-US" smtClean="0"/>
              <a:t> The burden of aging rests on women. 			Outlive men by approx 6 years, 			which means women live longer 			with chronic disease</a:t>
            </a:r>
          </a:p>
          <a:p>
            <a:pPr lvl="1" eaLnBrk="1" hangingPunct="1">
              <a:defRPr/>
            </a:pPr>
            <a:r>
              <a:rPr lang="en-US" smtClean="0"/>
              <a:t>By 2030 1 in 4 women will be over the age of 65</a:t>
            </a:r>
          </a:p>
          <a:p>
            <a:pPr lvl="1" eaLnBrk="1" hangingPunct="1">
              <a:buFont typeface="Wingdings" pitchFamily="2" charset="2"/>
              <a:buNone/>
              <a:defRPr/>
            </a:pPr>
            <a:r>
              <a:rPr lang="en-US" i="1" smtClean="0"/>
              <a:t>   </a:t>
            </a:r>
            <a:endParaRPr lang="en-US"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mtClean="0"/>
              <a:t>Why Women’s Health Continued</a:t>
            </a:r>
          </a:p>
        </p:txBody>
      </p:sp>
      <p:sp>
        <p:nvSpPr>
          <p:cNvPr id="32771" name="Rectangle 3"/>
          <p:cNvSpPr>
            <a:spLocks noGrp="1" noChangeArrowheads="1"/>
          </p:cNvSpPr>
          <p:nvPr>
            <p:ph type="body" idx="1"/>
          </p:nvPr>
        </p:nvSpPr>
        <p:spPr/>
        <p:txBody>
          <a:bodyPr/>
          <a:lstStyle/>
          <a:p>
            <a:pPr eaLnBrk="1" hangingPunct="1">
              <a:defRPr/>
            </a:pPr>
            <a:r>
              <a:rPr lang="en-US" sz="2800" smtClean="0"/>
              <a:t>Medical</a:t>
            </a:r>
          </a:p>
          <a:p>
            <a:pPr lvl="1" eaLnBrk="1" hangingPunct="1">
              <a:defRPr/>
            </a:pPr>
            <a:r>
              <a:rPr lang="en-US" sz="2800" smtClean="0"/>
              <a:t>Various diseases affect women exclusively such as ovarian and cervical cancer;</a:t>
            </a:r>
          </a:p>
          <a:p>
            <a:pPr lvl="1" eaLnBrk="1" hangingPunct="1">
              <a:defRPr/>
            </a:pPr>
            <a:r>
              <a:rPr lang="en-US" sz="2800" smtClean="0"/>
              <a:t>Other diseases affect women disproportionately such as breast cancer, depression, arthritis, and osteoporosis and; </a:t>
            </a:r>
          </a:p>
          <a:p>
            <a:pPr lvl="1" eaLnBrk="1" hangingPunct="1">
              <a:defRPr/>
            </a:pPr>
            <a:r>
              <a:rPr lang="en-US" sz="2800" smtClean="0"/>
              <a:t>While others affect women differently such as heart disease, asthma and HIV/AIDS</a:t>
            </a:r>
          </a:p>
          <a:p>
            <a:pPr lvl="1" eaLnBrk="1" hangingPunct="1">
              <a:buFont typeface="Wingdings" pitchFamily="2" charset="2"/>
              <a:buNone/>
              <a:defRPr/>
            </a:pPr>
            <a:endParaRPr lang="en-US" sz="280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mtClean="0"/>
              <a:t>Why Women’s Health Continued</a:t>
            </a:r>
          </a:p>
        </p:txBody>
      </p:sp>
      <p:sp>
        <p:nvSpPr>
          <p:cNvPr id="33795" name="Rectangle 3"/>
          <p:cNvSpPr>
            <a:spLocks noGrp="1" noChangeArrowheads="1"/>
          </p:cNvSpPr>
          <p:nvPr>
            <p:ph type="body" idx="1"/>
          </p:nvPr>
        </p:nvSpPr>
        <p:spPr>
          <a:xfrm>
            <a:off x="1169988" y="1946275"/>
            <a:ext cx="7745412" cy="4114800"/>
          </a:xfrm>
        </p:spPr>
        <p:txBody>
          <a:bodyPr/>
          <a:lstStyle/>
          <a:p>
            <a:pPr eaLnBrk="1" hangingPunct="1">
              <a:lnSpc>
                <a:spcPct val="90000"/>
              </a:lnSpc>
              <a:defRPr/>
            </a:pPr>
            <a:r>
              <a:rPr lang="en-US" smtClean="0"/>
              <a:t>Research</a:t>
            </a:r>
          </a:p>
          <a:p>
            <a:pPr lvl="1" eaLnBrk="1" hangingPunct="1">
              <a:lnSpc>
                <a:spcPct val="90000"/>
              </a:lnSpc>
              <a:defRPr/>
            </a:pPr>
            <a:r>
              <a:rPr lang="en-US" smtClean="0"/>
              <a:t>Gender differences in areas ranging from clinical practices to the basic understanding of the mechanisms of disease have not been fully explored and until recently ignored.</a:t>
            </a:r>
          </a:p>
          <a:p>
            <a:pPr lvl="1" eaLnBrk="1" hangingPunct="1">
              <a:lnSpc>
                <a:spcPct val="90000"/>
              </a:lnSpc>
              <a:defRPr/>
            </a:pPr>
            <a:r>
              <a:rPr lang="en-US" smtClean="0"/>
              <a:t>Pharmacology and other treatments for disease affect women differently</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algn="ctr" eaLnBrk="1" hangingPunct="1"/>
            <a:r>
              <a:rPr lang="en-US" smtClean="0"/>
              <a:t>Objectives</a:t>
            </a:r>
          </a:p>
        </p:txBody>
      </p:sp>
      <p:sp>
        <p:nvSpPr>
          <p:cNvPr id="71683" name="Rectangle 3"/>
          <p:cNvSpPr>
            <a:spLocks noGrp="1" noChangeArrowheads="1"/>
          </p:cNvSpPr>
          <p:nvPr>
            <p:ph type="body" idx="1"/>
          </p:nvPr>
        </p:nvSpPr>
        <p:spPr>
          <a:xfrm>
            <a:off x="1219200" y="1676400"/>
            <a:ext cx="7772400" cy="4572000"/>
          </a:xfrm>
        </p:spPr>
        <p:txBody>
          <a:bodyPr/>
          <a:lstStyle/>
          <a:p>
            <a:pPr eaLnBrk="1" hangingPunct="1">
              <a:lnSpc>
                <a:spcPct val="90000"/>
              </a:lnSpc>
              <a:buFont typeface="Wingdings" pitchFamily="2" charset="2"/>
              <a:buNone/>
              <a:defRPr/>
            </a:pPr>
            <a:endParaRPr lang="en-US" sz="2800" smtClean="0"/>
          </a:p>
          <a:p>
            <a:pPr eaLnBrk="1" hangingPunct="1">
              <a:lnSpc>
                <a:spcPct val="90000"/>
              </a:lnSpc>
              <a:defRPr/>
            </a:pPr>
            <a:r>
              <a:rPr lang="en-US" sz="2800" smtClean="0"/>
              <a:t>Review Past Federal Activity</a:t>
            </a:r>
          </a:p>
          <a:p>
            <a:pPr eaLnBrk="1" hangingPunct="1">
              <a:lnSpc>
                <a:spcPct val="90000"/>
              </a:lnSpc>
              <a:defRPr/>
            </a:pPr>
            <a:r>
              <a:rPr lang="en-US" sz="2800" smtClean="0"/>
              <a:t>Define Women’s Health</a:t>
            </a:r>
          </a:p>
          <a:p>
            <a:pPr eaLnBrk="1" hangingPunct="1">
              <a:lnSpc>
                <a:spcPct val="90000"/>
              </a:lnSpc>
              <a:defRPr/>
            </a:pPr>
            <a:r>
              <a:rPr lang="en-US" sz="2800" smtClean="0"/>
              <a:t>Describe Why Women’s Health is a Public Health Issue</a:t>
            </a:r>
          </a:p>
          <a:p>
            <a:pPr eaLnBrk="1" hangingPunct="1">
              <a:lnSpc>
                <a:spcPct val="90000"/>
              </a:lnSpc>
              <a:buClr>
                <a:srgbClr val="FF0000"/>
              </a:buClr>
              <a:buFont typeface="Wingdings" pitchFamily="2" charset="2"/>
              <a:buChar char="ü"/>
              <a:defRPr/>
            </a:pPr>
            <a:r>
              <a:rPr lang="en-US" sz="2800" smtClean="0">
                <a:solidFill>
                  <a:srgbClr val="FF0000"/>
                </a:solidFill>
              </a:rPr>
              <a:t>Outline the Impacts and Implications of Conditions/Diseases</a:t>
            </a:r>
          </a:p>
          <a:p>
            <a:pPr eaLnBrk="1" hangingPunct="1">
              <a:lnSpc>
                <a:spcPct val="90000"/>
              </a:lnSpc>
              <a:defRPr/>
            </a:pPr>
            <a:r>
              <a:rPr lang="en-US" sz="2800" smtClean="0"/>
              <a:t>Detail the Key Factors to Consider in Addressing Women’s Health</a:t>
            </a:r>
          </a:p>
          <a:p>
            <a:pPr eaLnBrk="1" hangingPunct="1">
              <a:lnSpc>
                <a:spcPct val="90000"/>
              </a:lnSpc>
              <a:defRPr/>
            </a:pPr>
            <a:r>
              <a:rPr lang="en-US" sz="2800" smtClean="0"/>
              <a:t>Discuss current VDH activity</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mtClean="0"/>
              <a:t>How Women Fare</a:t>
            </a:r>
          </a:p>
        </p:txBody>
      </p:sp>
      <p:sp>
        <p:nvSpPr>
          <p:cNvPr id="37891" name="Rectangle 3"/>
          <p:cNvSpPr>
            <a:spLocks noGrp="1" noChangeArrowheads="1"/>
          </p:cNvSpPr>
          <p:nvPr>
            <p:ph type="body" idx="1"/>
          </p:nvPr>
        </p:nvSpPr>
        <p:spPr/>
        <p:txBody>
          <a:bodyPr/>
          <a:lstStyle/>
          <a:p>
            <a:pPr eaLnBrk="1" hangingPunct="1">
              <a:lnSpc>
                <a:spcPct val="90000"/>
              </a:lnSpc>
              <a:defRPr/>
            </a:pPr>
            <a:r>
              <a:rPr lang="en-US" sz="2800" smtClean="0"/>
              <a:t>Less compliant even with greater visits to the doctor</a:t>
            </a:r>
          </a:p>
          <a:p>
            <a:pPr eaLnBrk="1" hangingPunct="1">
              <a:lnSpc>
                <a:spcPct val="90000"/>
              </a:lnSpc>
              <a:defRPr/>
            </a:pPr>
            <a:r>
              <a:rPr lang="en-US" sz="2800" smtClean="0"/>
              <a:t>More likely to report fair or poor health and have a chronic condition that requires on going care</a:t>
            </a:r>
          </a:p>
          <a:p>
            <a:pPr eaLnBrk="1" hangingPunct="1">
              <a:lnSpc>
                <a:spcPct val="90000"/>
              </a:lnSpc>
              <a:defRPr/>
            </a:pPr>
            <a:r>
              <a:rPr lang="en-US" sz="2800" smtClean="0"/>
              <a:t>More complex health care due to prenatal and reproductive health services being provided separate from women’s health</a:t>
            </a:r>
          </a:p>
          <a:p>
            <a:pPr eaLnBrk="1" hangingPunct="1">
              <a:lnSpc>
                <a:spcPct val="90000"/>
              </a:lnSpc>
              <a:defRPr/>
            </a:pPr>
            <a:r>
              <a:rPr lang="en-US" sz="2800" smtClean="0"/>
              <a:t>Some conditions only affect women, while others affect women differently and disproportionately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ctr" eaLnBrk="1" hangingPunct="1"/>
            <a:r>
              <a:rPr lang="en-US" smtClean="0"/>
              <a:t>Objectives</a:t>
            </a:r>
          </a:p>
        </p:txBody>
      </p:sp>
      <p:sp>
        <p:nvSpPr>
          <p:cNvPr id="9219" name="Rectangle 3"/>
          <p:cNvSpPr>
            <a:spLocks noGrp="1" noChangeArrowheads="1"/>
          </p:cNvSpPr>
          <p:nvPr>
            <p:ph type="body" idx="1"/>
          </p:nvPr>
        </p:nvSpPr>
        <p:spPr>
          <a:xfrm>
            <a:off x="1219200" y="1676400"/>
            <a:ext cx="7772400" cy="4572000"/>
          </a:xfrm>
        </p:spPr>
        <p:txBody>
          <a:bodyPr/>
          <a:lstStyle/>
          <a:p>
            <a:pPr eaLnBrk="1" hangingPunct="1">
              <a:lnSpc>
                <a:spcPct val="90000"/>
              </a:lnSpc>
              <a:buFont typeface="Wingdings" pitchFamily="2" charset="2"/>
              <a:buNone/>
              <a:defRPr/>
            </a:pPr>
            <a:endParaRPr lang="en-US" sz="2800" smtClean="0"/>
          </a:p>
          <a:p>
            <a:pPr eaLnBrk="1" hangingPunct="1">
              <a:lnSpc>
                <a:spcPct val="90000"/>
              </a:lnSpc>
              <a:buClr>
                <a:srgbClr val="FF0000"/>
              </a:buClr>
              <a:buFont typeface="Wingdings" pitchFamily="2" charset="2"/>
              <a:buChar char="ü"/>
              <a:defRPr/>
            </a:pPr>
            <a:r>
              <a:rPr lang="en-US" sz="2800" smtClean="0">
                <a:solidFill>
                  <a:srgbClr val="FF0000"/>
                </a:solidFill>
              </a:rPr>
              <a:t>Review Past Federal Activity</a:t>
            </a:r>
          </a:p>
          <a:p>
            <a:pPr eaLnBrk="1" hangingPunct="1">
              <a:lnSpc>
                <a:spcPct val="90000"/>
              </a:lnSpc>
              <a:defRPr/>
            </a:pPr>
            <a:r>
              <a:rPr lang="en-US" sz="2800" smtClean="0"/>
              <a:t>Define Women’s Health</a:t>
            </a:r>
          </a:p>
          <a:p>
            <a:pPr eaLnBrk="1" hangingPunct="1">
              <a:lnSpc>
                <a:spcPct val="90000"/>
              </a:lnSpc>
              <a:defRPr/>
            </a:pPr>
            <a:r>
              <a:rPr lang="en-US" sz="2800" smtClean="0"/>
              <a:t>Describe Why Women’s Health is a Public Health Issue</a:t>
            </a:r>
          </a:p>
          <a:p>
            <a:pPr eaLnBrk="1" hangingPunct="1">
              <a:lnSpc>
                <a:spcPct val="90000"/>
              </a:lnSpc>
              <a:defRPr/>
            </a:pPr>
            <a:r>
              <a:rPr lang="en-US" sz="2800" smtClean="0"/>
              <a:t>Outline the Impacts and Implications of Conditions/Diseases</a:t>
            </a:r>
          </a:p>
          <a:p>
            <a:pPr eaLnBrk="1" hangingPunct="1">
              <a:lnSpc>
                <a:spcPct val="90000"/>
              </a:lnSpc>
              <a:defRPr/>
            </a:pPr>
            <a:r>
              <a:rPr lang="en-US" sz="2800" smtClean="0"/>
              <a:t>Detail the Key Factors to Consider in Addressing Women’s Health</a:t>
            </a:r>
          </a:p>
          <a:p>
            <a:pPr eaLnBrk="1" hangingPunct="1">
              <a:lnSpc>
                <a:spcPct val="90000"/>
              </a:lnSpc>
              <a:defRPr/>
            </a:pPr>
            <a:r>
              <a:rPr lang="en-US" sz="2800" smtClean="0"/>
              <a:t>Discuss current VDH activity</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mtClean="0"/>
              <a:t>How Women Fare Continued</a:t>
            </a:r>
          </a:p>
        </p:txBody>
      </p:sp>
      <p:sp>
        <p:nvSpPr>
          <p:cNvPr id="39939" name="Rectangle 3"/>
          <p:cNvSpPr>
            <a:spLocks noGrp="1" noChangeArrowheads="1"/>
          </p:cNvSpPr>
          <p:nvPr>
            <p:ph type="body" idx="1"/>
          </p:nvPr>
        </p:nvSpPr>
        <p:spPr/>
        <p:txBody>
          <a:bodyPr/>
          <a:lstStyle/>
          <a:p>
            <a:pPr eaLnBrk="1" hangingPunct="1">
              <a:lnSpc>
                <a:spcPct val="90000"/>
              </a:lnSpc>
              <a:defRPr/>
            </a:pPr>
            <a:r>
              <a:rPr lang="en-US" smtClean="0"/>
              <a:t>Affected by the main killers equal to or more than men</a:t>
            </a:r>
          </a:p>
          <a:p>
            <a:pPr eaLnBrk="1" hangingPunct="1">
              <a:lnSpc>
                <a:spcPct val="90000"/>
              </a:lnSpc>
              <a:defRPr/>
            </a:pPr>
            <a:r>
              <a:rPr lang="en-US" smtClean="0"/>
              <a:t>Experience more difficulty accessing the health system—due to low incomes, higher rates of un/underinsurance, and busy schedules</a:t>
            </a:r>
          </a:p>
          <a:p>
            <a:pPr eaLnBrk="1" hangingPunct="1">
              <a:lnSpc>
                <a:spcPct val="90000"/>
              </a:lnSpc>
              <a:defRPr/>
            </a:pPr>
            <a:r>
              <a:rPr lang="en-US" smtClean="0"/>
              <a:t>Spend more out-of-pocket</a:t>
            </a:r>
          </a:p>
          <a:p>
            <a:pPr eaLnBrk="1" hangingPunct="1">
              <a:lnSpc>
                <a:spcPct val="90000"/>
              </a:lnSpc>
              <a:defRPr/>
            </a:pPr>
            <a:r>
              <a:rPr lang="en-US" smtClean="0"/>
              <a:t>Are more likely to be un/underinsured</a:t>
            </a:r>
          </a:p>
          <a:p>
            <a:pPr eaLnBrk="1" hangingPunct="1">
              <a:lnSpc>
                <a:spcPct val="90000"/>
              </a:lnSpc>
              <a:buFont typeface="Wingdings" pitchFamily="2" charset="2"/>
              <a:buNone/>
              <a:defRPr/>
            </a:pPr>
            <a:endParaRPr lang="en-US"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a:xfrm>
            <a:off x="1066800" y="228600"/>
            <a:ext cx="7772400" cy="1143000"/>
          </a:xfrm>
        </p:spPr>
        <p:txBody>
          <a:bodyPr/>
          <a:lstStyle/>
          <a:p>
            <a:pPr eaLnBrk="1" hangingPunct="1"/>
            <a:r>
              <a:rPr lang="en-US" sz="3600" smtClean="0"/>
              <a:t>Leading Causes of Death in Women Compared to Men</a:t>
            </a:r>
          </a:p>
        </p:txBody>
      </p:sp>
      <p:graphicFrame>
        <p:nvGraphicFramePr>
          <p:cNvPr id="2050" name="Object 3"/>
          <p:cNvGraphicFramePr>
            <a:graphicFrameLocks noGrp="1" noChangeAspect="1"/>
          </p:cNvGraphicFramePr>
          <p:nvPr>
            <p:ph type="chart" idx="1"/>
          </p:nvPr>
        </p:nvGraphicFramePr>
        <p:xfrm>
          <a:off x="314325" y="1644650"/>
          <a:ext cx="8829675" cy="5051425"/>
        </p:xfrm>
        <a:graphic>
          <a:graphicData uri="http://schemas.openxmlformats.org/presentationml/2006/ole">
            <mc:AlternateContent xmlns:mc="http://schemas.openxmlformats.org/markup-compatibility/2006">
              <mc:Choice xmlns:v="urn:schemas-microsoft-com:vml" Requires="v">
                <p:oleObj spid="_x0000_s2054" name="Chart" r:id="rId4" imgW="7505969" imgH="4457937" progId="MSGraph.Chart.8">
                  <p:embed followColorScheme="full"/>
                </p:oleObj>
              </mc:Choice>
              <mc:Fallback>
                <p:oleObj name="Chart" r:id="rId4" imgW="7505969" imgH="4457937"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4325" y="1644650"/>
                        <a:ext cx="8829675" cy="5051425"/>
                      </a:xfrm>
                      <a:prstGeom prst="rect">
                        <a:avLst/>
                      </a:prstGeom>
                    </p:spPr>
                  </p:pic>
                </p:oleObj>
              </mc:Fallback>
            </mc:AlternateContent>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371600" y="0"/>
            <a:ext cx="6400800" cy="685800"/>
          </a:xfrm>
        </p:spPr>
        <p:txBody>
          <a:bodyPr/>
          <a:lstStyle/>
          <a:p>
            <a:pPr eaLnBrk="1" hangingPunct="1"/>
            <a:r>
              <a:rPr lang="en-US" smtClean="0"/>
              <a:t>Cardiovascular Disease</a:t>
            </a:r>
          </a:p>
        </p:txBody>
      </p:sp>
      <p:sp>
        <p:nvSpPr>
          <p:cNvPr id="40964" name="Rectangle 4"/>
          <p:cNvSpPr>
            <a:spLocks noGrp="1" noChangeArrowheads="1"/>
          </p:cNvSpPr>
          <p:nvPr>
            <p:ph type="body" idx="1"/>
          </p:nvPr>
        </p:nvSpPr>
        <p:spPr>
          <a:xfrm>
            <a:off x="1143000" y="914400"/>
            <a:ext cx="7543800" cy="5943600"/>
          </a:xfrm>
        </p:spPr>
        <p:txBody>
          <a:bodyPr/>
          <a:lstStyle/>
          <a:p>
            <a:pPr eaLnBrk="1" hangingPunct="1">
              <a:defRPr/>
            </a:pPr>
            <a:r>
              <a:rPr lang="en-US" smtClean="0"/>
              <a:t>Number one killer of women</a:t>
            </a:r>
          </a:p>
          <a:p>
            <a:pPr eaLnBrk="1" hangingPunct="1">
              <a:defRPr/>
            </a:pPr>
            <a:r>
              <a:rPr lang="en-US" smtClean="0"/>
              <a:t>Usually 10-15 years older than men when signs/symptoms appear</a:t>
            </a:r>
          </a:p>
          <a:p>
            <a:pPr eaLnBrk="1" hangingPunct="1">
              <a:defRPr/>
            </a:pPr>
            <a:r>
              <a:rPr lang="en-US" smtClean="0"/>
              <a:t>Signs and symptoms are different and more women die from a silent heart attack</a:t>
            </a:r>
          </a:p>
          <a:p>
            <a:pPr eaLnBrk="1" hangingPunct="1">
              <a:defRPr/>
            </a:pPr>
            <a:r>
              <a:rPr lang="en-US" smtClean="0"/>
              <a:t>More likely to die from a heart attack, die within weeks and have complications from coronary procedures</a:t>
            </a:r>
          </a:p>
          <a:p>
            <a:pPr eaLnBrk="1" hangingPunct="1">
              <a:defRPr/>
            </a:pPr>
            <a:r>
              <a:rPr lang="en-US" smtClean="0"/>
              <a:t>Experience disability from a heart attack and recurrent conditions or mortality is at rates 2-9 times higher</a:t>
            </a:r>
          </a:p>
          <a:p>
            <a:pPr eaLnBrk="1" hangingPunct="1">
              <a:buFont typeface="Wingdings" pitchFamily="2" charset="2"/>
              <a:buNone/>
              <a:defRPr/>
            </a:pPr>
            <a:endParaRPr lang="en-US"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smtClean="0"/>
              <a:t>Cardiovascular Disease Continued</a:t>
            </a:r>
          </a:p>
        </p:txBody>
      </p:sp>
      <p:sp>
        <p:nvSpPr>
          <p:cNvPr id="44035" name="Rectangle 3"/>
          <p:cNvSpPr>
            <a:spLocks noGrp="1" noChangeArrowheads="1"/>
          </p:cNvSpPr>
          <p:nvPr>
            <p:ph type="body" idx="1"/>
          </p:nvPr>
        </p:nvSpPr>
        <p:spPr/>
        <p:txBody>
          <a:bodyPr/>
          <a:lstStyle/>
          <a:p>
            <a:pPr eaLnBrk="1" hangingPunct="1">
              <a:defRPr/>
            </a:pPr>
            <a:r>
              <a:rPr lang="en-US" smtClean="0"/>
              <a:t>Have higher rates of high blood pressure</a:t>
            </a:r>
          </a:p>
          <a:p>
            <a:pPr eaLnBrk="1" hangingPunct="1">
              <a:defRPr/>
            </a:pPr>
            <a:r>
              <a:rPr lang="en-US" smtClean="0"/>
              <a:t>20% of women &gt;20 years old have high cholesterol, which increases with age</a:t>
            </a:r>
          </a:p>
          <a:p>
            <a:pPr eaLnBrk="1" hangingPunct="1">
              <a:defRPr/>
            </a:pPr>
            <a:r>
              <a:rPr lang="en-US" smtClean="0"/>
              <a:t>Account for every 3 out of 5 deaths from stroke</a:t>
            </a:r>
          </a:p>
          <a:p>
            <a:pPr eaLnBrk="1" hangingPunct="1">
              <a:defRPr/>
            </a:pPr>
            <a:r>
              <a:rPr lang="en-US" smtClean="0"/>
              <a:t>More common to have diagnosis of diabetes with heart disease with a poorer prognosis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7"/>
          <p:cNvSpPr>
            <a:spLocks noGrp="1" noChangeArrowheads="1"/>
          </p:cNvSpPr>
          <p:nvPr>
            <p:ph type="title"/>
          </p:nvPr>
        </p:nvSpPr>
        <p:spPr/>
        <p:txBody>
          <a:bodyPr/>
          <a:lstStyle/>
          <a:p>
            <a:pPr eaLnBrk="1" hangingPunct="1"/>
            <a:r>
              <a:rPr lang="en-US" dirty="0" smtClean="0"/>
              <a:t>Cancer</a:t>
            </a:r>
          </a:p>
        </p:txBody>
      </p:sp>
      <p:sp>
        <p:nvSpPr>
          <p:cNvPr id="46118" name="Rectangle 38"/>
          <p:cNvSpPr>
            <a:spLocks noGrp="1" noChangeArrowheads="1"/>
          </p:cNvSpPr>
          <p:nvPr>
            <p:ph type="body" idx="1"/>
          </p:nvPr>
        </p:nvSpPr>
        <p:spPr/>
        <p:txBody>
          <a:bodyPr/>
          <a:lstStyle/>
          <a:p>
            <a:pPr eaLnBrk="1" hangingPunct="1">
              <a:lnSpc>
                <a:spcPct val="90000"/>
              </a:lnSpc>
              <a:defRPr/>
            </a:pPr>
            <a:r>
              <a:rPr lang="en-US" dirty="0" smtClean="0"/>
              <a:t>Lung Cancer is the leading cause of cancer death with the mortality rate increasing in women, while decreasing in men </a:t>
            </a:r>
            <a:r>
              <a:rPr lang="en-US" sz="2000" dirty="0" smtClean="0">
                <a:solidFill>
                  <a:srgbClr val="FFFF00"/>
                </a:solidFill>
              </a:rPr>
              <a:t>(Probably related to difference in smoking rates)</a:t>
            </a:r>
          </a:p>
          <a:p>
            <a:pPr eaLnBrk="1" hangingPunct="1">
              <a:lnSpc>
                <a:spcPct val="90000"/>
              </a:lnSpc>
              <a:defRPr/>
            </a:pPr>
            <a:r>
              <a:rPr lang="en-US" dirty="0" smtClean="0"/>
              <a:t>Breast Cancer is the most prevalent form of cancer and disproportionately affects women</a:t>
            </a:r>
          </a:p>
          <a:p>
            <a:pPr eaLnBrk="1" hangingPunct="1">
              <a:lnSpc>
                <a:spcPct val="90000"/>
              </a:lnSpc>
              <a:defRPr/>
            </a:pPr>
            <a:r>
              <a:rPr lang="en-US" dirty="0" smtClean="0"/>
              <a:t>Cervical and Endometrial  Cancers affect women exclusively</a:t>
            </a:r>
          </a:p>
          <a:p>
            <a:pPr eaLnBrk="1" hangingPunct="1">
              <a:lnSpc>
                <a:spcPct val="90000"/>
              </a:lnSpc>
              <a:defRPr/>
            </a:pPr>
            <a:endParaRPr lang="en-US"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smtClean="0"/>
              <a:t>Diabetes</a:t>
            </a:r>
          </a:p>
        </p:txBody>
      </p:sp>
      <p:sp>
        <p:nvSpPr>
          <p:cNvPr id="48131" name="Rectangle 3"/>
          <p:cNvSpPr>
            <a:spLocks noGrp="1" noChangeArrowheads="1"/>
          </p:cNvSpPr>
          <p:nvPr>
            <p:ph type="body" idx="1"/>
          </p:nvPr>
        </p:nvSpPr>
        <p:spPr/>
        <p:txBody>
          <a:bodyPr/>
          <a:lstStyle/>
          <a:p>
            <a:pPr eaLnBrk="1" hangingPunct="1">
              <a:lnSpc>
                <a:spcPct val="90000"/>
              </a:lnSpc>
              <a:defRPr/>
            </a:pPr>
            <a:r>
              <a:rPr lang="en-US" sz="2800" smtClean="0"/>
              <a:t>Sixth leading cause of death</a:t>
            </a:r>
          </a:p>
          <a:p>
            <a:pPr eaLnBrk="1" hangingPunct="1">
              <a:lnSpc>
                <a:spcPct val="90000"/>
              </a:lnSpc>
              <a:defRPr/>
            </a:pPr>
            <a:r>
              <a:rPr lang="en-US" sz="2800" smtClean="0"/>
              <a:t>More women have diabetes then men</a:t>
            </a:r>
          </a:p>
          <a:p>
            <a:pPr eaLnBrk="1" hangingPunct="1">
              <a:lnSpc>
                <a:spcPct val="90000"/>
              </a:lnSpc>
              <a:defRPr/>
            </a:pPr>
            <a:r>
              <a:rPr lang="en-US" sz="2800" smtClean="0"/>
              <a:t>Eight percent of women have diabetes and this is expected to rise</a:t>
            </a:r>
          </a:p>
          <a:p>
            <a:pPr eaLnBrk="1" hangingPunct="1">
              <a:lnSpc>
                <a:spcPct val="90000"/>
              </a:lnSpc>
              <a:defRPr/>
            </a:pPr>
            <a:r>
              <a:rPr lang="en-US" sz="2800" smtClean="0"/>
              <a:t>Death from heart disease and stroke is higher in women with diabetes than those without</a:t>
            </a:r>
          </a:p>
          <a:p>
            <a:pPr eaLnBrk="1" hangingPunct="1">
              <a:lnSpc>
                <a:spcPct val="90000"/>
              </a:lnSpc>
              <a:defRPr/>
            </a:pPr>
            <a:r>
              <a:rPr lang="en-US" sz="2800" smtClean="0"/>
              <a:t>Gestational diabetes affects 2-5% of pregnancies with approximately 40% of women developing diabetes later in life.</a:t>
            </a:r>
          </a:p>
          <a:p>
            <a:pPr eaLnBrk="1" hangingPunct="1">
              <a:lnSpc>
                <a:spcPct val="90000"/>
              </a:lnSpc>
              <a:buFont typeface="Wingdings" pitchFamily="2" charset="2"/>
              <a:buNone/>
              <a:defRPr/>
            </a:pPr>
            <a:endParaRPr lang="en-US" sz="2800" smtClean="0"/>
          </a:p>
          <a:p>
            <a:pPr eaLnBrk="1" hangingPunct="1">
              <a:lnSpc>
                <a:spcPct val="90000"/>
              </a:lnSpc>
              <a:buFont typeface="Wingdings" pitchFamily="2" charset="2"/>
              <a:buNone/>
              <a:defRPr/>
            </a:pPr>
            <a:endParaRPr lang="en-US" sz="280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smtClean="0"/>
              <a:t>Mental Illness and Depression</a:t>
            </a:r>
          </a:p>
        </p:txBody>
      </p:sp>
      <p:sp>
        <p:nvSpPr>
          <p:cNvPr id="53251" name="Rectangle 3"/>
          <p:cNvSpPr>
            <a:spLocks noGrp="1" noChangeArrowheads="1"/>
          </p:cNvSpPr>
          <p:nvPr>
            <p:ph type="body" idx="1"/>
          </p:nvPr>
        </p:nvSpPr>
        <p:spPr/>
        <p:txBody>
          <a:bodyPr/>
          <a:lstStyle/>
          <a:p>
            <a:pPr eaLnBrk="1" hangingPunct="1">
              <a:defRPr/>
            </a:pPr>
            <a:r>
              <a:rPr lang="en-US" sz="2800" smtClean="0"/>
              <a:t>Suffer more from mental illness (11% of women vs. 6% of men)</a:t>
            </a:r>
          </a:p>
          <a:p>
            <a:pPr eaLnBrk="1" hangingPunct="1">
              <a:defRPr/>
            </a:pPr>
            <a:r>
              <a:rPr lang="en-US" sz="2800" smtClean="0"/>
              <a:t>Attempt suicide more frequently</a:t>
            </a:r>
          </a:p>
          <a:p>
            <a:pPr eaLnBrk="1" hangingPunct="1">
              <a:defRPr/>
            </a:pPr>
            <a:r>
              <a:rPr lang="en-US" sz="2800" smtClean="0"/>
              <a:t>Three times more likely to suffer from anxiety, panic, phobia, and eating disorders</a:t>
            </a:r>
          </a:p>
          <a:p>
            <a:pPr eaLnBrk="1" hangingPunct="1">
              <a:defRPr/>
            </a:pPr>
            <a:r>
              <a:rPr lang="en-US" sz="2800" smtClean="0"/>
              <a:t>Experience depression in a given month at 6%, are depressed during pregnancy at 10% and experience postpartum depression at 15%</a:t>
            </a:r>
          </a:p>
          <a:p>
            <a:pPr eaLnBrk="1" hangingPunct="1">
              <a:defRPr/>
            </a:pPr>
            <a:endParaRPr lang="en-US" sz="280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smtClean="0"/>
              <a:t>Osteoporosis</a:t>
            </a:r>
          </a:p>
        </p:txBody>
      </p:sp>
      <p:sp>
        <p:nvSpPr>
          <p:cNvPr id="49155" name="Rectangle 3"/>
          <p:cNvSpPr>
            <a:spLocks noGrp="1" noChangeArrowheads="1"/>
          </p:cNvSpPr>
          <p:nvPr>
            <p:ph type="body" idx="1"/>
          </p:nvPr>
        </p:nvSpPr>
        <p:spPr/>
        <p:txBody>
          <a:bodyPr/>
          <a:lstStyle/>
          <a:p>
            <a:pPr eaLnBrk="1" hangingPunct="1">
              <a:defRPr/>
            </a:pPr>
            <a:r>
              <a:rPr lang="en-US" smtClean="0"/>
              <a:t>Four times more likely to have osteoporosis</a:t>
            </a:r>
          </a:p>
          <a:p>
            <a:pPr eaLnBrk="1" hangingPunct="1">
              <a:defRPr/>
            </a:pPr>
            <a:r>
              <a:rPr lang="en-US" smtClean="0"/>
              <a:t>Affects approximately 8 million women</a:t>
            </a:r>
          </a:p>
          <a:p>
            <a:pPr eaLnBrk="1" hangingPunct="1">
              <a:defRPr/>
            </a:pPr>
            <a:r>
              <a:rPr lang="en-US" smtClean="0"/>
              <a:t>1 in 2 women &gt;50 years old will experience a related fracture</a:t>
            </a:r>
          </a:p>
          <a:p>
            <a:pPr eaLnBrk="1" hangingPunct="1">
              <a:defRPr/>
            </a:pPr>
            <a:r>
              <a:rPr lang="en-US" smtClean="0"/>
              <a:t>20% of women greater than 65 will have a hip fracture and die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smtClean="0"/>
              <a:t>Other Conditions</a:t>
            </a:r>
          </a:p>
        </p:txBody>
      </p:sp>
      <p:sp>
        <p:nvSpPr>
          <p:cNvPr id="50179" name="Rectangle 3"/>
          <p:cNvSpPr>
            <a:spLocks noGrp="1" noChangeArrowheads="1"/>
          </p:cNvSpPr>
          <p:nvPr>
            <p:ph type="body" idx="1"/>
          </p:nvPr>
        </p:nvSpPr>
        <p:spPr/>
        <p:txBody>
          <a:bodyPr/>
          <a:lstStyle/>
          <a:p>
            <a:pPr eaLnBrk="1" hangingPunct="1">
              <a:defRPr/>
            </a:pPr>
            <a:r>
              <a:rPr lang="en-US" smtClean="0"/>
              <a:t>Arthritis</a:t>
            </a:r>
          </a:p>
          <a:p>
            <a:pPr lvl="1" eaLnBrk="1" hangingPunct="1">
              <a:defRPr/>
            </a:pPr>
            <a:r>
              <a:rPr lang="en-US" smtClean="0"/>
              <a:t>More prevalent in women 	</a:t>
            </a:r>
          </a:p>
          <a:p>
            <a:pPr lvl="1" eaLnBrk="1" hangingPunct="1">
              <a:defRPr/>
            </a:pPr>
            <a:r>
              <a:rPr lang="en-US" smtClean="0"/>
              <a:t>2-3 times more women then men have RA</a:t>
            </a:r>
          </a:p>
          <a:p>
            <a:pPr eaLnBrk="1" hangingPunct="1">
              <a:defRPr/>
            </a:pPr>
            <a:r>
              <a:rPr lang="en-US" smtClean="0"/>
              <a:t>Autoimmune Conditions</a:t>
            </a:r>
          </a:p>
          <a:p>
            <a:pPr lvl="1" eaLnBrk="1" hangingPunct="1">
              <a:defRPr/>
            </a:pPr>
            <a:r>
              <a:rPr lang="en-US" smtClean="0"/>
              <a:t>75% occur in women and are the 4</a:t>
            </a:r>
            <a:r>
              <a:rPr lang="en-US" baseline="30000" smtClean="0"/>
              <a:t>th</a:t>
            </a:r>
            <a:r>
              <a:rPr lang="en-US" smtClean="0"/>
              <a:t> leading cause of disability in women</a:t>
            </a:r>
          </a:p>
          <a:p>
            <a:pPr lvl="1" eaLnBrk="1" hangingPunct="1">
              <a:buFont typeface="Wingdings" pitchFamily="2" charset="2"/>
              <a:buNone/>
              <a:defRPr/>
            </a:pPr>
            <a:endParaRPr lang="en-US" smtClean="0"/>
          </a:p>
          <a:p>
            <a:pPr lvl="1" eaLnBrk="1" hangingPunct="1">
              <a:defRPr/>
            </a:pPr>
            <a:endParaRPr lang="en-US"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algn="ctr" eaLnBrk="1" hangingPunct="1"/>
            <a:r>
              <a:rPr lang="en-US" smtClean="0"/>
              <a:t>Objectives</a:t>
            </a:r>
          </a:p>
        </p:txBody>
      </p:sp>
      <p:sp>
        <p:nvSpPr>
          <p:cNvPr id="55299" name="Rectangle 3"/>
          <p:cNvSpPr>
            <a:spLocks noGrp="1" noChangeArrowheads="1"/>
          </p:cNvSpPr>
          <p:nvPr>
            <p:ph type="body" idx="1"/>
          </p:nvPr>
        </p:nvSpPr>
        <p:spPr>
          <a:xfrm>
            <a:off x="1219200" y="1676400"/>
            <a:ext cx="7772400" cy="4572000"/>
          </a:xfrm>
        </p:spPr>
        <p:txBody>
          <a:bodyPr/>
          <a:lstStyle/>
          <a:p>
            <a:pPr eaLnBrk="1" hangingPunct="1">
              <a:lnSpc>
                <a:spcPct val="90000"/>
              </a:lnSpc>
              <a:buFont typeface="Wingdings" pitchFamily="2" charset="2"/>
              <a:buNone/>
              <a:defRPr/>
            </a:pPr>
            <a:endParaRPr lang="en-US" sz="2800" smtClean="0"/>
          </a:p>
          <a:p>
            <a:pPr eaLnBrk="1" hangingPunct="1">
              <a:lnSpc>
                <a:spcPct val="90000"/>
              </a:lnSpc>
              <a:defRPr/>
            </a:pPr>
            <a:r>
              <a:rPr lang="en-US" sz="2800" smtClean="0"/>
              <a:t>Review Past Federal Activity</a:t>
            </a:r>
          </a:p>
          <a:p>
            <a:pPr eaLnBrk="1" hangingPunct="1">
              <a:lnSpc>
                <a:spcPct val="90000"/>
              </a:lnSpc>
              <a:defRPr/>
            </a:pPr>
            <a:r>
              <a:rPr lang="en-US" sz="2800" smtClean="0"/>
              <a:t>Define Women’s Health</a:t>
            </a:r>
          </a:p>
          <a:p>
            <a:pPr eaLnBrk="1" hangingPunct="1">
              <a:lnSpc>
                <a:spcPct val="90000"/>
              </a:lnSpc>
              <a:defRPr/>
            </a:pPr>
            <a:r>
              <a:rPr lang="en-US" sz="2800" smtClean="0"/>
              <a:t>Describe Why Women’s Health is a Public Health Issue</a:t>
            </a:r>
          </a:p>
          <a:p>
            <a:pPr eaLnBrk="1" hangingPunct="1">
              <a:lnSpc>
                <a:spcPct val="90000"/>
              </a:lnSpc>
              <a:defRPr/>
            </a:pPr>
            <a:r>
              <a:rPr lang="en-US" sz="2800" smtClean="0"/>
              <a:t>Outline the Impacts and Implications of Conditions/Diseases</a:t>
            </a:r>
          </a:p>
          <a:p>
            <a:pPr eaLnBrk="1" hangingPunct="1">
              <a:lnSpc>
                <a:spcPct val="90000"/>
              </a:lnSpc>
              <a:buClr>
                <a:srgbClr val="FF0000"/>
              </a:buClr>
              <a:buFont typeface="Wingdings" pitchFamily="2" charset="2"/>
              <a:buChar char="ü"/>
              <a:defRPr/>
            </a:pPr>
            <a:r>
              <a:rPr lang="en-US" sz="2800" smtClean="0">
                <a:solidFill>
                  <a:srgbClr val="FF0000"/>
                </a:solidFill>
              </a:rPr>
              <a:t>Detail the Key Factors to Consider in Addressing Women’s Health</a:t>
            </a:r>
          </a:p>
          <a:p>
            <a:pPr eaLnBrk="1" hangingPunct="1">
              <a:lnSpc>
                <a:spcPct val="90000"/>
              </a:lnSpc>
              <a:defRPr/>
            </a:pPr>
            <a:r>
              <a:rPr lang="en-US" sz="2800" smtClean="0"/>
              <a:t>Discuss current VDH activity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Federal Activity</a:t>
            </a:r>
          </a:p>
        </p:txBody>
      </p:sp>
      <p:sp>
        <p:nvSpPr>
          <p:cNvPr id="19459" name="Rectangle 3"/>
          <p:cNvSpPr>
            <a:spLocks noGrp="1" noChangeArrowheads="1"/>
          </p:cNvSpPr>
          <p:nvPr>
            <p:ph type="body" idx="1"/>
          </p:nvPr>
        </p:nvSpPr>
        <p:spPr/>
        <p:txBody>
          <a:bodyPr/>
          <a:lstStyle/>
          <a:p>
            <a:pPr eaLnBrk="1" hangingPunct="1">
              <a:lnSpc>
                <a:spcPct val="90000"/>
              </a:lnSpc>
              <a:defRPr/>
            </a:pPr>
            <a:r>
              <a:rPr lang="en-US" sz="2800" smtClean="0"/>
              <a:t>1920: 19</a:t>
            </a:r>
            <a:r>
              <a:rPr lang="en-US" sz="2800" baseline="30000" smtClean="0"/>
              <a:t>th</a:t>
            </a:r>
            <a:r>
              <a:rPr lang="en-US" sz="2800" smtClean="0"/>
              <a:t> Amendment ratified and gave women the right to vote</a:t>
            </a:r>
          </a:p>
          <a:p>
            <a:pPr eaLnBrk="1" hangingPunct="1">
              <a:lnSpc>
                <a:spcPct val="90000"/>
              </a:lnSpc>
              <a:defRPr/>
            </a:pPr>
            <a:r>
              <a:rPr lang="en-US" sz="2800" smtClean="0"/>
              <a:t>1921: Shepard Town Act greatly increased the availability of prenatal and child health care</a:t>
            </a:r>
          </a:p>
          <a:p>
            <a:pPr eaLnBrk="1" hangingPunct="1">
              <a:lnSpc>
                <a:spcPct val="90000"/>
              </a:lnSpc>
              <a:defRPr/>
            </a:pPr>
            <a:r>
              <a:rPr lang="en-US" sz="2800" smtClean="0"/>
              <a:t>1960: The FDA approved the birth control pill</a:t>
            </a:r>
          </a:p>
          <a:p>
            <a:pPr eaLnBrk="1" hangingPunct="1">
              <a:lnSpc>
                <a:spcPct val="90000"/>
              </a:lnSpc>
              <a:defRPr/>
            </a:pPr>
            <a:r>
              <a:rPr lang="en-US" sz="2800" smtClean="0"/>
              <a:t>1964: Civil Rights Act which prevented employment discrimination</a:t>
            </a:r>
          </a:p>
          <a:p>
            <a:pPr eaLnBrk="1" hangingPunct="1">
              <a:lnSpc>
                <a:spcPct val="90000"/>
              </a:lnSpc>
              <a:defRPr/>
            </a:pPr>
            <a:r>
              <a:rPr lang="en-US" sz="2800" smtClean="0"/>
              <a:t>1973: </a:t>
            </a:r>
            <a:r>
              <a:rPr lang="en-US" sz="2800" i="1" smtClean="0"/>
              <a:t> Roe v. Wade  </a:t>
            </a:r>
            <a:r>
              <a:rPr lang="en-US" sz="2800" smtClean="0"/>
              <a:t>Supreme</a:t>
            </a:r>
            <a:r>
              <a:rPr lang="en-US" sz="2800" i="1" smtClean="0"/>
              <a:t> </a:t>
            </a:r>
            <a:r>
              <a:rPr lang="en-US" sz="2800" smtClean="0"/>
              <a:t>Court Decision which provided women the legal right to abortion</a:t>
            </a:r>
          </a:p>
          <a:p>
            <a:pPr eaLnBrk="1" hangingPunct="1">
              <a:lnSpc>
                <a:spcPct val="90000"/>
              </a:lnSpc>
              <a:defRPr/>
            </a:pPr>
            <a:endParaRPr lang="en-US" sz="2800" smtClean="0"/>
          </a:p>
          <a:p>
            <a:pPr eaLnBrk="1" hangingPunct="1">
              <a:lnSpc>
                <a:spcPct val="90000"/>
              </a:lnSpc>
              <a:buFont typeface="Wingdings" pitchFamily="2" charset="2"/>
              <a:buNone/>
              <a:defRPr/>
            </a:pPr>
            <a:endParaRPr lang="en-US" sz="2800" smtClean="0"/>
          </a:p>
          <a:p>
            <a:pPr lvl="1" eaLnBrk="1" hangingPunct="1">
              <a:lnSpc>
                <a:spcPct val="90000"/>
              </a:lnSpc>
              <a:buFont typeface="Wingdings" pitchFamily="2" charset="2"/>
              <a:buNone/>
              <a:defRPr/>
            </a:pPr>
            <a:endParaRPr lang="en-US" sz="280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smtClean="0"/>
              <a:t>Key Factors to Consider</a:t>
            </a:r>
          </a:p>
        </p:txBody>
      </p:sp>
      <p:sp>
        <p:nvSpPr>
          <p:cNvPr id="61443" name="Rectangle 3"/>
          <p:cNvSpPr>
            <a:spLocks noGrp="1" noChangeArrowheads="1"/>
          </p:cNvSpPr>
          <p:nvPr>
            <p:ph type="body" idx="1"/>
          </p:nvPr>
        </p:nvSpPr>
        <p:spPr/>
        <p:txBody>
          <a:bodyPr/>
          <a:lstStyle/>
          <a:p>
            <a:pPr eaLnBrk="1" hangingPunct="1">
              <a:defRPr/>
            </a:pPr>
            <a:r>
              <a:rPr lang="en-US" smtClean="0"/>
              <a:t>Cyclic variability of reproductive age women</a:t>
            </a:r>
          </a:p>
          <a:p>
            <a:pPr eaLnBrk="1" hangingPunct="1">
              <a:defRPr/>
            </a:pPr>
            <a:r>
              <a:rPr lang="en-US" smtClean="0"/>
              <a:t>Changes throughout the lifespan</a:t>
            </a:r>
          </a:p>
          <a:p>
            <a:pPr eaLnBrk="1" hangingPunct="1">
              <a:defRPr/>
            </a:pPr>
            <a:r>
              <a:rPr lang="en-US" smtClean="0"/>
              <a:t>Special needs of women of varying backgrounds</a:t>
            </a:r>
          </a:p>
          <a:p>
            <a:pPr eaLnBrk="1" hangingPunct="1">
              <a:buFont typeface="Wingdings" pitchFamily="2" charset="2"/>
              <a:buNone/>
              <a:defRPr/>
            </a:pPr>
            <a:endParaRPr lang="en-US" smtClean="0"/>
          </a:p>
          <a:p>
            <a:pPr eaLnBrk="1" hangingPunct="1">
              <a:defRPr/>
            </a:pPr>
            <a:endParaRPr lang="en-US"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smtClean="0"/>
              <a:t>Key Factors to Consider	</a:t>
            </a:r>
          </a:p>
        </p:txBody>
      </p:sp>
      <p:sp>
        <p:nvSpPr>
          <p:cNvPr id="56323" name="Rectangle 3"/>
          <p:cNvSpPr>
            <a:spLocks noGrp="1" noChangeArrowheads="1"/>
          </p:cNvSpPr>
          <p:nvPr>
            <p:ph type="body" idx="1"/>
          </p:nvPr>
        </p:nvSpPr>
        <p:spPr/>
        <p:txBody>
          <a:bodyPr/>
          <a:lstStyle/>
          <a:p>
            <a:pPr eaLnBrk="1" hangingPunct="1">
              <a:lnSpc>
                <a:spcPct val="80000"/>
              </a:lnSpc>
              <a:defRPr/>
            </a:pPr>
            <a:r>
              <a:rPr lang="en-US" sz="2800" smtClean="0"/>
              <a:t>Women are not a homogenous group</a:t>
            </a:r>
          </a:p>
          <a:p>
            <a:pPr eaLnBrk="1" hangingPunct="1">
              <a:lnSpc>
                <a:spcPct val="80000"/>
              </a:lnSpc>
              <a:defRPr/>
            </a:pPr>
            <a:r>
              <a:rPr lang="en-US" sz="2800" smtClean="0"/>
              <a:t>Differences exist in health behaviors amongst racial, ethnic, cultural, socioeconomic status, sexual orientation, geographic location, stage of life and country of origin</a:t>
            </a:r>
          </a:p>
          <a:p>
            <a:pPr eaLnBrk="1" hangingPunct="1">
              <a:lnSpc>
                <a:spcPct val="80000"/>
              </a:lnSpc>
              <a:defRPr/>
            </a:pPr>
            <a:r>
              <a:rPr lang="en-US" sz="2800" smtClean="0"/>
              <a:t>Health risks and concerns change as women advance through life</a:t>
            </a:r>
          </a:p>
          <a:p>
            <a:pPr eaLnBrk="1" hangingPunct="1">
              <a:lnSpc>
                <a:spcPct val="80000"/>
              </a:lnSpc>
              <a:defRPr/>
            </a:pPr>
            <a:r>
              <a:rPr lang="en-US" sz="2800" smtClean="0"/>
              <a:t>These differences lead to multiple disparities</a:t>
            </a:r>
          </a:p>
          <a:p>
            <a:pPr eaLnBrk="1" hangingPunct="1">
              <a:lnSpc>
                <a:spcPct val="80000"/>
              </a:lnSpc>
              <a:defRPr/>
            </a:pPr>
            <a:r>
              <a:rPr lang="en-US" sz="2800" smtClean="0"/>
              <a:t>Men play a key role in promoting the health of women</a:t>
            </a:r>
          </a:p>
          <a:p>
            <a:pPr eaLnBrk="1" hangingPunct="1">
              <a:lnSpc>
                <a:spcPct val="80000"/>
              </a:lnSpc>
              <a:defRPr/>
            </a:pPr>
            <a:endParaRPr lang="en-US" sz="280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smtClean="0"/>
              <a:t>Prevention and Screening Behaviors</a:t>
            </a:r>
          </a:p>
        </p:txBody>
      </p:sp>
      <p:sp>
        <p:nvSpPr>
          <p:cNvPr id="57347" name="Rectangle 3"/>
          <p:cNvSpPr>
            <a:spLocks noGrp="1" noChangeArrowheads="1"/>
          </p:cNvSpPr>
          <p:nvPr>
            <p:ph type="body" idx="1"/>
          </p:nvPr>
        </p:nvSpPr>
        <p:spPr/>
        <p:txBody>
          <a:bodyPr/>
          <a:lstStyle/>
          <a:p>
            <a:pPr eaLnBrk="1" hangingPunct="1">
              <a:defRPr/>
            </a:pPr>
            <a:r>
              <a:rPr lang="en-US" smtClean="0"/>
              <a:t>Less screening and physical activity in minority women</a:t>
            </a:r>
          </a:p>
          <a:p>
            <a:pPr eaLnBrk="1" hangingPunct="1">
              <a:defRPr/>
            </a:pPr>
            <a:r>
              <a:rPr lang="en-US" smtClean="0"/>
              <a:t>Less screening behavior in un/underinsured and less educated women </a:t>
            </a:r>
          </a:p>
          <a:p>
            <a:pPr lvl="1" eaLnBrk="1" hangingPunct="1">
              <a:buFont typeface="Wingdings" pitchFamily="2" charset="2"/>
              <a:buNone/>
              <a:defRPr/>
            </a:pPr>
            <a:r>
              <a:rPr lang="en-US" smtClean="0"/>
              <a:t>	</a:t>
            </a:r>
            <a:r>
              <a:rPr lang="en-US" i="1" smtClean="0"/>
              <a:t>This could be due to barriers such as lack of services, transportation, child care and translator services</a:t>
            </a:r>
          </a:p>
          <a:p>
            <a:pPr lvl="1" eaLnBrk="1" hangingPunct="1">
              <a:buFont typeface="Wingdings" pitchFamily="2" charset="2"/>
              <a:buNone/>
              <a:defRPr/>
            </a:pPr>
            <a:endParaRPr lang="en-US" i="1"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smtClean="0"/>
              <a:t>Substantial Racial Disparities Are Present</a:t>
            </a:r>
            <a:br>
              <a:rPr lang="en-US" smtClean="0"/>
            </a:br>
            <a:endParaRPr lang="en-US" smtClean="0"/>
          </a:p>
        </p:txBody>
      </p:sp>
      <p:sp>
        <p:nvSpPr>
          <p:cNvPr id="58371" name="Rectangle 3"/>
          <p:cNvSpPr>
            <a:spLocks noGrp="1" noChangeArrowheads="1"/>
          </p:cNvSpPr>
          <p:nvPr>
            <p:ph type="body" idx="1"/>
          </p:nvPr>
        </p:nvSpPr>
        <p:spPr/>
        <p:txBody>
          <a:bodyPr/>
          <a:lstStyle/>
          <a:p>
            <a:pPr lvl="1" eaLnBrk="1" hangingPunct="1">
              <a:lnSpc>
                <a:spcPct val="90000"/>
              </a:lnSpc>
              <a:defRPr/>
            </a:pPr>
            <a:r>
              <a:rPr lang="en-US" sz="2800" dirty="0" smtClean="0"/>
              <a:t>Caucasian women are more likely do die from heart disease</a:t>
            </a:r>
          </a:p>
          <a:p>
            <a:pPr lvl="1" eaLnBrk="1" hangingPunct="1">
              <a:lnSpc>
                <a:spcPct val="90000"/>
              </a:lnSpc>
              <a:defRPr/>
            </a:pPr>
            <a:r>
              <a:rPr lang="en-US" sz="2800" dirty="0" smtClean="0"/>
              <a:t>Caucasian women have the incidence of breast cancer; yet the death rate is highest in minorities</a:t>
            </a:r>
          </a:p>
          <a:p>
            <a:pPr lvl="1" eaLnBrk="1" hangingPunct="1">
              <a:lnSpc>
                <a:spcPct val="90000"/>
              </a:lnSpc>
              <a:defRPr/>
            </a:pPr>
            <a:r>
              <a:rPr lang="en-US" sz="2800" dirty="0" smtClean="0"/>
              <a:t>African American women have higher Pap screening rates; yet have a higher mortality.  Asian American women have a 5 times greater risk of cervical cancer than Caucasians</a:t>
            </a:r>
          </a:p>
          <a:p>
            <a:pPr lvl="1" eaLnBrk="1" hangingPunct="1">
              <a:lnSpc>
                <a:spcPct val="90000"/>
              </a:lnSpc>
              <a:defRPr/>
            </a:pPr>
            <a:endParaRPr lang="en-US" sz="2800"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smtClean="0"/>
              <a:t>Racial Disparities Continued</a:t>
            </a:r>
          </a:p>
        </p:txBody>
      </p:sp>
      <p:sp>
        <p:nvSpPr>
          <p:cNvPr id="59395" name="Rectangle 3"/>
          <p:cNvSpPr>
            <a:spLocks noGrp="1" noChangeArrowheads="1"/>
          </p:cNvSpPr>
          <p:nvPr>
            <p:ph type="body" idx="1"/>
          </p:nvPr>
        </p:nvSpPr>
        <p:spPr/>
        <p:txBody>
          <a:bodyPr/>
          <a:lstStyle/>
          <a:p>
            <a:pPr eaLnBrk="1" hangingPunct="1">
              <a:lnSpc>
                <a:spcPct val="90000"/>
              </a:lnSpc>
              <a:defRPr/>
            </a:pPr>
            <a:r>
              <a:rPr lang="en-US" smtClean="0"/>
              <a:t>Caucasian women have higher rates of lung cancer and osteoporosis</a:t>
            </a:r>
          </a:p>
          <a:p>
            <a:pPr eaLnBrk="1" hangingPunct="1">
              <a:lnSpc>
                <a:spcPct val="90000"/>
              </a:lnSpc>
              <a:defRPr/>
            </a:pPr>
            <a:r>
              <a:rPr lang="en-US" smtClean="0"/>
              <a:t>African American and Hispanic women have the highest rates of Type 2 Diabetes	(</a:t>
            </a:r>
            <a:r>
              <a:rPr lang="en-US" i="1" smtClean="0"/>
              <a:t>less educated and lower income women also have higher rates</a:t>
            </a:r>
            <a:r>
              <a:rPr lang="en-US" smtClean="0"/>
              <a:t>)</a:t>
            </a:r>
          </a:p>
          <a:p>
            <a:pPr eaLnBrk="1" hangingPunct="1">
              <a:lnSpc>
                <a:spcPct val="90000"/>
              </a:lnSpc>
              <a:defRPr/>
            </a:pPr>
            <a:r>
              <a:rPr lang="en-US" smtClean="0"/>
              <a:t>African American women are more likely to be overweight</a:t>
            </a:r>
          </a:p>
          <a:p>
            <a:pPr eaLnBrk="1" hangingPunct="1">
              <a:lnSpc>
                <a:spcPct val="90000"/>
              </a:lnSpc>
              <a:buFont typeface="Wingdings" pitchFamily="2" charset="2"/>
              <a:buNone/>
              <a:defRPr/>
            </a:pPr>
            <a:endParaRPr lang="en-US"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3"/>
          <p:cNvSpPr>
            <a:spLocks noGrp="1" noChangeArrowheads="1"/>
          </p:cNvSpPr>
          <p:nvPr>
            <p:ph type="body" idx="1"/>
          </p:nvPr>
        </p:nvSpPr>
        <p:spPr>
          <a:xfrm>
            <a:off x="1143000" y="2514600"/>
            <a:ext cx="7772400" cy="4114800"/>
          </a:xfrm>
          <a:ln>
            <a:solidFill>
              <a:srgbClr val="FF0000"/>
            </a:solidFill>
          </a:ln>
        </p:spPr>
        <p:txBody>
          <a:bodyPr/>
          <a:lstStyle/>
          <a:p>
            <a:pPr eaLnBrk="1" hangingPunct="1">
              <a:lnSpc>
                <a:spcPct val="90000"/>
              </a:lnSpc>
              <a:buFont typeface="Wingdings" pitchFamily="2" charset="2"/>
              <a:buNone/>
              <a:defRPr/>
            </a:pPr>
            <a:r>
              <a:rPr lang="en-US" smtClean="0"/>
              <a:t>“Recognizing the heterogeneity of women is important for understanding the factors that may influence causes, diagnosis, progression, and treatment of disease.”  </a:t>
            </a:r>
          </a:p>
          <a:p>
            <a:pPr eaLnBrk="1" hangingPunct="1">
              <a:lnSpc>
                <a:spcPct val="90000"/>
              </a:lnSpc>
              <a:buFont typeface="Wingdings" pitchFamily="2" charset="2"/>
              <a:buNone/>
              <a:defRPr/>
            </a:pPr>
            <a:endParaRPr lang="en-US" smtClean="0"/>
          </a:p>
          <a:p>
            <a:pPr eaLnBrk="1" hangingPunct="1">
              <a:lnSpc>
                <a:spcPct val="90000"/>
              </a:lnSpc>
              <a:buFont typeface="Wingdings" pitchFamily="2" charset="2"/>
              <a:buNone/>
              <a:defRPr/>
            </a:pPr>
            <a:r>
              <a:rPr lang="en-US" smtClean="0"/>
              <a:t>	</a:t>
            </a:r>
            <a:r>
              <a:rPr lang="en-US" b="1" smtClean="0">
                <a:solidFill>
                  <a:srgbClr val="FF0000"/>
                </a:solidFill>
              </a:rPr>
              <a:t>These differences create a need for tailored approaches to the delivery of health education and health care services</a:t>
            </a:r>
          </a:p>
        </p:txBody>
      </p:sp>
      <p:pic>
        <p:nvPicPr>
          <p:cNvPr id="38915" name="Picture 4" descr="woman p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152400"/>
            <a:ext cx="2971800" cy="216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1143000" y="152400"/>
            <a:ext cx="7772400" cy="1219200"/>
          </a:xfrm>
        </p:spPr>
        <p:txBody>
          <a:bodyPr/>
          <a:lstStyle/>
          <a:p>
            <a:pPr eaLnBrk="1" hangingPunct="1"/>
            <a:r>
              <a:rPr lang="en-US" smtClean="0"/>
              <a:t> A Comprehensive Approach</a:t>
            </a:r>
          </a:p>
        </p:txBody>
      </p:sp>
      <p:sp>
        <p:nvSpPr>
          <p:cNvPr id="39939" name="Oval 3"/>
          <p:cNvSpPr>
            <a:spLocks noChangeArrowheads="1"/>
          </p:cNvSpPr>
          <p:nvPr/>
        </p:nvSpPr>
        <p:spPr bwMode="auto">
          <a:xfrm>
            <a:off x="1219200" y="1676400"/>
            <a:ext cx="7315200" cy="4343400"/>
          </a:xfrm>
          <a:prstGeom prst="ellipse">
            <a:avLst/>
          </a:prstGeom>
          <a:solidFill>
            <a:schemeClr val="accent1"/>
          </a:solidFill>
          <a:ln w="9525">
            <a:solidFill>
              <a:schemeClr val="tx1"/>
            </a:solidFill>
            <a:round/>
            <a:headEnd/>
            <a:tailEnd/>
          </a:ln>
        </p:spPr>
        <p:txBody>
          <a:bodyPr wrap="none" anchor="ctr"/>
          <a:lstStyle/>
          <a:p>
            <a:pPr algn="ctr"/>
            <a:endParaRPr lang="en-US"/>
          </a:p>
        </p:txBody>
      </p:sp>
      <p:sp>
        <p:nvSpPr>
          <p:cNvPr id="39940" name="Text Box 4"/>
          <p:cNvSpPr txBox="1">
            <a:spLocks noChangeArrowheads="1"/>
          </p:cNvSpPr>
          <p:nvPr/>
        </p:nvSpPr>
        <p:spPr bwMode="auto">
          <a:xfrm>
            <a:off x="3657600" y="1752600"/>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eaLnBrk="1" hangingPunct="1">
              <a:spcBef>
                <a:spcPct val="50000"/>
              </a:spcBef>
            </a:pPr>
            <a:r>
              <a:rPr lang="en-US">
                <a:solidFill>
                  <a:srgbClr val="CC3399"/>
                </a:solidFill>
              </a:rPr>
              <a:t>Social</a:t>
            </a:r>
          </a:p>
        </p:txBody>
      </p:sp>
      <p:sp>
        <p:nvSpPr>
          <p:cNvPr id="39941" name="Text Box 5"/>
          <p:cNvSpPr txBox="1">
            <a:spLocks noChangeArrowheads="1"/>
          </p:cNvSpPr>
          <p:nvPr/>
        </p:nvSpPr>
        <p:spPr bwMode="auto">
          <a:xfrm>
            <a:off x="3733800" y="5410200"/>
            <a:ext cx="2438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eaLnBrk="1" hangingPunct="1">
              <a:spcBef>
                <a:spcPct val="50000"/>
              </a:spcBef>
            </a:pPr>
            <a:r>
              <a:rPr lang="en-US">
                <a:solidFill>
                  <a:srgbClr val="CC3399"/>
                </a:solidFill>
              </a:rPr>
              <a:t>Emotional</a:t>
            </a:r>
          </a:p>
        </p:txBody>
      </p:sp>
      <p:sp>
        <p:nvSpPr>
          <p:cNvPr id="39942" name="Text Box 6"/>
          <p:cNvSpPr txBox="1">
            <a:spLocks noChangeArrowheads="1"/>
          </p:cNvSpPr>
          <p:nvPr/>
        </p:nvSpPr>
        <p:spPr bwMode="auto">
          <a:xfrm>
            <a:off x="7162800" y="3505200"/>
            <a:ext cx="1371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eaLnBrk="1" hangingPunct="1">
              <a:spcBef>
                <a:spcPct val="50000"/>
              </a:spcBef>
            </a:pPr>
            <a:r>
              <a:rPr lang="en-US">
                <a:solidFill>
                  <a:srgbClr val="CC3399"/>
                </a:solidFill>
              </a:rPr>
              <a:t>Spiritual</a:t>
            </a:r>
          </a:p>
        </p:txBody>
      </p:sp>
      <p:sp>
        <p:nvSpPr>
          <p:cNvPr id="39943" name="Text Box 7"/>
          <p:cNvSpPr txBox="1">
            <a:spLocks noChangeArrowheads="1"/>
          </p:cNvSpPr>
          <p:nvPr/>
        </p:nvSpPr>
        <p:spPr bwMode="auto">
          <a:xfrm>
            <a:off x="1295400" y="3505200"/>
            <a:ext cx="1828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spcBef>
                <a:spcPct val="50000"/>
              </a:spcBef>
            </a:pPr>
            <a:r>
              <a:rPr lang="en-US">
                <a:solidFill>
                  <a:srgbClr val="CC3399"/>
                </a:solidFill>
              </a:rPr>
              <a:t>Physical</a:t>
            </a:r>
          </a:p>
        </p:txBody>
      </p:sp>
      <p:sp>
        <p:nvSpPr>
          <p:cNvPr id="39944" name="Text Box 8"/>
          <p:cNvSpPr txBox="1">
            <a:spLocks noChangeArrowheads="1"/>
          </p:cNvSpPr>
          <p:nvPr/>
        </p:nvSpPr>
        <p:spPr bwMode="auto">
          <a:xfrm>
            <a:off x="2133600" y="2362200"/>
            <a:ext cx="19812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spcBef>
                <a:spcPct val="50000"/>
              </a:spcBef>
            </a:pPr>
            <a:r>
              <a:rPr lang="en-US" i="1"/>
              <a:t>Reproductive Health</a:t>
            </a:r>
          </a:p>
        </p:txBody>
      </p:sp>
      <p:sp>
        <p:nvSpPr>
          <p:cNvPr id="39945" name="Text Box 9"/>
          <p:cNvSpPr txBox="1">
            <a:spLocks noChangeArrowheads="1"/>
          </p:cNvSpPr>
          <p:nvPr/>
        </p:nvSpPr>
        <p:spPr bwMode="auto">
          <a:xfrm>
            <a:off x="2362200" y="4343400"/>
            <a:ext cx="15240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spcBef>
                <a:spcPct val="50000"/>
              </a:spcBef>
            </a:pPr>
            <a:r>
              <a:rPr lang="en-US" i="1"/>
              <a:t>Mental Health</a:t>
            </a:r>
          </a:p>
        </p:txBody>
      </p:sp>
      <p:sp>
        <p:nvSpPr>
          <p:cNvPr id="39946" name="Text Box 10"/>
          <p:cNvSpPr txBox="1">
            <a:spLocks noChangeArrowheads="1"/>
          </p:cNvSpPr>
          <p:nvPr/>
        </p:nvSpPr>
        <p:spPr bwMode="auto">
          <a:xfrm>
            <a:off x="5410200" y="2286000"/>
            <a:ext cx="2286000" cy="137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spcBef>
                <a:spcPct val="50000"/>
              </a:spcBef>
            </a:pPr>
            <a:r>
              <a:rPr lang="en-US" i="1"/>
              <a:t>Disease Management</a:t>
            </a:r>
          </a:p>
          <a:p>
            <a:pPr eaLnBrk="1" hangingPunct="1">
              <a:spcBef>
                <a:spcPct val="50000"/>
              </a:spcBef>
            </a:pPr>
            <a:endParaRPr lang="en-US" i="1"/>
          </a:p>
        </p:txBody>
      </p:sp>
      <p:sp>
        <p:nvSpPr>
          <p:cNvPr id="39947" name="Text Box 11"/>
          <p:cNvSpPr txBox="1">
            <a:spLocks noChangeArrowheads="1"/>
          </p:cNvSpPr>
          <p:nvPr/>
        </p:nvSpPr>
        <p:spPr bwMode="auto">
          <a:xfrm>
            <a:off x="5791200" y="4419600"/>
            <a:ext cx="15240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i="1"/>
              <a:t>Sexual Health</a:t>
            </a:r>
          </a:p>
        </p:txBody>
      </p:sp>
      <p:sp>
        <p:nvSpPr>
          <p:cNvPr id="39948" name="Text Box 12"/>
          <p:cNvSpPr txBox="1">
            <a:spLocks noChangeArrowheads="1"/>
          </p:cNvSpPr>
          <p:nvPr/>
        </p:nvSpPr>
        <p:spPr bwMode="auto">
          <a:xfrm>
            <a:off x="2895600" y="3429000"/>
            <a:ext cx="449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spcBef>
                <a:spcPct val="50000"/>
              </a:spcBef>
            </a:pPr>
            <a:r>
              <a:rPr lang="en-US">
                <a:solidFill>
                  <a:schemeClr val="bg2"/>
                </a:solidFill>
              </a:rPr>
              <a:t>Health Promotion and Prevention</a:t>
            </a:r>
          </a:p>
        </p:txBody>
      </p:sp>
      <p:sp>
        <p:nvSpPr>
          <p:cNvPr id="39949" name="Line 13"/>
          <p:cNvSpPr>
            <a:spLocks noChangeShapeType="1"/>
          </p:cNvSpPr>
          <p:nvPr/>
        </p:nvSpPr>
        <p:spPr bwMode="auto">
          <a:xfrm>
            <a:off x="228600" y="6248400"/>
            <a:ext cx="8382000" cy="0"/>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9950" name="Text Box 14"/>
          <p:cNvSpPr txBox="1">
            <a:spLocks noChangeArrowheads="1"/>
          </p:cNvSpPr>
          <p:nvPr/>
        </p:nvSpPr>
        <p:spPr bwMode="auto">
          <a:xfrm>
            <a:off x="1066800" y="6461125"/>
            <a:ext cx="152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spcBef>
                <a:spcPct val="50000"/>
              </a:spcBef>
            </a:pPr>
            <a:r>
              <a:rPr lang="en-US" sz="2000"/>
              <a:t>Adolescence</a:t>
            </a:r>
          </a:p>
        </p:txBody>
      </p:sp>
      <p:sp>
        <p:nvSpPr>
          <p:cNvPr id="39951" name="Line 15"/>
          <p:cNvSpPr>
            <a:spLocks noChangeShapeType="1"/>
          </p:cNvSpPr>
          <p:nvPr/>
        </p:nvSpPr>
        <p:spPr bwMode="auto">
          <a:xfrm>
            <a:off x="1828800" y="62484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9952" name="Text Box 16"/>
          <p:cNvSpPr txBox="1">
            <a:spLocks noChangeArrowheads="1"/>
          </p:cNvSpPr>
          <p:nvPr/>
        </p:nvSpPr>
        <p:spPr bwMode="auto">
          <a:xfrm>
            <a:off x="2971800" y="6461125"/>
            <a:ext cx="20256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2000">
                <a:solidFill>
                  <a:srgbClr val="FFFF00"/>
                </a:solidFill>
              </a:rPr>
              <a:t>Young Adulthood</a:t>
            </a:r>
          </a:p>
        </p:txBody>
      </p:sp>
      <p:sp>
        <p:nvSpPr>
          <p:cNvPr id="39953" name="Line 17"/>
          <p:cNvSpPr>
            <a:spLocks noChangeShapeType="1"/>
          </p:cNvSpPr>
          <p:nvPr/>
        </p:nvSpPr>
        <p:spPr bwMode="auto">
          <a:xfrm>
            <a:off x="3886200" y="62484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9954" name="Line 18"/>
          <p:cNvSpPr>
            <a:spLocks noChangeShapeType="1"/>
          </p:cNvSpPr>
          <p:nvPr/>
        </p:nvSpPr>
        <p:spPr bwMode="auto">
          <a:xfrm>
            <a:off x="5867400" y="62484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9955" name="Text Box 19"/>
          <p:cNvSpPr txBox="1">
            <a:spLocks noChangeArrowheads="1"/>
          </p:cNvSpPr>
          <p:nvPr/>
        </p:nvSpPr>
        <p:spPr bwMode="auto">
          <a:xfrm>
            <a:off x="5486400" y="6461125"/>
            <a:ext cx="1066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spcBef>
                <a:spcPct val="50000"/>
              </a:spcBef>
            </a:pPr>
            <a:r>
              <a:rPr lang="en-US" sz="2000"/>
              <a:t>Midlife</a:t>
            </a:r>
          </a:p>
        </p:txBody>
      </p:sp>
      <p:sp>
        <p:nvSpPr>
          <p:cNvPr id="39956" name="Text Box 20"/>
          <p:cNvSpPr txBox="1">
            <a:spLocks noChangeArrowheads="1"/>
          </p:cNvSpPr>
          <p:nvPr/>
        </p:nvSpPr>
        <p:spPr bwMode="auto">
          <a:xfrm>
            <a:off x="7010400" y="6461125"/>
            <a:ext cx="1600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spcBef>
                <a:spcPct val="50000"/>
              </a:spcBef>
            </a:pPr>
            <a:r>
              <a:rPr lang="en-US" sz="2000">
                <a:solidFill>
                  <a:srgbClr val="FFFF00"/>
                </a:solidFill>
              </a:rPr>
              <a:t>Senior Years</a:t>
            </a:r>
          </a:p>
        </p:txBody>
      </p:sp>
      <p:sp>
        <p:nvSpPr>
          <p:cNvPr id="39957" name="Line 21"/>
          <p:cNvSpPr>
            <a:spLocks noChangeShapeType="1"/>
          </p:cNvSpPr>
          <p:nvPr/>
        </p:nvSpPr>
        <p:spPr bwMode="auto">
          <a:xfrm>
            <a:off x="7848600" y="62484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9958" name="Text Box 22"/>
          <p:cNvSpPr txBox="1">
            <a:spLocks noChangeArrowheads="1"/>
          </p:cNvSpPr>
          <p:nvPr/>
        </p:nvSpPr>
        <p:spPr bwMode="auto">
          <a:xfrm>
            <a:off x="4191000" y="3962400"/>
            <a:ext cx="2057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spcBef>
                <a:spcPct val="50000"/>
              </a:spcBef>
            </a:pPr>
            <a:r>
              <a:rPr lang="en-US"/>
              <a:t>Disability</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algn="ctr" eaLnBrk="1" hangingPunct="1"/>
            <a:r>
              <a:rPr lang="en-US" smtClean="0"/>
              <a:t>Objectives</a:t>
            </a:r>
          </a:p>
        </p:txBody>
      </p:sp>
      <p:sp>
        <p:nvSpPr>
          <p:cNvPr id="67587" name="Rectangle 3"/>
          <p:cNvSpPr>
            <a:spLocks noGrp="1" noChangeArrowheads="1"/>
          </p:cNvSpPr>
          <p:nvPr>
            <p:ph type="body" idx="1"/>
          </p:nvPr>
        </p:nvSpPr>
        <p:spPr>
          <a:xfrm>
            <a:off x="1219200" y="1676400"/>
            <a:ext cx="7772400" cy="4572000"/>
          </a:xfrm>
        </p:spPr>
        <p:txBody>
          <a:bodyPr/>
          <a:lstStyle/>
          <a:p>
            <a:pPr eaLnBrk="1" hangingPunct="1">
              <a:lnSpc>
                <a:spcPct val="90000"/>
              </a:lnSpc>
              <a:buFont typeface="Wingdings" pitchFamily="2" charset="2"/>
              <a:buNone/>
              <a:defRPr/>
            </a:pPr>
            <a:endParaRPr lang="en-US" sz="2800" smtClean="0"/>
          </a:p>
          <a:p>
            <a:pPr eaLnBrk="1" hangingPunct="1">
              <a:lnSpc>
                <a:spcPct val="90000"/>
              </a:lnSpc>
              <a:defRPr/>
            </a:pPr>
            <a:r>
              <a:rPr lang="en-US" sz="2800" smtClean="0"/>
              <a:t>Review Past Federal Activity</a:t>
            </a:r>
          </a:p>
          <a:p>
            <a:pPr eaLnBrk="1" hangingPunct="1">
              <a:lnSpc>
                <a:spcPct val="90000"/>
              </a:lnSpc>
              <a:defRPr/>
            </a:pPr>
            <a:r>
              <a:rPr lang="en-US" sz="2800" smtClean="0"/>
              <a:t>Define Women’s Health</a:t>
            </a:r>
          </a:p>
          <a:p>
            <a:pPr eaLnBrk="1" hangingPunct="1">
              <a:lnSpc>
                <a:spcPct val="90000"/>
              </a:lnSpc>
              <a:defRPr/>
            </a:pPr>
            <a:r>
              <a:rPr lang="en-US" sz="2800" smtClean="0"/>
              <a:t>Describe Why Women’s Health is a Public Health Issue</a:t>
            </a:r>
          </a:p>
          <a:p>
            <a:pPr eaLnBrk="1" hangingPunct="1">
              <a:lnSpc>
                <a:spcPct val="90000"/>
              </a:lnSpc>
              <a:defRPr/>
            </a:pPr>
            <a:r>
              <a:rPr lang="en-US" sz="2800" smtClean="0"/>
              <a:t>Outline the Impacts and Implications of Conditions/Diseases</a:t>
            </a:r>
          </a:p>
          <a:p>
            <a:pPr eaLnBrk="1" hangingPunct="1">
              <a:lnSpc>
                <a:spcPct val="90000"/>
              </a:lnSpc>
              <a:defRPr/>
            </a:pPr>
            <a:r>
              <a:rPr lang="en-US" sz="2800" smtClean="0"/>
              <a:t>Detail the Key Factors to Consider in Addressing Women’s Health</a:t>
            </a:r>
          </a:p>
          <a:p>
            <a:pPr eaLnBrk="1" hangingPunct="1">
              <a:lnSpc>
                <a:spcPct val="90000"/>
              </a:lnSpc>
              <a:buClr>
                <a:srgbClr val="FF0000"/>
              </a:buClr>
              <a:buFont typeface="Wingdings" pitchFamily="2" charset="2"/>
              <a:buChar char="ü"/>
              <a:defRPr/>
            </a:pPr>
            <a:r>
              <a:rPr lang="en-US" sz="2800" smtClean="0">
                <a:solidFill>
                  <a:srgbClr val="FF0000"/>
                </a:solidFill>
              </a:rPr>
              <a:t>Discuss current VDH activity</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1066800" y="0"/>
            <a:ext cx="7772400" cy="1143000"/>
          </a:xfrm>
        </p:spPr>
        <p:txBody>
          <a:bodyPr/>
          <a:lstStyle/>
          <a:p>
            <a:pPr eaLnBrk="1" hangingPunct="1"/>
            <a:r>
              <a:rPr lang="en-US" smtClean="0"/>
              <a:t>Virginia Department of Health Activities</a:t>
            </a:r>
          </a:p>
        </p:txBody>
      </p:sp>
      <p:sp>
        <p:nvSpPr>
          <p:cNvPr id="68611" name="Rectangle 3"/>
          <p:cNvSpPr>
            <a:spLocks noGrp="1" noChangeArrowheads="1"/>
          </p:cNvSpPr>
          <p:nvPr>
            <p:ph type="body" idx="1"/>
          </p:nvPr>
        </p:nvSpPr>
        <p:spPr>
          <a:xfrm>
            <a:off x="1143000" y="1219200"/>
            <a:ext cx="7772400" cy="4114800"/>
          </a:xfrm>
        </p:spPr>
        <p:txBody>
          <a:bodyPr/>
          <a:lstStyle/>
          <a:p>
            <a:pPr eaLnBrk="1" hangingPunct="1">
              <a:lnSpc>
                <a:spcPct val="90000"/>
              </a:lnSpc>
              <a:defRPr/>
            </a:pPr>
            <a:r>
              <a:rPr lang="en-US" sz="2800" dirty="0" smtClean="0"/>
              <a:t>Hire of Women’s Health Coordinator-</a:t>
            </a:r>
          </a:p>
          <a:p>
            <a:pPr lvl="1" eaLnBrk="1" hangingPunct="1">
              <a:lnSpc>
                <a:spcPct val="90000"/>
              </a:lnSpc>
              <a:defRPr/>
            </a:pPr>
            <a:r>
              <a:rPr lang="en-US" sz="2800" dirty="0" smtClean="0"/>
              <a:t>Title V Priority is Women’s Health Across the Lifespan</a:t>
            </a:r>
          </a:p>
          <a:p>
            <a:pPr eaLnBrk="1" hangingPunct="1">
              <a:lnSpc>
                <a:spcPct val="90000"/>
              </a:lnSpc>
              <a:defRPr/>
            </a:pPr>
            <a:r>
              <a:rPr lang="en-US" sz="2800" dirty="0" smtClean="0"/>
              <a:t>Programs</a:t>
            </a:r>
          </a:p>
          <a:p>
            <a:pPr lvl="1" eaLnBrk="1" hangingPunct="1">
              <a:lnSpc>
                <a:spcPct val="90000"/>
              </a:lnSpc>
              <a:defRPr/>
            </a:pPr>
            <a:r>
              <a:rPr lang="en-US" sz="2800" dirty="0" smtClean="0"/>
              <a:t>Family Planning, Perinatal Health, </a:t>
            </a:r>
            <a:r>
              <a:rPr lang="en-US" sz="2800" dirty="0" err="1" smtClean="0"/>
              <a:t>BCCEDP</a:t>
            </a:r>
            <a:r>
              <a:rPr lang="en-US" sz="2800" dirty="0" smtClean="0"/>
              <a:t>, Sickle Cell, Non-marital Birth Reduction, HIV Screening, </a:t>
            </a:r>
            <a:r>
              <a:rPr lang="en-US" sz="2800" dirty="0" err="1" smtClean="0"/>
              <a:t>GDM</a:t>
            </a:r>
            <a:r>
              <a:rPr lang="en-US" sz="2800" dirty="0" smtClean="0"/>
              <a:t>/BMI project, Diabetes and Depression</a:t>
            </a:r>
          </a:p>
          <a:p>
            <a:pPr eaLnBrk="1" hangingPunct="1">
              <a:lnSpc>
                <a:spcPct val="90000"/>
              </a:lnSpc>
              <a:defRPr/>
            </a:pPr>
            <a:r>
              <a:rPr lang="en-US" sz="2800" dirty="0" smtClean="0"/>
              <a:t>Governors Task Force on Cervical Cancer</a:t>
            </a:r>
          </a:p>
          <a:p>
            <a:pPr eaLnBrk="1" hangingPunct="1">
              <a:lnSpc>
                <a:spcPct val="90000"/>
              </a:lnSpc>
              <a:defRPr/>
            </a:pPr>
            <a:r>
              <a:rPr lang="en-US" sz="2800" dirty="0" smtClean="0"/>
              <a:t>Wear Red Day</a:t>
            </a:r>
          </a:p>
          <a:p>
            <a:pPr eaLnBrk="1" hangingPunct="1">
              <a:lnSpc>
                <a:spcPct val="90000"/>
              </a:lnSpc>
              <a:defRPr/>
            </a:pPr>
            <a:r>
              <a:rPr lang="en-US" sz="2800" dirty="0" smtClean="0"/>
              <a:t>National Women’s Health Week</a:t>
            </a:r>
          </a:p>
          <a:p>
            <a:pPr eaLnBrk="1" hangingPunct="1">
              <a:lnSpc>
                <a:spcPct val="90000"/>
              </a:lnSpc>
              <a:defRPr/>
            </a:pPr>
            <a:r>
              <a:rPr lang="en-US" sz="2800" dirty="0" smtClean="0"/>
              <a:t>Health Commissioner’s Infant Mortality Workgroup</a:t>
            </a:r>
          </a:p>
          <a:p>
            <a:pPr eaLnBrk="1" hangingPunct="1">
              <a:lnSpc>
                <a:spcPct val="90000"/>
              </a:lnSpc>
              <a:buFont typeface="Wingdings" pitchFamily="2" charset="2"/>
              <a:buNone/>
              <a:defRPr/>
            </a:pPr>
            <a:endParaRPr lang="en-US" sz="28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Federal Activity Continued</a:t>
            </a:r>
          </a:p>
        </p:txBody>
      </p:sp>
      <p:sp>
        <p:nvSpPr>
          <p:cNvPr id="21507" name="Rectangle 3"/>
          <p:cNvSpPr>
            <a:spLocks noGrp="1" noChangeArrowheads="1"/>
          </p:cNvSpPr>
          <p:nvPr>
            <p:ph type="body" idx="1"/>
          </p:nvPr>
        </p:nvSpPr>
        <p:spPr/>
        <p:txBody>
          <a:bodyPr/>
          <a:lstStyle/>
          <a:p>
            <a:pPr eaLnBrk="1" hangingPunct="1">
              <a:defRPr/>
            </a:pPr>
            <a:r>
              <a:rPr lang="en-US" sz="2800" smtClean="0"/>
              <a:t>1980s:</a:t>
            </a:r>
          </a:p>
          <a:p>
            <a:pPr lvl="1" eaLnBrk="1" hangingPunct="1">
              <a:defRPr/>
            </a:pPr>
            <a:r>
              <a:rPr lang="en-US" sz="2800" smtClean="0"/>
              <a:t>The U.S. Public Health Service Task Force on Women’s Health Issues was formed to assess the status of women’s health and recommend a course of action.  The report was published in 1985</a:t>
            </a:r>
          </a:p>
          <a:p>
            <a:pPr lvl="1" eaLnBrk="1" hangingPunct="1">
              <a:defRPr/>
            </a:pPr>
            <a:r>
              <a:rPr lang="en-US" sz="2800" smtClean="0"/>
              <a:t> In 1989 the Congressional Caucus of Women formed and requested an audit of NIH clinical trials regarding the number of women included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90600" y="0"/>
            <a:ext cx="7772400" cy="1143000"/>
          </a:xfrm>
        </p:spPr>
        <p:txBody>
          <a:bodyPr/>
          <a:lstStyle/>
          <a:p>
            <a:pPr eaLnBrk="1" hangingPunct="1"/>
            <a:r>
              <a:rPr lang="en-US" smtClean="0"/>
              <a:t>Federal Activity Continued</a:t>
            </a:r>
          </a:p>
        </p:txBody>
      </p:sp>
      <p:sp>
        <p:nvSpPr>
          <p:cNvPr id="24579" name="Rectangle 3"/>
          <p:cNvSpPr>
            <a:spLocks noGrp="1" noChangeArrowheads="1"/>
          </p:cNvSpPr>
          <p:nvPr>
            <p:ph type="body" idx="1"/>
          </p:nvPr>
        </p:nvSpPr>
        <p:spPr>
          <a:xfrm>
            <a:off x="990600" y="914400"/>
            <a:ext cx="7772400" cy="4495800"/>
          </a:xfrm>
        </p:spPr>
        <p:txBody>
          <a:bodyPr/>
          <a:lstStyle/>
          <a:p>
            <a:pPr eaLnBrk="1" hangingPunct="1">
              <a:lnSpc>
                <a:spcPct val="90000"/>
              </a:lnSpc>
              <a:defRPr/>
            </a:pPr>
            <a:r>
              <a:rPr lang="en-US" sz="2800" smtClean="0"/>
              <a:t>1990s:</a:t>
            </a:r>
          </a:p>
          <a:p>
            <a:pPr lvl="1" eaLnBrk="1" hangingPunct="1">
              <a:lnSpc>
                <a:spcPct val="90000"/>
              </a:lnSpc>
              <a:defRPr/>
            </a:pPr>
            <a:r>
              <a:rPr lang="en-US" sz="2800" smtClean="0"/>
              <a:t>NIH established the Office of Research on Women’s Health  </a:t>
            </a:r>
          </a:p>
          <a:p>
            <a:pPr lvl="1" eaLnBrk="1" hangingPunct="1">
              <a:lnSpc>
                <a:spcPct val="90000"/>
              </a:lnSpc>
              <a:defRPr/>
            </a:pPr>
            <a:r>
              <a:rPr lang="en-US" sz="2800" smtClean="0"/>
              <a:t>The Women’s Health Equity Act allocated funding to research women’s health issues and Medicaid coverage for Pap screens and mammograms, assistance for pregnant women and increased access for all women to screening and treatment for sexually transmitted diseases</a:t>
            </a:r>
          </a:p>
          <a:p>
            <a:pPr lvl="1" eaLnBrk="1" hangingPunct="1">
              <a:lnSpc>
                <a:spcPct val="90000"/>
              </a:lnSpc>
              <a:defRPr/>
            </a:pPr>
            <a:r>
              <a:rPr lang="en-US" sz="2800" smtClean="0"/>
              <a:t>NIH Revitalization Act  required women and minorities to be included as subjects in all human research funded by NIH</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1990’s Continued	</a:t>
            </a:r>
          </a:p>
        </p:txBody>
      </p:sp>
      <p:sp>
        <p:nvSpPr>
          <p:cNvPr id="26627" name="Rectangle 3"/>
          <p:cNvSpPr>
            <a:spLocks noGrp="1" noChangeArrowheads="1"/>
          </p:cNvSpPr>
          <p:nvPr>
            <p:ph type="body" idx="1"/>
          </p:nvPr>
        </p:nvSpPr>
        <p:spPr/>
        <p:txBody>
          <a:bodyPr/>
          <a:lstStyle/>
          <a:p>
            <a:pPr lvl="1" eaLnBrk="1" hangingPunct="1">
              <a:defRPr/>
            </a:pPr>
            <a:r>
              <a:rPr lang="en-US" sz="2800" smtClean="0"/>
              <a:t>Offices on Women’s Health of the U.S. Public Service and the FDA established</a:t>
            </a:r>
          </a:p>
          <a:p>
            <a:pPr lvl="1" eaLnBrk="1" hangingPunct="1">
              <a:defRPr/>
            </a:pPr>
            <a:r>
              <a:rPr lang="en-US" sz="2800" smtClean="0"/>
              <a:t>Women’s Health Initiative Study began</a:t>
            </a:r>
          </a:p>
          <a:p>
            <a:pPr lvl="1" eaLnBrk="1" hangingPunct="1">
              <a:defRPr/>
            </a:pPr>
            <a:r>
              <a:rPr lang="en-US" sz="2800" smtClean="0"/>
              <a:t>Family Friendly Medical Leave Act</a:t>
            </a:r>
          </a:p>
          <a:p>
            <a:pPr lvl="1" eaLnBrk="1" hangingPunct="1">
              <a:defRPr/>
            </a:pPr>
            <a:r>
              <a:rPr lang="en-US" sz="2800" smtClean="0"/>
              <a:t>Violence Against Women Act</a:t>
            </a:r>
          </a:p>
          <a:p>
            <a:pPr lvl="1" eaLnBrk="1" hangingPunct="1">
              <a:defRPr/>
            </a:pPr>
            <a:r>
              <a:rPr lang="en-US" sz="2800" smtClean="0"/>
              <a:t>Breast and Cervical Cancer Prevention Acts of 1990 and 2000</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algn="ctr" eaLnBrk="1" hangingPunct="1"/>
            <a:r>
              <a:rPr lang="en-US" smtClean="0"/>
              <a:t>Objectives</a:t>
            </a:r>
          </a:p>
        </p:txBody>
      </p:sp>
      <p:sp>
        <p:nvSpPr>
          <p:cNvPr id="36867" name="Rectangle 3"/>
          <p:cNvSpPr>
            <a:spLocks noGrp="1" noChangeArrowheads="1"/>
          </p:cNvSpPr>
          <p:nvPr>
            <p:ph type="body" idx="1"/>
          </p:nvPr>
        </p:nvSpPr>
        <p:spPr>
          <a:xfrm>
            <a:off x="1219200" y="1676400"/>
            <a:ext cx="7772400" cy="4572000"/>
          </a:xfrm>
        </p:spPr>
        <p:txBody>
          <a:bodyPr/>
          <a:lstStyle/>
          <a:p>
            <a:pPr eaLnBrk="1" hangingPunct="1">
              <a:lnSpc>
                <a:spcPct val="90000"/>
              </a:lnSpc>
              <a:buFont typeface="Wingdings" pitchFamily="2" charset="2"/>
              <a:buNone/>
              <a:defRPr/>
            </a:pPr>
            <a:endParaRPr lang="en-US" sz="2800" smtClean="0"/>
          </a:p>
          <a:p>
            <a:pPr eaLnBrk="1" hangingPunct="1">
              <a:lnSpc>
                <a:spcPct val="90000"/>
              </a:lnSpc>
              <a:defRPr/>
            </a:pPr>
            <a:r>
              <a:rPr lang="en-US" sz="2800" smtClean="0"/>
              <a:t>Review Past Federal Activity</a:t>
            </a:r>
          </a:p>
          <a:p>
            <a:pPr eaLnBrk="1" hangingPunct="1">
              <a:lnSpc>
                <a:spcPct val="90000"/>
              </a:lnSpc>
              <a:buClr>
                <a:srgbClr val="FF0000"/>
              </a:buClr>
              <a:buFont typeface="Wingdings" pitchFamily="2" charset="2"/>
              <a:buChar char="ü"/>
              <a:defRPr/>
            </a:pPr>
            <a:r>
              <a:rPr lang="en-US" sz="2800" smtClean="0">
                <a:solidFill>
                  <a:srgbClr val="FF0000"/>
                </a:solidFill>
              </a:rPr>
              <a:t>Define Women’s Health</a:t>
            </a:r>
          </a:p>
          <a:p>
            <a:pPr eaLnBrk="1" hangingPunct="1">
              <a:lnSpc>
                <a:spcPct val="90000"/>
              </a:lnSpc>
              <a:defRPr/>
            </a:pPr>
            <a:r>
              <a:rPr lang="en-US" sz="2800" smtClean="0"/>
              <a:t>Describe Why Women’s Health is a Public Health Issue</a:t>
            </a:r>
          </a:p>
          <a:p>
            <a:pPr eaLnBrk="1" hangingPunct="1">
              <a:lnSpc>
                <a:spcPct val="90000"/>
              </a:lnSpc>
              <a:defRPr/>
            </a:pPr>
            <a:r>
              <a:rPr lang="en-US" sz="2800" smtClean="0"/>
              <a:t>Outline the Impacts and Implications of Conditions/Diseases</a:t>
            </a:r>
          </a:p>
          <a:p>
            <a:pPr eaLnBrk="1" hangingPunct="1">
              <a:lnSpc>
                <a:spcPct val="90000"/>
              </a:lnSpc>
              <a:defRPr/>
            </a:pPr>
            <a:r>
              <a:rPr lang="en-US" sz="2800" smtClean="0"/>
              <a:t>Detail the Key Factors to Consider in Addressing Women’s Health</a:t>
            </a:r>
          </a:p>
          <a:p>
            <a:pPr eaLnBrk="1" hangingPunct="1">
              <a:lnSpc>
                <a:spcPct val="90000"/>
              </a:lnSpc>
              <a:defRPr/>
            </a:pPr>
            <a:r>
              <a:rPr lang="en-US" sz="2800" smtClean="0"/>
              <a:t>Discuss current VDH activity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1066800" y="1143000"/>
            <a:ext cx="7772400" cy="2514600"/>
          </a:xfrm>
        </p:spPr>
        <p:txBody>
          <a:bodyPr/>
          <a:lstStyle/>
          <a:p>
            <a:pPr algn="ctr" eaLnBrk="1" hangingPunct="1"/>
            <a:r>
              <a:rPr lang="en-US" sz="4800" smtClean="0"/>
              <a:t>What is Women’s Health?</a:t>
            </a:r>
          </a:p>
        </p:txBody>
      </p:sp>
      <p:sp>
        <p:nvSpPr>
          <p:cNvPr id="1028" name="Text Box 6"/>
          <p:cNvSpPr txBox="1">
            <a:spLocks noChangeArrowheads="1"/>
          </p:cNvSpPr>
          <p:nvPr/>
        </p:nvSpPr>
        <p:spPr bwMode="auto">
          <a:xfrm>
            <a:off x="3048000" y="4191000"/>
            <a:ext cx="2514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eaLnBrk="1" hangingPunct="1">
              <a:spcBef>
                <a:spcPct val="50000"/>
              </a:spcBef>
            </a:pPr>
            <a:endParaRPr lang="en-US"/>
          </a:p>
        </p:txBody>
      </p:sp>
      <p:graphicFrame>
        <p:nvGraphicFramePr>
          <p:cNvPr id="1026" name="Object 9"/>
          <p:cNvGraphicFramePr>
            <a:graphicFrameLocks noChangeAspect="1"/>
          </p:cNvGraphicFramePr>
          <p:nvPr/>
        </p:nvGraphicFramePr>
        <p:xfrm>
          <a:off x="2590800" y="3276600"/>
          <a:ext cx="4494213" cy="3371850"/>
        </p:xfrm>
        <a:graphic>
          <a:graphicData uri="http://schemas.openxmlformats.org/presentationml/2006/ole">
            <mc:AlternateContent xmlns:mc="http://schemas.openxmlformats.org/markup-compatibility/2006">
              <mc:Choice xmlns:v="urn:schemas-microsoft-com:vml" Requires="v">
                <p:oleObj spid="_x0000_s1031" name="Clip" r:id="rId3" imgW="4493520" imgH="3372120" progId="MS_ClipArt_Gallery.5">
                  <p:embed/>
                </p:oleObj>
              </mc:Choice>
              <mc:Fallback>
                <p:oleObj name="Clip" r:id="rId3" imgW="4493520" imgH="3372120" progId="MS_ClipArt_Gallery.5">
                  <p:embed/>
                  <p:pic>
                    <p:nvPicPr>
                      <p:cNvPr id="0" name="Object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90800" y="3276600"/>
                        <a:ext cx="4494213" cy="3371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143000" y="152400"/>
            <a:ext cx="7772400" cy="1143000"/>
          </a:xfrm>
        </p:spPr>
        <p:txBody>
          <a:bodyPr/>
          <a:lstStyle/>
          <a:p>
            <a:pPr eaLnBrk="1" hangingPunct="1"/>
            <a:r>
              <a:rPr lang="en-US" smtClean="0"/>
              <a:t>Past Philosophy</a:t>
            </a:r>
          </a:p>
        </p:txBody>
      </p:sp>
      <p:sp>
        <p:nvSpPr>
          <p:cNvPr id="17411" name="Rectangle 3"/>
          <p:cNvSpPr>
            <a:spLocks noGrp="1" noChangeArrowheads="1"/>
          </p:cNvSpPr>
          <p:nvPr>
            <p:ph type="body" idx="1"/>
          </p:nvPr>
        </p:nvSpPr>
        <p:spPr>
          <a:xfrm>
            <a:off x="1169988" y="1143000"/>
            <a:ext cx="7772400" cy="4419600"/>
          </a:xfrm>
        </p:spPr>
        <p:txBody>
          <a:bodyPr/>
          <a:lstStyle/>
          <a:p>
            <a:pPr eaLnBrk="1" hangingPunct="1">
              <a:defRPr/>
            </a:pPr>
            <a:r>
              <a:rPr lang="en-US" sz="2800" smtClean="0"/>
              <a:t>Because it was once believed, that the uterus and ovaries were the controlling organs and the center of all disease in women and;</a:t>
            </a:r>
          </a:p>
          <a:p>
            <a:pPr eaLnBrk="1" hangingPunct="1">
              <a:defRPr/>
            </a:pPr>
            <a:r>
              <a:rPr lang="en-US" sz="2800" smtClean="0"/>
              <a:t>Many women initially enter the health system due to issues related to reproductive organs</a:t>
            </a:r>
          </a:p>
          <a:p>
            <a:pPr eaLnBrk="1" hangingPunct="1">
              <a:buFont typeface="Wingdings" pitchFamily="2" charset="2"/>
              <a:buNone/>
              <a:defRPr/>
            </a:pPr>
            <a:r>
              <a:rPr lang="en-US" sz="2800" b="1" smtClean="0"/>
              <a:t>As a result:</a:t>
            </a:r>
            <a:r>
              <a:rPr lang="en-US" sz="2800" smtClean="0"/>
              <a:t> Women’s health centered and still, to some degree, centers around the pelvis and the breast</a:t>
            </a:r>
          </a:p>
          <a:p>
            <a:pPr eaLnBrk="1" hangingPunct="1">
              <a:buFont typeface="Wingdings" pitchFamily="2" charset="2"/>
              <a:buNone/>
              <a:defRPr/>
            </a:pPr>
            <a:endParaRPr lang="en-US" sz="2800" smtClean="0"/>
          </a:p>
        </p:txBody>
      </p:sp>
      <p:sp>
        <p:nvSpPr>
          <p:cNvPr id="13316" name="AutoShape 6"/>
          <p:cNvSpPr>
            <a:spLocks noChangeArrowheads="1"/>
          </p:cNvSpPr>
          <p:nvPr/>
        </p:nvSpPr>
        <p:spPr bwMode="auto">
          <a:xfrm>
            <a:off x="6400800" y="4953000"/>
            <a:ext cx="533400" cy="609600"/>
          </a:xfrm>
          <a:prstGeom prst="downArrow">
            <a:avLst>
              <a:gd name="adj1" fmla="val 50000"/>
              <a:gd name="adj2" fmla="val 28571"/>
            </a:avLst>
          </a:prstGeom>
          <a:solidFill>
            <a:srgbClr val="FF0000"/>
          </a:solidFill>
          <a:ln w="9525">
            <a:solidFill>
              <a:srgbClr val="FF0000"/>
            </a:solidFill>
            <a:miter lim="800000"/>
            <a:headEnd/>
            <a:tailEnd/>
          </a:ln>
        </p:spPr>
        <p:txBody>
          <a:bodyPr wrap="none" anchor="ctr"/>
          <a:lstStyle/>
          <a:p>
            <a:pPr algn="ctr"/>
            <a:endParaRPr lang="en-US">
              <a:solidFill>
                <a:srgbClr val="FF0000"/>
              </a:solidFill>
            </a:endParaRPr>
          </a:p>
        </p:txBody>
      </p:sp>
      <p:sp>
        <p:nvSpPr>
          <p:cNvPr id="13317" name="Oval 7"/>
          <p:cNvSpPr>
            <a:spLocks noChangeArrowheads="1"/>
          </p:cNvSpPr>
          <p:nvPr/>
        </p:nvSpPr>
        <p:spPr bwMode="auto">
          <a:xfrm>
            <a:off x="4267200" y="5638800"/>
            <a:ext cx="4572000" cy="838200"/>
          </a:xfrm>
          <a:prstGeom prst="ellipse">
            <a:avLst/>
          </a:prstGeom>
          <a:solidFill>
            <a:schemeClr val="accent1"/>
          </a:solidFill>
          <a:ln w="9525">
            <a:solidFill>
              <a:schemeClr val="tx1"/>
            </a:solidFill>
            <a:round/>
            <a:headEnd/>
            <a:tailEnd/>
          </a:ln>
        </p:spPr>
        <p:txBody>
          <a:bodyPr wrap="none" anchor="ctr"/>
          <a:lstStyle/>
          <a:p>
            <a:pPr algn="ctr"/>
            <a:r>
              <a:rPr lang="en-US"/>
              <a:t>Reproductive Health</a:t>
            </a:r>
          </a:p>
        </p:txBody>
      </p:sp>
    </p:spTree>
  </p:cSld>
  <p:clrMapOvr>
    <a:masterClrMapping/>
  </p:clrMapOvr>
</p:sld>
</file>

<file path=ppt/theme/theme1.xml><?xml version="1.0" encoding="utf-8"?>
<a:theme xmlns:a="http://schemas.openxmlformats.org/drawingml/2006/main" name="Azure">
  <a:themeElements>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fontScheme name="Azur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clrMap bg1="dk2" tx1="lt1" bg2="dk1" tx2="lt2" accent1="accent1" accent2="accent2" accent3="accent3" accent4="accent4" accent5="accent5" accent6="accent6" hlink="hlink" folHlink="folHlink"/>
    </a:extraClrScheme>
    <a:extraClrScheme>
      <a:clrScheme name="Azure 2">
        <a:dk1>
          <a:srgbClr val="000000"/>
        </a:dk1>
        <a:lt1>
          <a:srgbClr val="CCECFF"/>
        </a:lt1>
        <a:dk2>
          <a:srgbClr val="330099"/>
        </a:dk2>
        <a:lt2>
          <a:srgbClr val="0099CC"/>
        </a:lt2>
        <a:accent1>
          <a:srgbClr val="009999"/>
        </a:accent1>
        <a:accent2>
          <a:srgbClr val="FF99CC"/>
        </a:accent2>
        <a:accent3>
          <a:srgbClr val="E2F4FF"/>
        </a:accent3>
        <a:accent4>
          <a:srgbClr val="000000"/>
        </a:accent4>
        <a:accent5>
          <a:srgbClr val="AACACA"/>
        </a:accent5>
        <a:accent6>
          <a:srgbClr val="E78AB9"/>
        </a:accent6>
        <a:hlink>
          <a:srgbClr val="6600CC"/>
        </a:hlink>
        <a:folHlink>
          <a:srgbClr val="3366FF"/>
        </a:folHlink>
      </a:clrScheme>
      <a:clrMap bg1="lt1" tx1="dk1" bg2="lt2" tx2="dk2" accent1="accent1" accent2="accent2" accent3="accent3" accent4="accent4" accent5="accent5" accent6="accent6" hlink="hlink" folHlink="folHlink"/>
    </a:extraClrScheme>
    <a:extraClrScheme>
      <a:clrScheme name="Azure 3">
        <a:dk1>
          <a:srgbClr val="000000"/>
        </a:dk1>
        <a:lt1>
          <a:srgbClr val="FFFFFF"/>
        </a:lt1>
        <a:dk2>
          <a:srgbClr val="000000"/>
        </a:dk2>
        <a:lt2>
          <a:srgbClr val="CBCBCB"/>
        </a:lt2>
        <a:accent1>
          <a:srgbClr val="B2B2B2"/>
        </a:accent1>
        <a:accent2>
          <a:srgbClr val="DDDDDD"/>
        </a:accent2>
        <a:accent3>
          <a:srgbClr val="FFFFFF"/>
        </a:accent3>
        <a:accent4>
          <a:srgbClr val="000000"/>
        </a:accent4>
        <a:accent5>
          <a:srgbClr val="D5D5D5"/>
        </a:accent5>
        <a:accent6>
          <a:srgbClr val="C8C8C8"/>
        </a:accent6>
        <a:hlink>
          <a:srgbClr val="5F5F5F"/>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Designs\Azure.pot</Template>
  <TotalTime>813</TotalTime>
  <Words>1698</Words>
  <Application>Microsoft Office PowerPoint</Application>
  <PresentationFormat>On-screen Show (4:3)</PresentationFormat>
  <Paragraphs>237</Paragraphs>
  <Slides>38</Slides>
  <Notes>15</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2</vt:i4>
      </vt:variant>
      <vt:variant>
        <vt:lpstr>Slide Titles</vt:lpstr>
      </vt:variant>
      <vt:variant>
        <vt:i4>38</vt:i4>
      </vt:variant>
    </vt:vector>
  </HeadingPairs>
  <TitlesOfParts>
    <vt:vector size="43" baseType="lpstr">
      <vt:lpstr>Times New Roman</vt:lpstr>
      <vt:lpstr>Wingdings</vt:lpstr>
      <vt:lpstr>Azure</vt:lpstr>
      <vt:lpstr>Clip</vt:lpstr>
      <vt:lpstr>Chart</vt:lpstr>
      <vt:lpstr>Women’s Health: Public Health Issues</vt:lpstr>
      <vt:lpstr>Objectives</vt:lpstr>
      <vt:lpstr>Federal Activity</vt:lpstr>
      <vt:lpstr>Federal Activity Continued</vt:lpstr>
      <vt:lpstr>Federal Activity Continued</vt:lpstr>
      <vt:lpstr>1990’s Continued </vt:lpstr>
      <vt:lpstr>Objectives</vt:lpstr>
      <vt:lpstr>What is Women’s Health?</vt:lpstr>
      <vt:lpstr>Past Philosophy</vt:lpstr>
      <vt:lpstr> Today’s Philosophy Is A Comprehensive Approach</vt:lpstr>
      <vt:lpstr>This holistic model for women’s health focuses on gender as a key variable in recognizing forces that impact health to allow for a wellness approach that:</vt:lpstr>
      <vt:lpstr>PowerPoint Presentation</vt:lpstr>
      <vt:lpstr>Objectives</vt:lpstr>
      <vt:lpstr>Why Women’s Health</vt:lpstr>
      <vt:lpstr>Economics Continued</vt:lpstr>
      <vt:lpstr>Why Women’s Health Continued</vt:lpstr>
      <vt:lpstr>Why Women’s Health Continued</vt:lpstr>
      <vt:lpstr>Objectives</vt:lpstr>
      <vt:lpstr>How Women Fare</vt:lpstr>
      <vt:lpstr>How Women Fare Continued</vt:lpstr>
      <vt:lpstr>Leading Causes of Death in Women Compared to Men</vt:lpstr>
      <vt:lpstr>Cardiovascular Disease</vt:lpstr>
      <vt:lpstr>Cardiovascular Disease Continued</vt:lpstr>
      <vt:lpstr>Cancer</vt:lpstr>
      <vt:lpstr>Diabetes</vt:lpstr>
      <vt:lpstr>Mental Illness and Depression</vt:lpstr>
      <vt:lpstr>Osteoporosis</vt:lpstr>
      <vt:lpstr>Other Conditions</vt:lpstr>
      <vt:lpstr>Objectives</vt:lpstr>
      <vt:lpstr>Key Factors to Consider</vt:lpstr>
      <vt:lpstr>Key Factors to Consider </vt:lpstr>
      <vt:lpstr>Prevention and Screening Behaviors</vt:lpstr>
      <vt:lpstr>Substantial Racial Disparities Are Present </vt:lpstr>
      <vt:lpstr>Racial Disparities Continued</vt:lpstr>
      <vt:lpstr>PowerPoint Presentation</vt:lpstr>
      <vt:lpstr> A Comprehensive Approach</vt:lpstr>
      <vt:lpstr>Objectives</vt:lpstr>
      <vt:lpstr>Virginia Department of Health Activities</vt:lpstr>
    </vt:vector>
  </TitlesOfParts>
  <Company>VDH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Women’s Health: Public Health Issues</dc:title>
  <dc:creator>dharris</dc:creator>
  <cp:lastModifiedBy>Christopher Buttery</cp:lastModifiedBy>
  <cp:revision>28</cp:revision>
  <dcterms:created xsi:type="dcterms:W3CDTF">2005-11-15T16:28:50Z</dcterms:created>
  <dcterms:modified xsi:type="dcterms:W3CDTF">2014-03-30T16:13:23Z</dcterms:modified>
</cp:coreProperties>
</file>