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Lst>
  <p:notesMasterIdLst>
    <p:notesMasterId r:id="rId25"/>
  </p:notesMasterIdLst>
  <p:handoutMasterIdLst>
    <p:handoutMasterId r:id="rId26"/>
  </p:handoutMasterIdLst>
  <p:sldIdLst>
    <p:sldId id="278" r:id="rId3"/>
    <p:sldId id="279" r:id="rId4"/>
    <p:sldId id="256" r:id="rId5"/>
    <p:sldId id="262" r:id="rId6"/>
    <p:sldId id="259" r:id="rId7"/>
    <p:sldId id="283" r:id="rId8"/>
    <p:sldId id="267" r:id="rId9"/>
    <p:sldId id="263" r:id="rId10"/>
    <p:sldId id="264" r:id="rId11"/>
    <p:sldId id="280" r:id="rId12"/>
    <p:sldId id="282" r:id="rId13"/>
    <p:sldId id="284" r:id="rId14"/>
    <p:sldId id="281" r:id="rId15"/>
    <p:sldId id="268" r:id="rId16"/>
    <p:sldId id="269" r:id="rId17"/>
    <p:sldId id="266" r:id="rId18"/>
    <p:sldId id="275" r:id="rId19"/>
    <p:sldId id="277" r:id="rId20"/>
    <p:sldId id="273" r:id="rId21"/>
    <p:sldId id="271" r:id="rId22"/>
    <p:sldId id="272" r:id="rId23"/>
    <p:sldId id="276" r:id="rId24"/>
  </p:sldIdLst>
  <p:sldSz cx="9144000" cy="6858000" type="screen4x3"/>
  <p:notesSz cx="6985000" cy="9271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819" autoAdjust="0"/>
  </p:normalViewPr>
  <p:slideViewPr>
    <p:cSldViewPr>
      <p:cViewPr varScale="1">
        <p:scale>
          <a:sx n="88" d="100"/>
          <a:sy n="88" d="100"/>
        </p:scale>
        <p:origin x="96" y="3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2644" y="-52"/>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fld id="{4CE26557-EFCA-4723-9401-1FF924DC9E43}" type="datetimeFigureOut">
              <a:rPr lang="en-US" smtClean="0"/>
              <a:t>5/8/2015</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fld id="{EBFF7B52-8CC8-43A6-8803-4E9274718034}" type="slidenum">
              <a:rPr lang="en-US" smtClean="0"/>
              <a:t>‹#›</a:t>
            </a:fld>
            <a:endParaRPr lang="en-US"/>
          </a:p>
        </p:txBody>
      </p:sp>
    </p:spTree>
    <p:extLst>
      <p:ext uri="{BB962C8B-B14F-4D97-AF65-F5344CB8AC3E}">
        <p14:creationId xmlns:p14="http://schemas.microsoft.com/office/powerpoint/2010/main" val="807890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2683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5" tIns="46442" rIns="92885" bIns="46442"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956550" y="0"/>
            <a:ext cx="302683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5" tIns="46442" rIns="92885" bIns="46442"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74750" y="695325"/>
            <a:ext cx="4635500" cy="34766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98500" y="4403725"/>
            <a:ext cx="55880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5" tIns="46442" rIns="92885" bIns="4644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805841"/>
            <a:ext cx="302683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5" tIns="46442" rIns="92885" bIns="46442"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956550" y="8805841"/>
            <a:ext cx="3026833"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5" tIns="46442" rIns="92885" bIns="46442" numCol="1" anchor="b" anchorCtr="0" compatLnSpc="1">
            <a:prstTxWarp prst="textNoShape">
              <a:avLst/>
            </a:prstTxWarp>
          </a:bodyPr>
          <a:lstStyle>
            <a:lvl1pPr algn="r">
              <a:defRPr sz="1200"/>
            </a:lvl1pPr>
          </a:lstStyle>
          <a:p>
            <a:fld id="{3525D4B3-9F10-4716-AA31-09D7282BE6DC}" type="slidenum">
              <a:rPr lang="en-US"/>
              <a:pPr/>
              <a:t>‹#›</a:t>
            </a:fld>
            <a:endParaRPr lang="en-US"/>
          </a:p>
        </p:txBody>
      </p:sp>
    </p:spTree>
    <p:extLst>
      <p:ext uri="{BB962C8B-B14F-4D97-AF65-F5344CB8AC3E}">
        <p14:creationId xmlns:p14="http://schemas.microsoft.com/office/powerpoint/2010/main" val="17876450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cbi.nlm.nih.gov/books/n/gene/glossary/def-item/affecte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cbi.nlm.nih.gov/pubmed/1732288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1</a:t>
            </a:fld>
            <a:endParaRPr lang="en-US"/>
          </a:p>
        </p:txBody>
      </p:sp>
    </p:spTree>
    <p:extLst>
      <p:ext uri="{BB962C8B-B14F-4D97-AF65-F5344CB8AC3E}">
        <p14:creationId xmlns:p14="http://schemas.microsoft.com/office/powerpoint/2010/main" val="229738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 been proposed</a:t>
            </a:r>
            <a:r>
              <a:rPr lang="en-US" baseline="0" dirty="0" smtClean="0"/>
              <a:t> that we look for CNVs in NBS to identify autism at an early stage.  This would allow early support and intervention which has been proven beneficial in autism.</a:t>
            </a:r>
          </a:p>
          <a:p>
            <a:pPr marL="171450" indent="-171450">
              <a:buFont typeface="Arial" panose="020B0604020202020204" pitchFamily="34" charset="0"/>
              <a:buChar char="•"/>
            </a:pPr>
            <a:r>
              <a:rPr lang="en-US" baseline="0" dirty="0" smtClean="0"/>
              <a:t>Some argue that a portion of CNVs result in a mild phenotype so diagnosing these would result in stigmatization of a large group of people and do more harm than good.</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525D4B3-9F10-4716-AA31-09D7282BE6DC}" type="slidenum">
              <a:rPr lang="en-US" smtClean="0"/>
              <a:pPr/>
              <a:t>10</a:t>
            </a:fld>
            <a:endParaRPr lang="en-US"/>
          </a:p>
        </p:txBody>
      </p:sp>
    </p:spTree>
    <p:extLst>
      <p:ext uri="{BB962C8B-B14F-4D97-AF65-F5344CB8AC3E}">
        <p14:creationId xmlns:p14="http://schemas.microsoft.com/office/powerpoint/2010/main" val="205586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u="sng" dirty="0" smtClean="0"/>
              <a:t>Microarray</a:t>
            </a:r>
          </a:p>
          <a:p>
            <a:endParaRPr lang="en-US" dirty="0" smtClean="0"/>
          </a:p>
          <a:p>
            <a:r>
              <a:rPr lang="en-US" dirty="0" smtClean="0"/>
              <a:t>One way to test for missing or extra genetic material is through a technology called microarray. DNA microarrays can be used to measure changes at the chromosome level (for example, deletions or duplications that are too small to be seen with a </a:t>
            </a:r>
            <a:r>
              <a:rPr lang="en-US" dirty="0" err="1" smtClean="0"/>
              <a:t>karyotype</a:t>
            </a:r>
            <a:r>
              <a:rPr lang="en-US" dirty="0" smtClean="0"/>
              <a:t>), or changes at the gene level (variations in single DNA bases - also called single nucleotide polymorphisms or SNPs). </a:t>
            </a:r>
          </a:p>
          <a:p>
            <a:endParaRPr lang="en-US" dirty="0" smtClean="0"/>
          </a:p>
          <a:p>
            <a:r>
              <a:rPr lang="en-US" dirty="0" smtClean="0"/>
              <a:t>Microarrays can be designed to target specific areas of the genome. For example, if we think of the whole genome as a book, a microarray could be designed to proof-read chapter 4 of the book, and report on any spelling or grammar errors, or duplicated or missing words. </a:t>
            </a:r>
          </a:p>
          <a:p>
            <a:endParaRPr lang="en-US" dirty="0" smtClean="0"/>
          </a:p>
          <a:p>
            <a:r>
              <a:rPr lang="en-US" dirty="0" smtClean="0"/>
              <a:t>Florescent probes attached to strands of DNA are used to create different color combinations, indicating how much DNA is present. Because the results of a microarray analysis are too small to be seen even by a standard microscope, a special machine known as a scanner is used to read the results. </a:t>
            </a:r>
          </a:p>
          <a:p>
            <a:endParaRPr lang="en-US" dirty="0" smtClean="0"/>
          </a:p>
          <a:p>
            <a:r>
              <a:rPr lang="en-US" dirty="0"/>
              <a:t>The </a:t>
            </a:r>
            <a:r>
              <a:rPr lang="en-US" i="1" dirty="0"/>
              <a:t>de novo</a:t>
            </a:r>
            <a:r>
              <a:rPr lang="en-US" dirty="0"/>
              <a:t> occurrence of a copy number variation is not absolute evidence of its pathogenicity. Distinguishing characteristics of pathogenic CNVs include (1) </a:t>
            </a:r>
            <a:r>
              <a:rPr lang="en-US" i="1" dirty="0"/>
              <a:t>de novo</a:t>
            </a:r>
            <a:r>
              <a:rPr lang="en-US" dirty="0"/>
              <a:t> event not found in either parent or inherited from an </a:t>
            </a:r>
            <a:r>
              <a:rPr lang="en-US" dirty="0">
                <a:hlinkClick r:id="rId3"/>
              </a:rPr>
              <a:t>affected</a:t>
            </a:r>
            <a:r>
              <a:rPr lang="en-US" dirty="0"/>
              <a:t> parent, (2) deletions or duplications which include genes known to be expressed in the brain, (3) large CNVs, and (4) deletions, as opposed to duplications</a:t>
            </a:r>
          </a:p>
        </p:txBody>
      </p:sp>
    </p:spTree>
    <p:extLst>
      <p:ext uri="{BB962C8B-B14F-4D97-AF65-F5344CB8AC3E}">
        <p14:creationId xmlns:p14="http://schemas.microsoft.com/office/powerpoint/2010/main" val="3553381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We could potentially avoid the ethical dilemma of identifying mild phenotypes if we us NGS either as part of NBS or as part of a work-up in children with suspected ASD</a:t>
            </a:r>
          </a:p>
          <a:p>
            <a:endParaRPr lang="en-US" dirty="0"/>
          </a:p>
        </p:txBody>
      </p:sp>
      <p:sp>
        <p:nvSpPr>
          <p:cNvPr id="4" name="Slide Number Placeholder 3"/>
          <p:cNvSpPr>
            <a:spLocks noGrp="1"/>
          </p:cNvSpPr>
          <p:nvPr>
            <p:ph type="sldNum" sz="quarter" idx="10"/>
          </p:nvPr>
        </p:nvSpPr>
        <p:spPr/>
        <p:txBody>
          <a:bodyPr/>
          <a:lstStyle/>
          <a:p>
            <a:fld id="{3525D4B3-9F10-4716-AA31-09D7282BE6DC}" type="slidenum">
              <a:rPr lang="en-US" smtClean="0"/>
              <a:pPr/>
              <a:t>12</a:t>
            </a:fld>
            <a:endParaRPr lang="en-US"/>
          </a:p>
        </p:txBody>
      </p:sp>
    </p:spTree>
    <p:extLst>
      <p:ext uri="{BB962C8B-B14F-4D97-AF65-F5344CB8AC3E}">
        <p14:creationId xmlns:p14="http://schemas.microsoft.com/office/powerpoint/2010/main" val="408048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494414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14</a:t>
            </a:fld>
            <a:endParaRPr lang="en-US"/>
          </a:p>
        </p:txBody>
      </p:sp>
    </p:spTree>
    <p:extLst>
      <p:ext uri="{BB962C8B-B14F-4D97-AF65-F5344CB8AC3E}">
        <p14:creationId xmlns:p14="http://schemas.microsoft.com/office/powerpoint/2010/main" val="251168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15</a:t>
            </a:fld>
            <a:endParaRPr lang="en-US"/>
          </a:p>
        </p:txBody>
      </p:sp>
    </p:spTree>
    <p:extLst>
      <p:ext uri="{BB962C8B-B14F-4D97-AF65-F5344CB8AC3E}">
        <p14:creationId xmlns:p14="http://schemas.microsoft.com/office/powerpoint/2010/main" val="1208440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16</a:t>
            </a:fld>
            <a:endParaRPr lang="en-US"/>
          </a:p>
        </p:txBody>
      </p:sp>
    </p:spTree>
    <p:extLst>
      <p:ext uri="{BB962C8B-B14F-4D97-AF65-F5344CB8AC3E}">
        <p14:creationId xmlns:p14="http://schemas.microsoft.com/office/powerpoint/2010/main" val="4263157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17</a:t>
            </a:fld>
            <a:endParaRPr lang="en-US"/>
          </a:p>
        </p:txBody>
      </p:sp>
    </p:spTree>
    <p:extLst>
      <p:ext uri="{BB962C8B-B14F-4D97-AF65-F5344CB8AC3E}">
        <p14:creationId xmlns:p14="http://schemas.microsoft.com/office/powerpoint/2010/main" val="1018965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18</a:t>
            </a:fld>
            <a:endParaRPr lang="en-US"/>
          </a:p>
        </p:txBody>
      </p:sp>
    </p:spTree>
    <p:extLst>
      <p:ext uri="{BB962C8B-B14F-4D97-AF65-F5344CB8AC3E}">
        <p14:creationId xmlns:p14="http://schemas.microsoft.com/office/powerpoint/2010/main" val="2901244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19</a:t>
            </a:fld>
            <a:endParaRPr lang="en-US"/>
          </a:p>
        </p:txBody>
      </p:sp>
    </p:spTree>
    <p:extLst>
      <p:ext uri="{BB962C8B-B14F-4D97-AF65-F5344CB8AC3E}">
        <p14:creationId xmlns:p14="http://schemas.microsoft.com/office/powerpoint/2010/main" val="277147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2</a:t>
            </a:fld>
            <a:endParaRPr lang="en-US"/>
          </a:p>
        </p:txBody>
      </p:sp>
    </p:spTree>
    <p:extLst>
      <p:ext uri="{BB962C8B-B14F-4D97-AF65-F5344CB8AC3E}">
        <p14:creationId xmlns:p14="http://schemas.microsoft.com/office/powerpoint/2010/main" val="1803923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20</a:t>
            </a:fld>
            <a:endParaRPr lang="en-US"/>
          </a:p>
        </p:txBody>
      </p:sp>
    </p:spTree>
    <p:extLst>
      <p:ext uri="{BB962C8B-B14F-4D97-AF65-F5344CB8AC3E}">
        <p14:creationId xmlns:p14="http://schemas.microsoft.com/office/powerpoint/2010/main" val="405466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21</a:t>
            </a:fld>
            <a:endParaRPr lang="en-US"/>
          </a:p>
        </p:txBody>
      </p:sp>
    </p:spTree>
    <p:extLst>
      <p:ext uri="{BB962C8B-B14F-4D97-AF65-F5344CB8AC3E}">
        <p14:creationId xmlns:p14="http://schemas.microsoft.com/office/powerpoint/2010/main" val="1499903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22</a:t>
            </a:fld>
            <a:endParaRPr lang="en-US"/>
          </a:p>
        </p:txBody>
      </p:sp>
    </p:spTree>
    <p:extLst>
      <p:ext uri="{BB962C8B-B14F-4D97-AF65-F5344CB8AC3E}">
        <p14:creationId xmlns:p14="http://schemas.microsoft.com/office/powerpoint/2010/main" val="1955802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2833" y="4403725"/>
            <a:ext cx="6364111" cy="4171950"/>
          </a:xfrm>
        </p:spPr>
        <p:txBody>
          <a:bodyPr/>
          <a:lstStyle/>
          <a:p>
            <a:r>
              <a:rPr lang="en-US" sz="1000" dirty="0"/>
              <a:t>Autism spectrum disorders are defined completely on the basis of three areas of behavioral impairment:</a:t>
            </a:r>
          </a:p>
          <a:p>
            <a:r>
              <a:rPr lang="en-US" sz="1000" b="1" dirty="0"/>
              <a:t>Impairments in social interaction.</a:t>
            </a:r>
            <a:r>
              <a:rPr lang="en-US" sz="1000" dirty="0"/>
              <a:t>  </a:t>
            </a:r>
          </a:p>
          <a:p>
            <a:pPr marL="174159" indent="-174159">
              <a:buFont typeface="Arial" panose="020B0604020202020204" pitchFamily="34" charset="0"/>
              <a:buChar char="•"/>
            </a:pPr>
            <a:r>
              <a:rPr lang="en-US" sz="1000" dirty="0"/>
              <a:t>Children with classic autism are unable to "read" other people, ignoring them and often strenuously avoiding eye contact</a:t>
            </a:r>
          </a:p>
          <a:p>
            <a:pPr marL="174159" indent="-174159">
              <a:buFont typeface="Arial" panose="020B0604020202020204" pitchFamily="34" charset="0"/>
              <a:buChar char="•"/>
            </a:pPr>
            <a:r>
              <a:rPr lang="en-US" sz="1000" dirty="0"/>
              <a:t>they do not comfort others or seek comfort and do not share interests with others, such as bringing toys or pictures to their parents</a:t>
            </a:r>
          </a:p>
          <a:p>
            <a:pPr marL="174159" indent="-174159">
              <a:buFont typeface="Arial" panose="020B0604020202020204" pitchFamily="34" charset="0"/>
              <a:buChar char="•"/>
            </a:pPr>
            <a:r>
              <a:rPr lang="en-US" sz="1000" dirty="0"/>
              <a:t>prefers to be by himself, engaging in his own, often repetitive, activities. The lack of functional or spontaneous make-believe play is characteristic.</a:t>
            </a:r>
          </a:p>
          <a:p>
            <a:endParaRPr lang="en-US" sz="1000" dirty="0"/>
          </a:p>
          <a:p>
            <a:r>
              <a:rPr lang="en-US" sz="1000" b="1" dirty="0"/>
              <a:t>Impairments in communication.</a:t>
            </a:r>
            <a:r>
              <a:rPr lang="en-US" sz="1000" dirty="0"/>
              <a:t> </a:t>
            </a:r>
          </a:p>
          <a:p>
            <a:pPr marL="174159" indent="-174159">
              <a:buFont typeface="Arial" panose="020B0604020202020204" pitchFamily="34" charset="0"/>
              <a:buChar char="•"/>
            </a:pPr>
            <a:r>
              <a:rPr lang="en-US" sz="1000" dirty="0"/>
              <a:t>Children with autism fail to develop reciprocal communication either by speech, gestures, or facial expressions. </a:t>
            </a:r>
          </a:p>
          <a:p>
            <a:pPr marL="174159" indent="-174159">
              <a:buFont typeface="Arial" panose="020B0604020202020204" pitchFamily="34" charset="0"/>
              <a:buChar char="•"/>
            </a:pPr>
            <a:r>
              <a:rPr lang="en-US" sz="1000" dirty="0"/>
              <a:t>young children fail to use eye gaze or pointing to communicate and direct their parent’s attention. </a:t>
            </a:r>
          </a:p>
          <a:p>
            <a:pPr marL="174159" indent="-174159">
              <a:buFont typeface="Arial" panose="020B0604020202020204" pitchFamily="34" charset="0"/>
              <a:buChar char="•"/>
            </a:pPr>
            <a:r>
              <a:rPr lang="en-US" sz="1000" dirty="0"/>
              <a:t>When children with autism learn to talk, they display stereotypic speech that may involve echolalia, pronoun reversal, and unusual inflections and intonations. Unlike typically developing children who begin talking using one-word utterances, children with autism may begin talking in "chunks" composed of commercials, movies, or others' speech.</a:t>
            </a:r>
          </a:p>
          <a:p>
            <a:endParaRPr lang="en-US" sz="1000" dirty="0"/>
          </a:p>
          <a:p>
            <a:r>
              <a:rPr lang="en-US" sz="1000" b="1" dirty="0"/>
              <a:t>Repetitive and stereotypic behaviors.</a:t>
            </a:r>
            <a:r>
              <a:rPr lang="en-US" sz="1000" dirty="0"/>
              <a:t> Infants may stare or rock. Toddlers may have motor "stereotypies" such as movements of fingers, twirling strings, flicking pages of books, or licking. Repetitive whole body movements may include spinning and running back and forth. The repetitive behaviors often have a visual component such as holding the fingers to the side of the face and watching them with a sideways glance. </a:t>
            </a:r>
          </a:p>
        </p:txBody>
      </p:sp>
      <p:sp>
        <p:nvSpPr>
          <p:cNvPr id="4" name="Slide Number Placeholder 3"/>
          <p:cNvSpPr>
            <a:spLocks noGrp="1"/>
          </p:cNvSpPr>
          <p:nvPr>
            <p:ph type="sldNum" sz="quarter" idx="10"/>
          </p:nvPr>
        </p:nvSpPr>
        <p:spPr/>
        <p:txBody>
          <a:bodyPr/>
          <a:lstStyle/>
          <a:p>
            <a:fld id="{3525D4B3-9F10-4716-AA31-09D7282BE6DC}" type="slidenum">
              <a:rPr lang="en-US" smtClean="0"/>
              <a:pPr/>
              <a:t>3</a:t>
            </a:fld>
            <a:endParaRPr lang="en-US"/>
          </a:p>
        </p:txBody>
      </p:sp>
    </p:spTree>
    <p:extLst>
      <p:ext uri="{BB962C8B-B14F-4D97-AF65-F5344CB8AC3E}">
        <p14:creationId xmlns:p14="http://schemas.microsoft.com/office/powerpoint/2010/main" val="161249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DD27E5-9D59-476D-B348-11488B68F24C}" type="slidenum">
              <a:rPr lang="en-US"/>
              <a:pPr/>
              <a:t>4</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2909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5208FC-2608-48CB-91E4-46503BA103E9}" type="slidenum">
              <a:rPr lang="en-US"/>
              <a:pPr/>
              <a:t>5</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233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Autism</a:t>
            </a:r>
            <a:r>
              <a:rPr lang="en-US" baseline="0" dirty="0" smtClean="0"/>
              <a:t> is highly heritable, yet the underlying genetic causes are largely unknown</a:t>
            </a:r>
            <a:endParaRPr lang="en-US" dirty="0"/>
          </a:p>
        </p:txBody>
      </p:sp>
      <p:sp>
        <p:nvSpPr>
          <p:cNvPr id="4" name="Slide Number Placeholder 3"/>
          <p:cNvSpPr>
            <a:spLocks noGrp="1"/>
          </p:cNvSpPr>
          <p:nvPr>
            <p:ph type="sldNum" sz="quarter" idx="10"/>
          </p:nvPr>
        </p:nvSpPr>
        <p:spPr/>
        <p:txBody>
          <a:bodyPr/>
          <a:lstStyle/>
          <a:p>
            <a:fld id="{3525D4B3-9F10-4716-AA31-09D7282BE6DC}" type="slidenum">
              <a:rPr lang="en-US" smtClean="0"/>
              <a:pPr/>
              <a:t>6</a:t>
            </a:fld>
            <a:endParaRPr lang="en-US"/>
          </a:p>
        </p:txBody>
      </p:sp>
    </p:spTree>
    <p:extLst>
      <p:ext uri="{BB962C8B-B14F-4D97-AF65-F5344CB8AC3E}">
        <p14:creationId xmlns:p14="http://schemas.microsoft.com/office/powerpoint/2010/main" val="319286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25D4B3-9F10-4716-AA31-09D7282BE6DC}" type="slidenum">
              <a:rPr lang="en-US" smtClean="0"/>
              <a:pPr/>
              <a:t>7</a:t>
            </a:fld>
            <a:endParaRPr lang="en-US"/>
          </a:p>
        </p:txBody>
      </p:sp>
    </p:spTree>
    <p:extLst>
      <p:ext uri="{BB962C8B-B14F-4D97-AF65-F5344CB8AC3E}">
        <p14:creationId xmlns:p14="http://schemas.microsoft.com/office/powerpoint/2010/main" val="733084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anose="020B0604020202020204" pitchFamily="34" charset="0"/>
                <a:ea typeface="+mn-ea"/>
                <a:cs typeface="+mn-cs"/>
              </a:rPr>
              <a:t>The Autism Genome Project (AGP) Consortium represents more than 50 </a:t>
            </a:r>
            <a:r>
              <a:rPr lang="en-US" sz="1200" b="0" i="0" kern="1200" dirty="0" err="1" smtClean="0">
                <a:solidFill>
                  <a:schemeClr val="tx1"/>
                </a:solidFill>
                <a:effectLst/>
                <a:latin typeface="Arial" panose="020B0604020202020204" pitchFamily="34" charset="0"/>
                <a:ea typeface="+mn-ea"/>
                <a:cs typeface="+mn-cs"/>
              </a:rPr>
              <a:t>centres</a:t>
            </a:r>
            <a:r>
              <a:rPr lang="en-US" sz="1200" b="0" i="0" kern="1200" dirty="0" smtClean="0">
                <a:solidFill>
                  <a:schemeClr val="tx1"/>
                </a:solidFill>
                <a:effectLst/>
                <a:latin typeface="Arial" panose="020B0604020202020204" pitchFamily="34" charset="0"/>
                <a:ea typeface="+mn-ea"/>
                <a:cs typeface="+mn-cs"/>
              </a:rPr>
              <a:t> in North America and Europe. In an ongoing effort, the international AGP Consortium is collecting ASD families for ongoing genetic studies. The first phase of this initiative involved examining genetic linkage and chromosomal rearrangements in 1,168 families having at least two ASD individuals (PMID: </a:t>
            </a:r>
            <a:r>
              <a:rPr lang="en-US" sz="1200" b="0" i="0" kern="1200" dirty="0" smtClean="0">
                <a:solidFill>
                  <a:schemeClr val="tx1"/>
                </a:solidFill>
                <a:effectLst/>
                <a:latin typeface="Arial" panose="020B0604020202020204" pitchFamily="34" charset="0"/>
                <a:ea typeface="+mn-ea"/>
                <a:cs typeface="+mn-cs"/>
                <a:hlinkClick r:id="rId3"/>
              </a:rPr>
              <a:t>17322880</a:t>
            </a:r>
            <a:r>
              <a:rPr lang="en-US" sz="1200" b="0" i="0" kern="1200" dirty="0" smtClean="0">
                <a:solidFill>
                  <a:schemeClr val="tx1"/>
                </a:solidFill>
                <a:effectLst/>
                <a:latin typeface="Arial" panose="020B0604020202020204" pitchFamily="34" charset="0"/>
                <a:ea typeface="+mn-ea"/>
                <a:cs typeface="+mn-cs"/>
              </a:rPr>
              <a:t>). In this second phase of the project, we collected more families and genotyped them to examine for Copy Number Variation (CNVs) and SNPs affecting risk for ASD.</a:t>
            </a:r>
            <a:endParaRPr lang="en-US" dirty="0"/>
          </a:p>
        </p:txBody>
      </p:sp>
      <p:sp>
        <p:nvSpPr>
          <p:cNvPr id="4" name="Slide Number Placeholder 3"/>
          <p:cNvSpPr>
            <a:spLocks noGrp="1"/>
          </p:cNvSpPr>
          <p:nvPr>
            <p:ph type="sldNum" sz="quarter" idx="10"/>
          </p:nvPr>
        </p:nvSpPr>
        <p:spPr/>
        <p:txBody>
          <a:bodyPr/>
          <a:lstStyle/>
          <a:p>
            <a:fld id="{3525D4B3-9F10-4716-AA31-09D7282BE6DC}" type="slidenum">
              <a:rPr lang="en-US" smtClean="0"/>
              <a:pPr/>
              <a:t>8</a:t>
            </a:fld>
            <a:endParaRPr lang="en-US"/>
          </a:p>
        </p:txBody>
      </p:sp>
    </p:spTree>
    <p:extLst>
      <p:ext uri="{BB962C8B-B14F-4D97-AF65-F5344CB8AC3E}">
        <p14:creationId xmlns:p14="http://schemas.microsoft.com/office/powerpoint/2010/main" val="228272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25D4B3-9F10-4716-AA31-09D7282BE6DC}" type="slidenum">
              <a:rPr lang="en-US" smtClean="0"/>
              <a:pPr/>
              <a:t>9</a:t>
            </a:fld>
            <a:endParaRPr lang="en-US"/>
          </a:p>
        </p:txBody>
      </p:sp>
    </p:spTree>
    <p:extLst>
      <p:ext uri="{BB962C8B-B14F-4D97-AF65-F5344CB8AC3E}">
        <p14:creationId xmlns:p14="http://schemas.microsoft.com/office/powerpoint/2010/main" val="28715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65D4C6-0047-4F31-A2E2-9686542B898B}" type="slidenum">
              <a:rPr lang="en-US"/>
              <a:pPr/>
              <a:t>‹#›</a:t>
            </a:fld>
            <a:endParaRPr lang="en-US"/>
          </a:p>
        </p:txBody>
      </p:sp>
    </p:spTree>
    <p:extLst>
      <p:ext uri="{BB962C8B-B14F-4D97-AF65-F5344CB8AC3E}">
        <p14:creationId xmlns:p14="http://schemas.microsoft.com/office/powerpoint/2010/main" val="250246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5EB186-A6AD-4216-8601-3EEB93D73033}" type="slidenum">
              <a:rPr lang="en-US"/>
              <a:pPr/>
              <a:t>‹#›</a:t>
            </a:fld>
            <a:endParaRPr lang="en-US"/>
          </a:p>
        </p:txBody>
      </p:sp>
    </p:spTree>
    <p:extLst>
      <p:ext uri="{BB962C8B-B14F-4D97-AF65-F5344CB8AC3E}">
        <p14:creationId xmlns:p14="http://schemas.microsoft.com/office/powerpoint/2010/main" val="340911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EBB205-5A89-47B3-BAEB-B69741586987}" type="slidenum">
              <a:rPr lang="en-US"/>
              <a:pPr/>
              <a:t>‹#›</a:t>
            </a:fld>
            <a:endParaRPr lang="en-US"/>
          </a:p>
        </p:txBody>
      </p:sp>
    </p:spTree>
    <p:extLst>
      <p:ext uri="{BB962C8B-B14F-4D97-AF65-F5344CB8AC3E}">
        <p14:creationId xmlns:p14="http://schemas.microsoft.com/office/powerpoint/2010/main" val="448945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7909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134538947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723805"/>
            <a:ext cx="7358063" cy="1000125"/>
          </a:xfrm>
          <a:prstGeom prst="rect">
            <a:avLst/>
          </a:prstGeom>
        </p:spPr>
        <p:txBody>
          <a:bodyPr anchor="b"/>
          <a:lstStyle/>
          <a:p>
            <a:pPr lvl="0">
              <a:defRPr sz="1800"/>
            </a:pPr>
            <a:r>
              <a:rPr sz="5600"/>
              <a:t>Title Text</a:t>
            </a:r>
          </a:p>
        </p:txBody>
      </p:sp>
      <p:sp>
        <p:nvSpPr>
          <p:cNvPr id="9" name="Shape 9"/>
          <p:cNvSpPr>
            <a:spLocks noGrp="1"/>
          </p:cNvSpPr>
          <p:nvPr>
            <p:ph type="body" idx="1"/>
          </p:nvPr>
        </p:nvSpPr>
        <p:spPr>
          <a:xfrm>
            <a:off x="892969" y="5759649"/>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194372287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268141"/>
            <a:ext cx="7358063" cy="2321719"/>
          </a:xfrm>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314351941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69726" y="446484"/>
            <a:ext cx="3750469" cy="2803922"/>
          </a:xfrm>
          <a:prstGeom prst="rect">
            <a:avLst/>
          </a:prstGeom>
        </p:spPr>
        <p:txBody>
          <a:bodyPr anchor="b"/>
          <a:lstStyle>
            <a:lvl1pPr>
              <a:defRPr sz="4200"/>
            </a:lvl1pPr>
          </a:lstStyle>
          <a:p>
            <a:pPr lvl="0">
              <a:defRPr sz="1800"/>
            </a:pPr>
            <a:r>
              <a:rPr sz="4200"/>
              <a:t>Title Text</a:t>
            </a:r>
          </a:p>
        </p:txBody>
      </p:sp>
      <p:sp>
        <p:nvSpPr>
          <p:cNvPr id="14" name="Shape 14"/>
          <p:cNvSpPr>
            <a:spLocks noGrp="1"/>
          </p:cNvSpPr>
          <p:nvPr>
            <p:ph type="body" idx="1"/>
          </p:nvPr>
        </p:nvSpPr>
        <p:spPr>
          <a:xfrm>
            <a:off x="669726" y="3348633"/>
            <a:ext cx="3750469" cy="2884289"/>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402474590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169809296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96197957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Title Text</a:t>
            </a:r>
          </a:p>
        </p:txBody>
      </p:sp>
      <p:sp>
        <p:nvSpPr>
          <p:cNvPr id="22" name="Shape 22"/>
          <p:cNvSpPr>
            <a:spLocks noGrp="1"/>
          </p:cNvSpPr>
          <p:nvPr>
            <p:ph type="body" idx="1"/>
          </p:nvPr>
        </p:nvSpPr>
        <p:spPr>
          <a:xfrm>
            <a:off x="669726" y="1830586"/>
            <a:ext cx="3750469" cy="4420195"/>
          </a:xfrm>
          <a:prstGeom prst="rect">
            <a:avLst/>
          </a:prstGeom>
        </p:spPr>
        <p:txBody>
          <a:bodyPr/>
          <a:lstStyle>
            <a:lvl1pPr marL="241093" indent="-241093">
              <a:spcBef>
                <a:spcPts val="2250"/>
              </a:spcBef>
              <a:defRPr sz="2000"/>
            </a:lvl1pPr>
            <a:lvl2pPr marL="482186" indent="-241093">
              <a:spcBef>
                <a:spcPts val="2250"/>
              </a:spcBef>
              <a:defRPr sz="2000"/>
            </a:lvl2pPr>
            <a:lvl3pPr marL="723279" indent="-241093">
              <a:spcBef>
                <a:spcPts val="2250"/>
              </a:spcBef>
              <a:defRPr sz="2000"/>
            </a:lvl3pPr>
            <a:lvl4pPr marL="964372" indent="-241093">
              <a:spcBef>
                <a:spcPts val="2250"/>
              </a:spcBef>
              <a:defRPr sz="2000"/>
            </a:lvl4pPr>
            <a:lvl5pPr marL="1205465" indent="-241093">
              <a:spcBef>
                <a:spcPts val="2250"/>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extLst>
      <p:ext uri="{BB962C8B-B14F-4D97-AF65-F5344CB8AC3E}">
        <p14:creationId xmlns:p14="http://schemas.microsoft.com/office/powerpoint/2010/main" val="9185701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52E269-949B-4CE1-8461-231C52DB3C69}" type="slidenum">
              <a:rPr lang="en-US"/>
              <a:pPr/>
              <a:t>‹#›</a:t>
            </a:fld>
            <a:endParaRPr lang="en-US"/>
          </a:p>
        </p:txBody>
      </p:sp>
    </p:spTree>
    <p:extLst>
      <p:ext uri="{BB962C8B-B14F-4D97-AF65-F5344CB8AC3E}">
        <p14:creationId xmlns:p14="http://schemas.microsoft.com/office/powerpoint/2010/main" val="138227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669727" y="892969"/>
            <a:ext cx="7804547" cy="5072063"/>
          </a:xfrm>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5299732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2947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045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79094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0633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4A7696-095E-4123-8AF6-74AAA2943C66}" type="slidenum">
              <a:rPr lang="en-US"/>
              <a:pPr/>
              <a:t>‹#›</a:t>
            </a:fld>
            <a:endParaRPr lang="en-US"/>
          </a:p>
        </p:txBody>
      </p:sp>
    </p:spTree>
    <p:extLst>
      <p:ext uri="{BB962C8B-B14F-4D97-AF65-F5344CB8AC3E}">
        <p14:creationId xmlns:p14="http://schemas.microsoft.com/office/powerpoint/2010/main" val="380523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344993-DD89-4FA3-9F8E-AC859A1B3220}" type="slidenum">
              <a:rPr lang="en-US"/>
              <a:pPr/>
              <a:t>‹#›</a:t>
            </a:fld>
            <a:endParaRPr lang="en-US"/>
          </a:p>
        </p:txBody>
      </p:sp>
    </p:spTree>
    <p:extLst>
      <p:ext uri="{BB962C8B-B14F-4D97-AF65-F5344CB8AC3E}">
        <p14:creationId xmlns:p14="http://schemas.microsoft.com/office/powerpoint/2010/main" val="224033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DA77772-5475-4E5B-AE6A-A4DB911FE8C2}" type="slidenum">
              <a:rPr lang="en-US"/>
              <a:pPr/>
              <a:t>‹#›</a:t>
            </a:fld>
            <a:endParaRPr lang="en-US"/>
          </a:p>
        </p:txBody>
      </p:sp>
    </p:spTree>
    <p:extLst>
      <p:ext uri="{BB962C8B-B14F-4D97-AF65-F5344CB8AC3E}">
        <p14:creationId xmlns:p14="http://schemas.microsoft.com/office/powerpoint/2010/main" val="20044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BFAED52-0387-477E-81C0-3D9C6F4C94F5}" type="slidenum">
              <a:rPr lang="en-US"/>
              <a:pPr/>
              <a:t>‹#›</a:t>
            </a:fld>
            <a:endParaRPr lang="en-US"/>
          </a:p>
        </p:txBody>
      </p:sp>
    </p:spTree>
    <p:extLst>
      <p:ext uri="{BB962C8B-B14F-4D97-AF65-F5344CB8AC3E}">
        <p14:creationId xmlns:p14="http://schemas.microsoft.com/office/powerpoint/2010/main" val="324509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33E6048-9F1A-41F9-94CD-13DC8DADD4BD}" type="slidenum">
              <a:rPr lang="en-US"/>
              <a:pPr/>
              <a:t>‹#›</a:t>
            </a:fld>
            <a:endParaRPr lang="en-US"/>
          </a:p>
        </p:txBody>
      </p:sp>
    </p:spTree>
    <p:extLst>
      <p:ext uri="{BB962C8B-B14F-4D97-AF65-F5344CB8AC3E}">
        <p14:creationId xmlns:p14="http://schemas.microsoft.com/office/powerpoint/2010/main" val="3322442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8ABC1B-FB63-4F86-9ECB-87D030E1317F}" type="slidenum">
              <a:rPr lang="en-US"/>
              <a:pPr/>
              <a:t>‹#›</a:t>
            </a:fld>
            <a:endParaRPr lang="en-US"/>
          </a:p>
        </p:txBody>
      </p:sp>
    </p:spTree>
    <p:extLst>
      <p:ext uri="{BB962C8B-B14F-4D97-AF65-F5344CB8AC3E}">
        <p14:creationId xmlns:p14="http://schemas.microsoft.com/office/powerpoint/2010/main" val="405096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8E5A52-6527-4F71-B598-101E4972E8BB}" type="slidenum">
              <a:rPr lang="en-US"/>
              <a:pPr/>
              <a:t>‹#›</a:t>
            </a:fld>
            <a:endParaRPr lang="en-US"/>
          </a:p>
        </p:txBody>
      </p:sp>
    </p:spTree>
    <p:extLst>
      <p:ext uri="{BB962C8B-B14F-4D97-AF65-F5344CB8AC3E}">
        <p14:creationId xmlns:p14="http://schemas.microsoft.com/office/powerpoint/2010/main" val="117581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F07594D-0757-418A-857A-983C53B9C7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39"/>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7" y="183058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99470513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ransition spd="med"/>
  <p:txStyles>
    <p:titleStyle>
      <a:lvl1pPr algn="ctr" defTabSz="410751">
        <a:defRPr sz="5600">
          <a:latin typeface="+mn-lt"/>
          <a:ea typeface="+mn-ea"/>
          <a:cs typeface="+mn-cs"/>
          <a:sym typeface="Helvetica Light"/>
        </a:defRPr>
      </a:lvl1pPr>
      <a:lvl2pPr indent="160729" algn="ctr" defTabSz="410751">
        <a:defRPr sz="5600">
          <a:latin typeface="+mn-lt"/>
          <a:ea typeface="+mn-ea"/>
          <a:cs typeface="+mn-cs"/>
          <a:sym typeface="Helvetica Light"/>
        </a:defRPr>
      </a:lvl2pPr>
      <a:lvl3pPr indent="321457" algn="ctr" defTabSz="410751">
        <a:defRPr sz="5600">
          <a:latin typeface="+mn-lt"/>
          <a:ea typeface="+mn-ea"/>
          <a:cs typeface="+mn-cs"/>
          <a:sym typeface="Helvetica Light"/>
        </a:defRPr>
      </a:lvl3pPr>
      <a:lvl4pPr indent="482186" algn="ctr" defTabSz="410751">
        <a:defRPr sz="5600">
          <a:latin typeface="+mn-lt"/>
          <a:ea typeface="+mn-ea"/>
          <a:cs typeface="+mn-cs"/>
          <a:sym typeface="Helvetica Light"/>
        </a:defRPr>
      </a:lvl4pPr>
      <a:lvl5pPr indent="642915" algn="ctr" defTabSz="410751">
        <a:defRPr sz="5600">
          <a:latin typeface="+mn-lt"/>
          <a:ea typeface="+mn-ea"/>
          <a:cs typeface="+mn-cs"/>
          <a:sym typeface="Helvetica Light"/>
        </a:defRPr>
      </a:lvl5pPr>
      <a:lvl6pPr indent="803643" algn="ctr" defTabSz="410751">
        <a:defRPr sz="5600">
          <a:latin typeface="+mn-lt"/>
          <a:ea typeface="+mn-ea"/>
          <a:cs typeface="+mn-cs"/>
          <a:sym typeface="Helvetica Light"/>
        </a:defRPr>
      </a:lvl6pPr>
      <a:lvl7pPr indent="964372" algn="ctr" defTabSz="410751">
        <a:defRPr sz="5600">
          <a:latin typeface="+mn-lt"/>
          <a:ea typeface="+mn-ea"/>
          <a:cs typeface="+mn-cs"/>
          <a:sym typeface="Helvetica Light"/>
        </a:defRPr>
      </a:lvl7pPr>
      <a:lvl8pPr indent="1125101" algn="ctr" defTabSz="410751">
        <a:defRPr sz="5600">
          <a:latin typeface="+mn-lt"/>
          <a:ea typeface="+mn-ea"/>
          <a:cs typeface="+mn-cs"/>
          <a:sym typeface="Helvetica Light"/>
        </a:defRPr>
      </a:lvl8pPr>
      <a:lvl9pPr indent="1285829" algn="ctr" defTabSz="410751">
        <a:defRPr sz="5600">
          <a:latin typeface="+mn-lt"/>
          <a:ea typeface="+mn-ea"/>
          <a:cs typeface="+mn-cs"/>
          <a:sym typeface="Helvetica Light"/>
        </a:defRPr>
      </a:lvl9pPr>
    </p:titleStyle>
    <p:bodyStyle>
      <a:lvl1pPr marL="312528" indent="-312528" defTabSz="410751">
        <a:spcBef>
          <a:spcPts val="2953"/>
        </a:spcBef>
        <a:buSzPct val="75000"/>
        <a:buChar char="•"/>
        <a:defRPr sz="2500">
          <a:latin typeface="+mn-lt"/>
          <a:ea typeface="+mn-ea"/>
          <a:cs typeface="+mn-cs"/>
          <a:sym typeface="Helvetica Light"/>
        </a:defRPr>
      </a:lvl1pPr>
      <a:lvl2pPr marL="625056" indent="-312528" defTabSz="410751">
        <a:spcBef>
          <a:spcPts val="2953"/>
        </a:spcBef>
        <a:buSzPct val="75000"/>
        <a:buChar char="•"/>
        <a:defRPr sz="2500">
          <a:latin typeface="+mn-lt"/>
          <a:ea typeface="+mn-ea"/>
          <a:cs typeface="+mn-cs"/>
          <a:sym typeface="Helvetica Light"/>
        </a:defRPr>
      </a:lvl2pPr>
      <a:lvl3pPr marL="937584" indent="-312528" defTabSz="410751">
        <a:spcBef>
          <a:spcPts val="2953"/>
        </a:spcBef>
        <a:buSzPct val="75000"/>
        <a:buChar char="•"/>
        <a:defRPr sz="2500">
          <a:latin typeface="+mn-lt"/>
          <a:ea typeface="+mn-ea"/>
          <a:cs typeface="+mn-cs"/>
          <a:sym typeface="Helvetica Light"/>
        </a:defRPr>
      </a:lvl3pPr>
      <a:lvl4pPr marL="1250112" indent="-312528" defTabSz="410751">
        <a:spcBef>
          <a:spcPts val="2953"/>
        </a:spcBef>
        <a:buSzPct val="75000"/>
        <a:buChar char="•"/>
        <a:defRPr sz="2500">
          <a:latin typeface="+mn-lt"/>
          <a:ea typeface="+mn-ea"/>
          <a:cs typeface="+mn-cs"/>
          <a:sym typeface="Helvetica Light"/>
        </a:defRPr>
      </a:lvl4pPr>
      <a:lvl5pPr marL="1562640" indent="-312528" defTabSz="410751">
        <a:spcBef>
          <a:spcPts val="2953"/>
        </a:spcBef>
        <a:buSzPct val="75000"/>
        <a:buChar char="•"/>
        <a:defRPr sz="2500">
          <a:latin typeface="+mn-lt"/>
          <a:ea typeface="+mn-ea"/>
          <a:cs typeface="+mn-cs"/>
          <a:sym typeface="Helvetica Light"/>
        </a:defRPr>
      </a:lvl5pPr>
      <a:lvl6pPr marL="1875168" indent="-312528" defTabSz="410751">
        <a:spcBef>
          <a:spcPts val="2953"/>
        </a:spcBef>
        <a:buSzPct val="75000"/>
        <a:buChar char="•"/>
        <a:defRPr sz="2500">
          <a:latin typeface="+mn-lt"/>
          <a:ea typeface="+mn-ea"/>
          <a:cs typeface="+mn-cs"/>
          <a:sym typeface="Helvetica Light"/>
        </a:defRPr>
      </a:lvl6pPr>
      <a:lvl7pPr marL="2187696" indent="-312528" defTabSz="410751">
        <a:spcBef>
          <a:spcPts val="2953"/>
        </a:spcBef>
        <a:buSzPct val="75000"/>
        <a:buChar char="•"/>
        <a:defRPr sz="2500">
          <a:latin typeface="+mn-lt"/>
          <a:ea typeface="+mn-ea"/>
          <a:cs typeface="+mn-cs"/>
          <a:sym typeface="Helvetica Light"/>
        </a:defRPr>
      </a:lvl7pPr>
      <a:lvl8pPr marL="2500224" indent="-312528" defTabSz="410751">
        <a:spcBef>
          <a:spcPts val="2953"/>
        </a:spcBef>
        <a:buSzPct val="75000"/>
        <a:buChar char="•"/>
        <a:defRPr sz="2500">
          <a:latin typeface="+mn-lt"/>
          <a:ea typeface="+mn-ea"/>
          <a:cs typeface="+mn-cs"/>
          <a:sym typeface="Helvetica Light"/>
        </a:defRPr>
      </a:lvl8pPr>
      <a:lvl9pPr marL="2812752" indent="-312528" defTabSz="410751">
        <a:spcBef>
          <a:spcPts val="2953"/>
        </a:spcBef>
        <a:buSzPct val="75000"/>
        <a:buChar char="•"/>
        <a:defRPr sz="2500">
          <a:latin typeface="+mn-lt"/>
          <a:ea typeface="+mn-ea"/>
          <a:cs typeface="+mn-cs"/>
          <a:sym typeface="Helvetica Light"/>
        </a:defRPr>
      </a:lvl9pPr>
    </p:bodyStyle>
    <p:otherStyle>
      <a:lvl1pPr algn="ctr" defTabSz="410751">
        <a:defRPr>
          <a:solidFill>
            <a:schemeClr val="tx1"/>
          </a:solidFill>
          <a:latin typeface="+mn-lt"/>
          <a:ea typeface="+mn-ea"/>
          <a:cs typeface="+mn-cs"/>
          <a:sym typeface="Helvetica Light"/>
        </a:defRPr>
      </a:lvl1pPr>
      <a:lvl2pPr indent="160729" algn="ctr" defTabSz="410751">
        <a:defRPr>
          <a:solidFill>
            <a:schemeClr val="tx1"/>
          </a:solidFill>
          <a:latin typeface="+mn-lt"/>
          <a:ea typeface="+mn-ea"/>
          <a:cs typeface="+mn-cs"/>
          <a:sym typeface="Helvetica Light"/>
        </a:defRPr>
      </a:lvl2pPr>
      <a:lvl3pPr indent="321457" algn="ctr" defTabSz="410751">
        <a:defRPr>
          <a:solidFill>
            <a:schemeClr val="tx1"/>
          </a:solidFill>
          <a:latin typeface="+mn-lt"/>
          <a:ea typeface="+mn-ea"/>
          <a:cs typeface="+mn-cs"/>
          <a:sym typeface="Helvetica Light"/>
        </a:defRPr>
      </a:lvl3pPr>
      <a:lvl4pPr indent="482186" algn="ctr" defTabSz="410751">
        <a:defRPr>
          <a:solidFill>
            <a:schemeClr val="tx1"/>
          </a:solidFill>
          <a:latin typeface="+mn-lt"/>
          <a:ea typeface="+mn-ea"/>
          <a:cs typeface="+mn-cs"/>
          <a:sym typeface="Helvetica Light"/>
        </a:defRPr>
      </a:lvl4pPr>
      <a:lvl5pPr indent="642915" algn="ctr" defTabSz="410751">
        <a:defRPr>
          <a:solidFill>
            <a:schemeClr val="tx1"/>
          </a:solidFill>
          <a:latin typeface="+mn-lt"/>
          <a:ea typeface="+mn-ea"/>
          <a:cs typeface="+mn-cs"/>
          <a:sym typeface="Helvetica Light"/>
        </a:defRPr>
      </a:lvl5pPr>
      <a:lvl6pPr indent="803643" algn="ctr" defTabSz="410751">
        <a:defRPr>
          <a:solidFill>
            <a:schemeClr val="tx1"/>
          </a:solidFill>
          <a:latin typeface="+mn-lt"/>
          <a:ea typeface="+mn-ea"/>
          <a:cs typeface="+mn-cs"/>
          <a:sym typeface="Helvetica Light"/>
        </a:defRPr>
      </a:lvl6pPr>
      <a:lvl7pPr indent="964372" algn="ctr" defTabSz="410751">
        <a:defRPr>
          <a:solidFill>
            <a:schemeClr val="tx1"/>
          </a:solidFill>
          <a:latin typeface="+mn-lt"/>
          <a:ea typeface="+mn-ea"/>
          <a:cs typeface="+mn-cs"/>
          <a:sym typeface="Helvetica Light"/>
        </a:defRPr>
      </a:lvl7pPr>
      <a:lvl8pPr indent="1125101" algn="ctr" defTabSz="410751">
        <a:defRPr>
          <a:solidFill>
            <a:schemeClr val="tx1"/>
          </a:solidFill>
          <a:latin typeface="+mn-lt"/>
          <a:ea typeface="+mn-ea"/>
          <a:cs typeface="+mn-cs"/>
          <a:sym typeface="Helvetica Light"/>
        </a:defRPr>
      </a:lvl8pPr>
      <a:lvl9pPr indent="1285829" algn="ctr" defTabSz="410751">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hyperlink" Target="http://www.cdc.gov/genomics/gtesting/ACCE/index.htm"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6.w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ctrTitle"/>
          </p:nvPr>
        </p:nvSpPr>
        <p:spPr>
          <a:xfrm>
            <a:off x="685800" y="2130425"/>
            <a:ext cx="7772400" cy="1470025"/>
          </a:xfrm>
        </p:spPr>
        <p:txBody>
          <a:bodyPr anchor="ctr"/>
          <a:lstStyle/>
          <a:p>
            <a:r>
              <a:rPr lang="en-US" sz="4400"/>
              <a:t>Autism Spectrum Disorder</a:t>
            </a:r>
          </a:p>
        </p:txBody>
      </p:sp>
      <p:sp>
        <p:nvSpPr>
          <p:cNvPr id="37893" name="Rectangle 5"/>
          <p:cNvSpPr>
            <a:spLocks noGrp="1" noChangeArrowheads="1"/>
          </p:cNvSpPr>
          <p:nvPr>
            <p:ph type="subTitle" idx="1"/>
          </p:nvPr>
        </p:nvSpPr>
        <p:spPr>
          <a:xfrm>
            <a:off x="1371600" y="3886200"/>
            <a:ext cx="6400800" cy="1752600"/>
          </a:xfrm>
        </p:spPr>
        <p:txBody>
          <a:bodyPr/>
          <a:lstStyle/>
          <a:p>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testing approaches</a:t>
            </a:r>
            <a:endParaRPr lang="en-US" dirty="0"/>
          </a:p>
        </p:txBody>
      </p:sp>
      <p:sp>
        <p:nvSpPr>
          <p:cNvPr id="3" name="Content Placeholder 2"/>
          <p:cNvSpPr>
            <a:spLocks noGrp="1"/>
          </p:cNvSpPr>
          <p:nvPr>
            <p:ph idx="1"/>
          </p:nvPr>
        </p:nvSpPr>
        <p:spPr/>
        <p:txBody>
          <a:bodyPr/>
          <a:lstStyle/>
          <a:p>
            <a:r>
              <a:rPr lang="en-US" dirty="0" smtClean="0"/>
              <a:t>Microarray to identify CNVs </a:t>
            </a:r>
          </a:p>
          <a:p>
            <a:pPr lvl="1"/>
            <a:r>
              <a:rPr lang="en-US" dirty="0" smtClean="0"/>
              <a:t>Proposed for Newborn Screening </a:t>
            </a:r>
            <a:r>
              <a:rPr lang="en-US" sz="1600" dirty="0" smtClean="0"/>
              <a:t>(Nat </a:t>
            </a:r>
            <a:r>
              <a:rPr lang="en-US" sz="1600" dirty="0"/>
              <a:t>Genet. 2014 Oct;46(10):1046-8. </a:t>
            </a:r>
            <a:r>
              <a:rPr lang="en-US" sz="1600" dirty="0" err="1"/>
              <a:t>doi</a:t>
            </a:r>
            <a:r>
              <a:rPr lang="en-US" sz="1600" dirty="0"/>
              <a:t>: </a:t>
            </a:r>
            <a:r>
              <a:rPr lang="en-US" sz="1600" dirty="0" smtClean="0"/>
              <a:t>10.1038/ng.3106. Reaching </a:t>
            </a:r>
            <a:r>
              <a:rPr lang="en-US" sz="1600" dirty="0"/>
              <a:t>a CNV </a:t>
            </a:r>
            <a:r>
              <a:rPr lang="en-US" sz="1600" dirty="0" smtClean="0"/>
              <a:t>milestone. </a:t>
            </a:r>
            <a:r>
              <a:rPr lang="en-US" sz="1600" dirty="0" err="1" smtClean="0"/>
              <a:t>Beaudet</a:t>
            </a:r>
            <a:r>
              <a:rPr lang="en-US" sz="1600" dirty="0" smtClean="0"/>
              <a:t> AL)</a:t>
            </a:r>
            <a:endParaRPr lang="en-US" dirty="0"/>
          </a:p>
          <a:p>
            <a:pPr lvl="1"/>
            <a:r>
              <a:rPr lang="en-US" dirty="0" smtClean="0"/>
              <a:t>CNVs may result in a mild phenotype, stigmatization?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5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cstate="print"/>
          <a:srcRect/>
          <a:stretch>
            <a:fillRect/>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21528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latin typeface="Arial" panose="020B0604020202020204" pitchFamily="34" charset="0"/>
                <a:cs typeface="Arial" panose="020B0604020202020204" pitchFamily="34" charset="0"/>
              </a:rPr>
              <a:t>Genetic testing </a:t>
            </a:r>
            <a:r>
              <a:rPr lang="en-US" sz="4400" dirty="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pproaches</a:t>
            </a:r>
            <a:endParaRPr lang="en-US" sz="4400"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p:txBody>
          <a:bodyPr/>
          <a:lstStyle/>
          <a:p>
            <a:r>
              <a:rPr lang="en-US" sz="3200" dirty="0">
                <a:latin typeface="Arial" panose="020B0604020202020204" pitchFamily="34" charset="0"/>
                <a:cs typeface="Arial" panose="020B0604020202020204" pitchFamily="34" charset="0"/>
              </a:rPr>
              <a:t>Next-generation sequencing to identify single gene disorders</a:t>
            </a:r>
          </a:p>
          <a:p>
            <a:pPr lvl="1"/>
            <a:r>
              <a:rPr lang="en-US" sz="3200" dirty="0" err="1">
                <a:latin typeface="Arial" panose="020B0604020202020204" pitchFamily="34" charset="0"/>
                <a:cs typeface="Arial" panose="020B0604020202020204" pitchFamily="34" charset="0"/>
              </a:rPr>
              <a:t>ApolloGen’s</a:t>
            </a:r>
            <a:r>
              <a:rPr lang="en-US" sz="3200" dirty="0">
                <a:latin typeface="Arial" panose="020B0604020202020204" pitchFamily="34" charset="0"/>
                <a:cs typeface="Arial" panose="020B0604020202020204" pitchFamily="34" charset="0"/>
              </a:rPr>
              <a:t> Autism Spectrum Disorder panel analyzes 101 genes</a:t>
            </a:r>
          </a:p>
          <a:p>
            <a:pPr lvl="1"/>
            <a:r>
              <a:rPr lang="en-US" sz="3200" dirty="0" err="1">
                <a:latin typeface="Arial" panose="020B0604020202020204" pitchFamily="34" charset="0"/>
                <a:cs typeface="Arial" panose="020B0604020202020204" pitchFamily="34" charset="0"/>
              </a:rPr>
              <a:t>GeneDx</a:t>
            </a:r>
            <a:r>
              <a:rPr lang="en-US" sz="3200" dirty="0">
                <a:latin typeface="Arial" panose="020B0604020202020204" pitchFamily="34" charset="0"/>
                <a:cs typeface="Arial" panose="020B0604020202020204" pitchFamily="34" charset="0"/>
              </a:rPr>
              <a:t> panel analyzes 63 genes</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52447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28600" y="198438"/>
            <a:ext cx="8720138" cy="6507162"/>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21528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p:txBody>
          <a:bodyPr/>
          <a:lstStyle/>
          <a:p>
            <a:r>
              <a:rPr lang="en-US" dirty="0" smtClean="0"/>
              <a:t>Clinical genetics evaluation could make testing more targeted or suggest testing would not be helpful</a:t>
            </a:r>
          </a:p>
          <a:p>
            <a:pPr lvl="1"/>
            <a:r>
              <a:rPr lang="en-US" dirty="0" smtClean="0"/>
              <a:t> assess family history, environmental influences(e.g., alcohol exposure in pregnancy), syndromic appearance (e.g., tuberous sclerosis, Cowden)</a:t>
            </a:r>
          </a:p>
          <a:p>
            <a:endParaRPr lang="en-US" dirty="0"/>
          </a:p>
        </p:txBody>
      </p:sp>
      <p:sp>
        <p:nvSpPr>
          <p:cNvPr id="2" name="TextBox 1"/>
          <p:cNvSpPr txBox="1"/>
          <p:nvPr/>
        </p:nvSpPr>
        <p:spPr>
          <a:xfrm>
            <a:off x="1295400" y="529679"/>
            <a:ext cx="7059946" cy="769441"/>
          </a:xfrm>
          <a:prstGeom prst="rect">
            <a:avLst/>
          </a:prstGeom>
          <a:noFill/>
        </p:spPr>
        <p:txBody>
          <a:bodyPr wrap="none" rtlCol="0">
            <a:spAutoFit/>
          </a:bodyPr>
          <a:lstStyle/>
          <a:p>
            <a:r>
              <a:rPr lang="en-US" sz="4400" dirty="0" smtClean="0"/>
              <a:t>Genetic testing approaches</a:t>
            </a:r>
            <a:endParaRPr lang="en-US" sz="4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p:txBody>
          <a:bodyPr/>
          <a:lstStyle/>
          <a:p>
            <a:pPr marL="0" indent="0">
              <a:buFontTx/>
              <a:buNone/>
            </a:pPr>
            <a:r>
              <a:rPr lang="en-US"/>
              <a:t>“Even with an extensive clinical workup, physicians can expect to identify a genetic cause in less than 25% of ASD patients.”</a:t>
            </a:r>
          </a:p>
          <a:p>
            <a:pPr marL="0" indent="0">
              <a:buFontTx/>
              <a:buNone/>
            </a:pPr>
            <a:endParaRPr lang="en-US"/>
          </a:p>
          <a:p>
            <a:pPr marL="0" indent="0">
              <a:buFontTx/>
              <a:buNone/>
            </a:pPr>
            <a:r>
              <a:rPr lang="en-US"/>
              <a:t>The chance for a sibling to have autism in such cases is 10% to 20%.</a:t>
            </a:r>
          </a:p>
        </p:txBody>
      </p:sp>
      <p:sp>
        <p:nvSpPr>
          <p:cNvPr id="24580" name="Text Box 4"/>
          <p:cNvSpPr txBox="1">
            <a:spLocks noChangeArrowheads="1"/>
          </p:cNvSpPr>
          <p:nvPr/>
        </p:nvSpPr>
        <p:spPr bwMode="auto">
          <a:xfrm>
            <a:off x="6156325" y="6280150"/>
            <a:ext cx="1509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atin typeface="Tahoma" panose="020B0604030504040204" pitchFamily="34" charset="0"/>
              </a:rPr>
              <a:t>Gurrieri 2012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Do I do an autism genetic test?</a:t>
            </a:r>
          </a:p>
        </p:txBody>
      </p:sp>
      <p:sp>
        <p:nvSpPr>
          <p:cNvPr id="17411" name="Rectangle 3"/>
          <p:cNvSpPr>
            <a:spLocks noGrp="1" noChangeArrowheads="1"/>
          </p:cNvSpPr>
          <p:nvPr>
            <p:ph type="body" idx="1"/>
          </p:nvPr>
        </p:nvSpPr>
        <p:spPr/>
        <p:txBody>
          <a:bodyPr/>
          <a:lstStyle/>
          <a:p>
            <a:r>
              <a:rPr lang="en-US"/>
              <a:t>Consider genetic counseling referral for syndromes and targeted testing</a:t>
            </a:r>
          </a:p>
          <a:p>
            <a:r>
              <a:rPr lang="en-US"/>
              <a:t>Where do you put resources – early identification, services, research, other?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z="3200"/>
              <a:t>What Makes a Good Public Health Test?</a:t>
            </a:r>
          </a:p>
        </p:txBody>
      </p:sp>
      <p:sp>
        <p:nvSpPr>
          <p:cNvPr id="34819" name="Rectangle 3"/>
          <p:cNvSpPr>
            <a:spLocks noGrp="1" noChangeArrowheads="1"/>
          </p:cNvSpPr>
          <p:nvPr>
            <p:ph type="body" idx="1"/>
          </p:nvPr>
        </p:nvSpPr>
        <p:spPr/>
        <p:txBody>
          <a:bodyPr/>
          <a:lstStyle/>
          <a:p>
            <a:pPr>
              <a:lnSpc>
                <a:spcPct val="80000"/>
              </a:lnSpc>
            </a:pPr>
            <a:r>
              <a:rPr lang="en-US" sz="2800" b="1" dirty="0"/>
              <a:t>A</a:t>
            </a:r>
            <a:r>
              <a:rPr lang="en-US" sz="2400" dirty="0"/>
              <a:t>nalytic validity – if there is a genetic cause for ASD, how likely is the genetic test to pick it up?</a:t>
            </a:r>
          </a:p>
          <a:p>
            <a:pPr>
              <a:lnSpc>
                <a:spcPct val="80000"/>
              </a:lnSpc>
            </a:pPr>
            <a:r>
              <a:rPr lang="en-US" sz="2800" b="1" dirty="0"/>
              <a:t>C</a:t>
            </a:r>
            <a:r>
              <a:rPr lang="en-US" sz="2400" dirty="0"/>
              <a:t>linical validity – What proportion of ASD can be attributed to genes?</a:t>
            </a:r>
          </a:p>
          <a:p>
            <a:pPr>
              <a:lnSpc>
                <a:spcPct val="80000"/>
              </a:lnSpc>
            </a:pPr>
            <a:r>
              <a:rPr lang="en-US" sz="2800" b="1" dirty="0"/>
              <a:t>C</a:t>
            </a:r>
            <a:r>
              <a:rPr lang="en-US" sz="2400" dirty="0"/>
              <a:t>linical utility – If your genetic test is positive, does this change your medical management?</a:t>
            </a:r>
          </a:p>
          <a:p>
            <a:pPr>
              <a:lnSpc>
                <a:spcPct val="80000"/>
              </a:lnSpc>
            </a:pPr>
            <a:r>
              <a:rPr lang="en-US" sz="2800" b="1" dirty="0"/>
              <a:t>E</a:t>
            </a:r>
            <a:r>
              <a:rPr lang="en-US" sz="2400" dirty="0"/>
              <a:t>thical Implications – Are </a:t>
            </a:r>
            <a:r>
              <a:rPr lang="en-US" sz="2400" dirty="0" smtClean="0"/>
              <a:t>there </a:t>
            </a:r>
            <a:r>
              <a:rPr lang="en-US" sz="2400" dirty="0"/>
              <a:t>individual or community ethical concerns (e.g., privacy, stigma, stereotype, insurance discrimination)</a:t>
            </a:r>
          </a:p>
          <a:p>
            <a:pPr>
              <a:lnSpc>
                <a:spcPct val="80000"/>
              </a:lnSpc>
            </a:pPr>
            <a:r>
              <a:rPr lang="en-US" sz="2400" dirty="0"/>
              <a:t>For more information about the </a:t>
            </a:r>
            <a:r>
              <a:rPr lang="en-US" sz="2800" b="1" dirty="0"/>
              <a:t>ACCE</a:t>
            </a:r>
            <a:r>
              <a:rPr lang="en-US" sz="2400" dirty="0"/>
              <a:t> model, check out the CDC website: </a:t>
            </a:r>
            <a:r>
              <a:rPr lang="en-US" sz="2400" dirty="0">
                <a:hlinkClick r:id="rId5"/>
              </a:rPr>
              <a:t>http://www.cdc.gov/genomics/gtesting/ACCE/index.htm</a:t>
            </a:r>
            <a:endParaRPr 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Recall Your Task</a:t>
            </a:r>
          </a:p>
        </p:txBody>
      </p:sp>
      <p:sp>
        <p:nvSpPr>
          <p:cNvPr id="36867" name="Rectangle 3"/>
          <p:cNvSpPr>
            <a:spLocks noGrp="1" noChangeArrowheads="1"/>
          </p:cNvSpPr>
          <p:nvPr>
            <p:ph type="body" idx="1"/>
          </p:nvPr>
        </p:nvSpPr>
        <p:spPr/>
        <p:txBody>
          <a:bodyPr/>
          <a:lstStyle/>
          <a:p>
            <a:pPr marL="0" indent="457200">
              <a:buFontTx/>
              <a:buNone/>
            </a:pPr>
            <a:r>
              <a:rPr lang="en-US"/>
              <a:t>Your Congresswoman has 2 grandchildren with autism spectrum disorder and included a promise to “to do more testing for autism” in her campaign.  She has representatives of a company that has a panel of markers for autism asking to schedule a meeting with you so that you can become her state professional advocate to add this testing to the newborn screen.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4000"/>
              <a:t>What Public Health Genomic Competencies Apply?</a:t>
            </a:r>
          </a:p>
        </p:txBody>
      </p:sp>
      <p:sp>
        <p:nvSpPr>
          <p:cNvPr id="32771" name="Rectangle 3"/>
          <p:cNvSpPr>
            <a:spLocks noGrp="1" noChangeArrowheads="1"/>
          </p:cNvSpPr>
          <p:nvPr>
            <p:ph type="body" idx="1"/>
          </p:nvPr>
        </p:nvSpPr>
        <p:spPr/>
        <p:txBody>
          <a:bodyPr/>
          <a:lstStyle/>
          <a:p>
            <a:pPr>
              <a:lnSpc>
                <a:spcPct val="80000"/>
              </a:lnSpc>
              <a:buFontTx/>
              <a:buNone/>
            </a:pPr>
            <a:r>
              <a:rPr lang="en-US" sz="2800" u="sng" dirty="0"/>
              <a:t>Competencies</a:t>
            </a:r>
          </a:p>
          <a:p>
            <a:pPr>
              <a:lnSpc>
                <a:spcPct val="80000"/>
              </a:lnSpc>
            </a:pPr>
            <a:r>
              <a:rPr lang="en-US" sz="2800" dirty="0"/>
              <a:t>Maintain up-to-date knowledge on </a:t>
            </a:r>
            <a:r>
              <a:rPr lang="en-US" sz="2800" dirty="0" smtClean="0"/>
              <a:t>genetic </a:t>
            </a:r>
            <a:r>
              <a:rPr lang="en-US" sz="2800" dirty="0"/>
              <a:t>advances and technologies   </a:t>
            </a:r>
          </a:p>
          <a:p>
            <a:pPr>
              <a:lnSpc>
                <a:spcPct val="80000"/>
              </a:lnSpc>
            </a:pPr>
            <a:r>
              <a:rPr lang="en-US" sz="2800" dirty="0"/>
              <a:t>Collaborate with </a:t>
            </a:r>
            <a:r>
              <a:rPr lang="en-US" sz="2800" dirty="0" smtClean="0"/>
              <a:t>health </a:t>
            </a:r>
            <a:r>
              <a:rPr lang="en-US" sz="2800" dirty="0"/>
              <a:t>agencies and organizations, academic, research, private and commercial </a:t>
            </a:r>
            <a:r>
              <a:rPr lang="en-US" sz="2800" dirty="0" smtClean="0"/>
              <a:t>enterprises </a:t>
            </a:r>
            <a:r>
              <a:rPr lang="en-US" sz="2800" dirty="0"/>
              <a:t>to identify and solve genomic-related problems </a:t>
            </a:r>
          </a:p>
          <a:p>
            <a:pPr>
              <a:lnSpc>
                <a:spcPct val="80000"/>
              </a:lnSpc>
            </a:pPr>
            <a:r>
              <a:rPr lang="en-US" sz="2800" dirty="0"/>
              <a:t>Identify ethical and medical limitations to genetic testing, including uses that don't benefit the individual  </a:t>
            </a:r>
          </a:p>
          <a:p>
            <a:pPr>
              <a:lnSpc>
                <a:spcPct val="80000"/>
              </a:lnSpc>
            </a:pPr>
            <a:r>
              <a:rPr lang="en-US" sz="2800" dirty="0"/>
              <a:t>Participate in strategic policy planning and development related to genetic testing or genomic programs </a:t>
            </a:r>
          </a:p>
          <a:p>
            <a:pPr>
              <a:lnSpc>
                <a:spcPct val="80000"/>
              </a:lnSpc>
            </a:pPr>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Day </a:t>
            </a:r>
            <a:r>
              <a:rPr lang="en-US" smtClean="0"/>
              <a:t>#2 </a:t>
            </a:r>
            <a:r>
              <a:rPr lang="en-US" dirty="0"/>
              <a:t>as Director</a:t>
            </a:r>
          </a:p>
        </p:txBody>
      </p:sp>
      <p:sp>
        <p:nvSpPr>
          <p:cNvPr id="39939" name="Rectangle 3"/>
          <p:cNvSpPr>
            <a:spLocks noGrp="1" noChangeArrowheads="1"/>
          </p:cNvSpPr>
          <p:nvPr>
            <p:ph type="body" idx="1"/>
          </p:nvPr>
        </p:nvSpPr>
        <p:spPr/>
        <p:txBody>
          <a:bodyPr/>
          <a:lstStyle/>
          <a:p>
            <a:pPr marL="0" indent="228600">
              <a:buFontTx/>
              <a:buNone/>
            </a:pPr>
            <a:r>
              <a:rPr lang="en-US"/>
              <a:t>Your Congresswoman has 2 grandchildren with autism spectrum disorder and included a promise to “to do more testing for autism” in her campaign.  She has representatives of a company that has a panel of markers for autism asking to schedule a meeting with you so that you can become her state professional advocate to add this testing to the newborn screen.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381000" y="1371600"/>
            <a:ext cx="8229600" cy="2392363"/>
          </a:xfrm>
        </p:spPr>
        <p:txBody>
          <a:bodyPr/>
          <a:lstStyle/>
          <a:p>
            <a:r>
              <a:rPr lang="en-US" sz="4000"/>
              <a:t>Which essential public health  services would you recommend?</a:t>
            </a:r>
            <a:br>
              <a:rPr lang="en-US" sz="4000"/>
            </a:br>
            <a:r>
              <a:rPr lang="en-US" sz="4000"/>
              <a:t/>
            </a:r>
            <a:br>
              <a:rPr lang="en-US" sz="4000"/>
            </a:br>
            <a:r>
              <a:rPr lang="en-US" sz="4000"/>
              <a:t>(See Framework on Next Slide for Ideas)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9688"/>
            <a:ext cx="8763000" cy="67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2133600"/>
            <a:ext cx="1828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4000"/>
              <a:t>A Potential Action Plan</a:t>
            </a:r>
          </a:p>
        </p:txBody>
      </p:sp>
      <p:sp>
        <p:nvSpPr>
          <p:cNvPr id="35843" name="Rectangle 3"/>
          <p:cNvSpPr>
            <a:spLocks noGrp="1" noChangeArrowheads="1"/>
          </p:cNvSpPr>
          <p:nvPr>
            <p:ph type="body" idx="1"/>
          </p:nvPr>
        </p:nvSpPr>
        <p:spPr/>
        <p:txBody>
          <a:bodyPr/>
          <a:lstStyle/>
          <a:p>
            <a:r>
              <a:rPr lang="en-US" sz="2800" dirty="0"/>
              <a:t>Public Health Service:</a:t>
            </a:r>
          </a:p>
          <a:p>
            <a:pPr lvl="1"/>
            <a:r>
              <a:rPr lang="en-US" sz="2400" dirty="0"/>
              <a:t>Inform, educate and empower people about health issues</a:t>
            </a:r>
          </a:p>
          <a:p>
            <a:pPr lvl="1">
              <a:buFontTx/>
              <a:buNone/>
            </a:pPr>
            <a:endParaRPr lang="en-US" sz="2400" dirty="0"/>
          </a:p>
          <a:p>
            <a:r>
              <a:rPr lang="en-US" sz="2800" dirty="0"/>
              <a:t>You decide to invite a medical geneticist to attend the meeting between your congresswoman and the genetic testing company representatives to discuss the clinical and public health utility of adding routine genetic testing.</a:t>
            </a:r>
          </a:p>
          <a:p>
            <a:endParaRPr lang="en-US" sz="2800" dirty="0"/>
          </a:p>
          <a:p>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sz="4000"/>
              <a:t>Autism Spectrum Disorder</a:t>
            </a:r>
            <a:br>
              <a:rPr lang="en-US" sz="4000"/>
            </a:br>
            <a:r>
              <a:rPr lang="en-US" sz="4000"/>
              <a:t>What Do You Need To Know?</a:t>
            </a:r>
          </a:p>
        </p:txBody>
      </p:sp>
      <p:sp>
        <p:nvSpPr>
          <p:cNvPr id="2053" name="Rectangle 5"/>
          <p:cNvSpPr>
            <a:spLocks noGrp="1" noChangeArrowheads="1"/>
          </p:cNvSpPr>
          <p:nvPr>
            <p:ph type="body" idx="1"/>
          </p:nvPr>
        </p:nvSpPr>
        <p:spPr/>
        <p:txBody>
          <a:bodyPr/>
          <a:lstStyle/>
          <a:p>
            <a:pPr>
              <a:lnSpc>
                <a:spcPct val="90000"/>
              </a:lnSpc>
            </a:pPr>
            <a:r>
              <a:rPr lang="en-US" sz="2800" dirty="0" smtClean="0"/>
              <a:t>ASD </a:t>
            </a:r>
            <a:r>
              <a:rPr lang="en-US" sz="2800" dirty="0"/>
              <a:t>symptoms </a:t>
            </a:r>
            <a:r>
              <a:rPr lang="en-US" sz="2800" dirty="0" smtClean="0"/>
              <a:t>vary but involve abnormalities in social responsiveness and communication</a:t>
            </a:r>
          </a:p>
          <a:p>
            <a:pPr>
              <a:lnSpc>
                <a:spcPct val="90000"/>
              </a:lnSpc>
            </a:pPr>
            <a:r>
              <a:rPr lang="en-US" sz="2800" dirty="0" smtClean="0"/>
              <a:t>Early warning signs:</a:t>
            </a:r>
          </a:p>
          <a:p>
            <a:pPr lvl="1">
              <a:lnSpc>
                <a:spcPct val="90000"/>
              </a:lnSpc>
            </a:pPr>
            <a:r>
              <a:rPr lang="en-US" sz="2500" dirty="0" smtClean="0"/>
              <a:t>loss </a:t>
            </a:r>
            <a:r>
              <a:rPr lang="en-US" sz="2500" dirty="0"/>
              <a:t>of language or social skills at any age</a:t>
            </a:r>
          </a:p>
          <a:p>
            <a:pPr lvl="1">
              <a:lnSpc>
                <a:spcPct val="90000"/>
              </a:lnSpc>
            </a:pPr>
            <a:r>
              <a:rPr lang="en-US" sz="2500" dirty="0" smtClean="0"/>
              <a:t>the </a:t>
            </a:r>
            <a:r>
              <a:rPr lang="en-US" sz="2500" dirty="0"/>
              <a:t>child does not </a:t>
            </a:r>
          </a:p>
          <a:p>
            <a:pPr lvl="2">
              <a:lnSpc>
                <a:spcPct val="90000"/>
              </a:lnSpc>
            </a:pPr>
            <a:r>
              <a:rPr lang="en-US" sz="2100" dirty="0"/>
              <a:t>babble or coo by 12 months of age </a:t>
            </a:r>
          </a:p>
          <a:p>
            <a:pPr lvl="2">
              <a:lnSpc>
                <a:spcPct val="90000"/>
              </a:lnSpc>
            </a:pPr>
            <a:r>
              <a:rPr lang="en-US" sz="2100" dirty="0"/>
              <a:t>gesture (point, wave, grasp, etc.) by 12 months </a:t>
            </a:r>
          </a:p>
          <a:p>
            <a:pPr lvl="2">
              <a:lnSpc>
                <a:spcPct val="90000"/>
              </a:lnSpc>
            </a:pPr>
            <a:r>
              <a:rPr lang="en-US" sz="2100" dirty="0"/>
              <a:t>say single words by 16 months of age</a:t>
            </a:r>
          </a:p>
          <a:p>
            <a:pPr lvl="2">
              <a:lnSpc>
                <a:spcPct val="90000"/>
              </a:lnSpc>
            </a:pPr>
            <a:r>
              <a:rPr lang="en-US" sz="2100" dirty="0"/>
              <a:t>say two-word phrases on his or her own (rather than just repeating what someone says to him or her) by 24 months of age</a:t>
            </a:r>
            <a:r>
              <a:rPr lang="en-US" sz="2000" dirty="0"/>
              <a:t> </a:t>
            </a:r>
          </a:p>
          <a:p>
            <a:pPr>
              <a:lnSpc>
                <a:spcPct val="90000"/>
              </a:lnSpc>
            </a:pP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609600"/>
            <a:ext cx="7772400" cy="1295400"/>
          </a:xfrm>
        </p:spPr>
        <p:txBody>
          <a:bodyPr/>
          <a:lstStyle/>
          <a:p>
            <a:r>
              <a:rPr lang="en-US"/>
              <a:t>Screening and Early Identification</a:t>
            </a:r>
          </a:p>
        </p:txBody>
      </p:sp>
      <p:sp>
        <p:nvSpPr>
          <p:cNvPr id="12291" name="Rectangle 3"/>
          <p:cNvSpPr>
            <a:spLocks noGrp="1" noChangeArrowheads="1"/>
          </p:cNvSpPr>
          <p:nvPr>
            <p:ph type="body" idx="1"/>
          </p:nvPr>
        </p:nvSpPr>
        <p:spPr>
          <a:xfrm>
            <a:off x="457200" y="1935163"/>
            <a:ext cx="8229600" cy="3856037"/>
          </a:xfrm>
        </p:spPr>
        <p:txBody>
          <a:bodyPr/>
          <a:lstStyle/>
          <a:p>
            <a:pPr>
              <a:lnSpc>
                <a:spcPct val="90000"/>
              </a:lnSpc>
            </a:pPr>
            <a:r>
              <a:rPr lang="en-US" sz="2400"/>
              <a:t>AAP Recommended Surveillance and Screening Algorithm</a:t>
            </a:r>
          </a:p>
          <a:p>
            <a:pPr lvl="1">
              <a:lnSpc>
                <a:spcPct val="90000"/>
              </a:lnSpc>
            </a:pPr>
            <a:r>
              <a:rPr lang="en-US" sz="2000"/>
              <a:t>Evaluate risk factors:</a:t>
            </a:r>
          </a:p>
          <a:p>
            <a:pPr lvl="2">
              <a:lnSpc>
                <a:spcPct val="90000"/>
              </a:lnSpc>
            </a:pPr>
            <a:r>
              <a:rPr lang="en-US" sz="1800"/>
              <a:t>Is there a sibling with autism spectrum disorders?</a:t>
            </a:r>
          </a:p>
          <a:p>
            <a:pPr lvl="2">
              <a:lnSpc>
                <a:spcPct val="90000"/>
              </a:lnSpc>
            </a:pPr>
            <a:r>
              <a:rPr lang="en-US" sz="1800"/>
              <a:t>Are parents concerned?</a:t>
            </a:r>
          </a:p>
          <a:p>
            <a:pPr lvl="2">
              <a:lnSpc>
                <a:spcPct val="90000"/>
              </a:lnSpc>
            </a:pPr>
            <a:r>
              <a:rPr lang="en-US" sz="1800"/>
              <a:t>Are other caregivers concerned?</a:t>
            </a:r>
          </a:p>
          <a:p>
            <a:pPr lvl="2">
              <a:lnSpc>
                <a:spcPct val="90000"/>
              </a:lnSpc>
            </a:pPr>
            <a:r>
              <a:rPr lang="en-US" sz="1800"/>
              <a:t>Are you, as the child’s physician, concerned?</a:t>
            </a:r>
          </a:p>
          <a:p>
            <a:pPr lvl="1">
              <a:lnSpc>
                <a:spcPct val="90000"/>
              </a:lnSpc>
            </a:pPr>
            <a:r>
              <a:rPr lang="en-US" sz="2000"/>
              <a:t>If at least two risk factors present and child is at least 18 months old, administer ASD specific screening tool.</a:t>
            </a:r>
          </a:p>
          <a:p>
            <a:pPr lvl="4">
              <a:lnSpc>
                <a:spcPct val="90000"/>
              </a:lnSpc>
            </a:pPr>
            <a:r>
              <a:rPr lang="en-US" sz="1600"/>
              <a:t>Johnson et al., 2007</a:t>
            </a:r>
          </a:p>
          <a:p>
            <a:pPr lvl="4">
              <a:lnSpc>
                <a:spcPct val="90000"/>
              </a:lnSpc>
            </a:pPr>
            <a:endParaRPr lang="en-US" sz="16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Prevalence</a:t>
            </a:r>
          </a:p>
        </p:txBody>
      </p:sp>
      <p:sp>
        <p:nvSpPr>
          <p:cNvPr id="7171" name="Rectangle 3"/>
          <p:cNvSpPr>
            <a:spLocks noGrp="1" noChangeArrowheads="1"/>
          </p:cNvSpPr>
          <p:nvPr>
            <p:ph type="body" idx="1"/>
          </p:nvPr>
        </p:nvSpPr>
        <p:spPr/>
        <p:txBody>
          <a:bodyPr/>
          <a:lstStyle/>
          <a:p>
            <a:r>
              <a:rPr lang="en-US" sz="2400" dirty="0"/>
              <a:t>On March 27, 2014, the </a:t>
            </a:r>
            <a:r>
              <a:rPr lang="en-US" sz="2400" dirty="0" smtClean="0"/>
              <a:t>CDC </a:t>
            </a:r>
            <a:r>
              <a:rPr lang="en-US" sz="2400" dirty="0"/>
              <a:t>released new data on the prevalence of autism in the United States. </a:t>
            </a:r>
            <a:endParaRPr lang="en-US" sz="2400" dirty="0" smtClean="0"/>
          </a:p>
          <a:p>
            <a:r>
              <a:rPr lang="en-US" sz="2400" dirty="0" smtClean="0"/>
              <a:t>This </a:t>
            </a:r>
            <a:r>
              <a:rPr lang="en-US" sz="2400" dirty="0"/>
              <a:t>surveillance study identified 1 in 68 children (1 in 42 boys and 1 in 189 girls) as having autism spectrum disorder (ASD</a:t>
            </a:r>
            <a:r>
              <a:rPr lang="en-US" sz="2400" dirty="0" smtClean="0"/>
              <a:t>)</a:t>
            </a:r>
            <a:endParaRPr 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causes ASD?</a:t>
            </a:r>
            <a:endParaRPr lang="en-US" dirty="0"/>
          </a:p>
        </p:txBody>
      </p:sp>
      <p:sp>
        <p:nvSpPr>
          <p:cNvPr id="3" name="Content Placeholder 2"/>
          <p:cNvSpPr>
            <a:spLocks noGrp="1"/>
          </p:cNvSpPr>
          <p:nvPr>
            <p:ph idx="1"/>
          </p:nvPr>
        </p:nvSpPr>
        <p:spPr/>
        <p:txBody>
          <a:bodyPr/>
          <a:lstStyle/>
          <a:p>
            <a:r>
              <a:rPr lang="en-US" dirty="0"/>
              <a:t>Caused by interacting factors </a:t>
            </a:r>
            <a:endParaRPr lang="en-US" dirty="0" smtClean="0"/>
          </a:p>
          <a:p>
            <a:pPr lvl="1"/>
            <a:r>
              <a:rPr lang="en-US" dirty="0" smtClean="0"/>
              <a:t>genetic changes</a:t>
            </a:r>
          </a:p>
          <a:p>
            <a:pPr lvl="1"/>
            <a:r>
              <a:rPr lang="en-US" dirty="0" smtClean="0"/>
              <a:t>interacting genes</a:t>
            </a:r>
          </a:p>
          <a:p>
            <a:pPr lvl="1"/>
            <a:r>
              <a:rPr lang="en-US" dirty="0" smtClean="0"/>
              <a:t>epigenetic </a:t>
            </a:r>
            <a:r>
              <a:rPr lang="en-US" dirty="0"/>
              <a:t>factors (influences on </a:t>
            </a:r>
            <a:r>
              <a:rPr lang="en-US" dirty="0" smtClean="0"/>
              <a:t>genes)</a:t>
            </a:r>
          </a:p>
          <a:p>
            <a:pPr lvl="1"/>
            <a:r>
              <a:rPr lang="en-US" dirty="0" smtClean="0"/>
              <a:t>environmental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288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z="4000" dirty="0" smtClean="0"/>
              <a:t>Genetic Etiology</a:t>
            </a:r>
            <a:endParaRPr lang="en-US" sz="4000" dirty="0"/>
          </a:p>
        </p:txBody>
      </p:sp>
      <p:sp>
        <p:nvSpPr>
          <p:cNvPr id="22531" name="Rectangle 3"/>
          <p:cNvSpPr>
            <a:spLocks noGrp="1" noChangeArrowheads="1"/>
          </p:cNvSpPr>
          <p:nvPr>
            <p:ph type="body" idx="1"/>
          </p:nvPr>
        </p:nvSpPr>
        <p:spPr/>
        <p:txBody>
          <a:bodyPr/>
          <a:lstStyle/>
          <a:p>
            <a:pPr marL="514350" indent="-514350">
              <a:buFont typeface="+mj-lt"/>
              <a:buAutoNum type="arabicPeriod"/>
            </a:pPr>
            <a:r>
              <a:rPr lang="en-US" dirty="0"/>
              <a:t>Microscopic chromosomal abnormalities (up to 5</a:t>
            </a:r>
            <a:r>
              <a:rPr lang="en-US" dirty="0" smtClean="0"/>
              <a:t>%)</a:t>
            </a:r>
          </a:p>
          <a:p>
            <a:pPr lvl="2" indent="-342900"/>
            <a:r>
              <a:rPr lang="en-US" dirty="0" err="1" smtClean="0"/>
              <a:t>Prader</a:t>
            </a:r>
            <a:r>
              <a:rPr lang="en-US" dirty="0" smtClean="0"/>
              <a:t>-Willi, </a:t>
            </a:r>
            <a:r>
              <a:rPr lang="en-US" dirty="0" err="1" smtClean="0"/>
              <a:t>Angelman</a:t>
            </a:r>
            <a:endParaRPr lang="en-US" dirty="0" smtClean="0"/>
          </a:p>
          <a:p>
            <a:pPr marL="514350" indent="-514350">
              <a:buFont typeface="+mj-lt"/>
              <a:buAutoNum type="arabicPeriod"/>
            </a:pPr>
            <a:r>
              <a:rPr lang="en-US" dirty="0" smtClean="0"/>
              <a:t>Copy </a:t>
            </a:r>
            <a:r>
              <a:rPr lang="en-US" dirty="0"/>
              <a:t>number variants (submicroscopic chromosome </a:t>
            </a:r>
            <a:r>
              <a:rPr lang="en-US" dirty="0" smtClean="0"/>
              <a:t>deletions or duplications) </a:t>
            </a:r>
            <a:r>
              <a:rPr lang="en-US" dirty="0"/>
              <a:t>found on microarrays (10% to 35</a:t>
            </a:r>
            <a:r>
              <a:rPr lang="en-US" dirty="0" smtClean="0"/>
              <a:t>%??)</a:t>
            </a:r>
          </a:p>
          <a:p>
            <a:pPr marL="514350" indent="-514350">
              <a:buFont typeface="+mj-lt"/>
              <a:buAutoNum type="arabicPeriod"/>
            </a:pPr>
            <a:r>
              <a:rPr lang="en-US" dirty="0" smtClean="0"/>
              <a:t>Single-gene conditions </a:t>
            </a:r>
            <a:r>
              <a:rPr lang="en-US" dirty="0"/>
              <a:t>(less than 5</a:t>
            </a:r>
            <a:r>
              <a:rPr lang="en-US" dirty="0" smtClean="0"/>
              <a:t>%)</a:t>
            </a:r>
          </a:p>
          <a:p>
            <a:pPr marL="1314450" lvl="2" indent="-514350"/>
            <a:r>
              <a:rPr lang="en-US" dirty="0" smtClean="0"/>
              <a:t>Fragile X, </a:t>
            </a:r>
            <a:r>
              <a:rPr lang="en-US" dirty="0" err="1" smtClean="0"/>
              <a:t>Rett</a:t>
            </a:r>
            <a:r>
              <a:rPr lang="en-US" dirty="0" smtClean="0"/>
              <a:t> syndrome, Cowden syndrome</a:t>
            </a:r>
            <a:endParaRPr lang="en-US" dirty="0"/>
          </a:p>
        </p:txBody>
      </p:sp>
      <p:sp>
        <p:nvSpPr>
          <p:cNvPr id="22532" name="Text Box 4"/>
          <p:cNvSpPr txBox="1">
            <a:spLocks noChangeArrowheads="1"/>
          </p:cNvSpPr>
          <p:nvPr/>
        </p:nvSpPr>
        <p:spPr bwMode="auto">
          <a:xfrm>
            <a:off x="6156325" y="6280150"/>
            <a:ext cx="1509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atin typeface="Tahoma" panose="020B0604030504040204" pitchFamily="34" charset="0"/>
              </a:rPr>
              <a:t>Gurrieri 2012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Important Genes</a:t>
            </a:r>
          </a:p>
        </p:txBody>
      </p:sp>
      <p:sp>
        <p:nvSpPr>
          <p:cNvPr id="14339" name="Rectangle 3"/>
          <p:cNvSpPr>
            <a:spLocks noGrp="1" noChangeArrowheads="1"/>
          </p:cNvSpPr>
          <p:nvPr>
            <p:ph type="body" idx="1"/>
          </p:nvPr>
        </p:nvSpPr>
        <p:spPr/>
        <p:txBody>
          <a:bodyPr/>
          <a:lstStyle/>
          <a:p>
            <a:pPr>
              <a:lnSpc>
                <a:spcPct val="90000"/>
              </a:lnSpc>
            </a:pPr>
            <a:r>
              <a:rPr lang="en-US"/>
              <a:t>Gene mapping in consanguineous families or families with multiple persons with ASD</a:t>
            </a:r>
          </a:p>
          <a:p>
            <a:pPr>
              <a:lnSpc>
                <a:spcPct val="90000"/>
              </a:lnSpc>
            </a:pPr>
            <a:r>
              <a:rPr lang="en-US"/>
              <a:t>Across &gt;12 linkage studies, most consistent evidence for 7q22-q32, but not in largest study</a:t>
            </a:r>
          </a:p>
          <a:p>
            <a:pPr>
              <a:lnSpc>
                <a:spcPct val="90000"/>
              </a:lnSpc>
            </a:pPr>
            <a:r>
              <a:rPr lang="en-US"/>
              <a:t>Genome wide association studies</a:t>
            </a:r>
          </a:p>
          <a:p>
            <a:pPr>
              <a:lnSpc>
                <a:spcPct val="90000"/>
              </a:lnSpc>
            </a:pPr>
            <a:r>
              <a:rPr lang="en-US"/>
              <a:t>Autism Genome Project Consortium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g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09600"/>
            <a:ext cx="2619375" cy="5895975"/>
          </a:xfrm>
          <a:prstGeom prst="rect">
            <a:avLst/>
          </a:prstGeom>
          <a:noFill/>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5394325" y="2241550"/>
            <a:ext cx="2606675"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3200">
                <a:latin typeface="Tahoma" panose="020B0604030504040204" pitchFamily="34" charset="0"/>
              </a:rPr>
              <a:t>More than 100 genes have been associated with ASD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588</TotalTime>
  <Words>1134</Words>
  <Application>Microsoft Office PowerPoint</Application>
  <PresentationFormat>On-screen Show (4:3)</PresentationFormat>
  <Paragraphs>127</Paragraphs>
  <Slides>22</Slides>
  <Notes>22</Notes>
  <HiddenSlides>0</HiddenSlides>
  <MMClips>22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Helvetica Light</vt:lpstr>
      <vt:lpstr>Tahoma</vt:lpstr>
      <vt:lpstr>Default Design</vt:lpstr>
      <vt:lpstr>White</vt:lpstr>
      <vt:lpstr>Autism Spectrum Disorder</vt:lpstr>
      <vt:lpstr>Day #2 as Director</vt:lpstr>
      <vt:lpstr>Autism Spectrum Disorder What Do You Need To Know?</vt:lpstr>
      <vt:lpstr>Screening and Early Identification</vt:lpstr>
      <vt:lpstr>Prevalence</vt:lpstr>
      <vt:lpstr>What causes ASD?</vt:lpstr>
      <vt:lpstr>Genetic Etiology</vt:lpstr>
      <vt:lpstr>Important Genes</vt:lpstr>
      <vt:lpstr>PowerPoint Presentation</vt:lpstr>
      <vt:lpstr>Genetic testing approaches</vt:lpstr>
      <vt:lpstr>PowerPoint Presentation</vt:lpstr>
      <vt:lpstr>Genetic testing approaches</vt:lpstr>
      <vt:lpstr>PowerPoint Presentation</vt:lpstr>
      <vt:lpstr>PowerPoint Presentation</vt:lpstr>
      <vt:lpstr>PowerPoint Presentation</vt:lpstr>
      <vt:lpstr>Do I do an autism genetic test?</vt:lpstr>
      <vt:lpstr>What Makes a Good Public Health Test?</vt:lpstr>
      <vt:lpstr>Recall Your Task</vt:lpstr>
      <vt:lpstr>What Public Health Genomic Competencies Apply?</vt:lpstr>
      <vt:lpstr>Which essential public health  services would you recommend?  (See Framework on Next Slide for Ideas)</vt:lpstr>
      <vt:lpstr>PowerPoint Presentation</vt:lpstr>
      <vt:lpstr>A Potential Action Plan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Autism and public health</dc:title>
  <dc:creator>Joann Bodurtha</dc:creator>
  <cp:lastModifiedBy>Christopher Buttery</cp:lastModifiedBy>
  <cp:revision>30</cp:revision>
  <cp:lastPrinted>2015-05-07T15:29:26Z</cp:lastPrinted>
  <dcterms:created xsi:type="dcterms:W3CDTF">2009-07-27T21:58:11Z</dcterms:created>
  <dcterms:modified xsi:type="dcterms:W3CDTF">2015-05-08T17:57:30Z</dcterms:modified>
</cp:coreProperties>
</file>