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9" r:id="rId12"/>
    <p:sldId id="268"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46" d="100"/>
          <a:sy n="46" d="100"/>
        </p:scale>
        <p:origin x="5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CBBADC-00F5-49A1-8E8D-B01C632AC983}" type="slidenum">
              <a:rPr lang="en-US" altLang="en-US"/>
              <a:pPr/>
              <a:t>‹#›</a:t>
            </a:fld>
            <a:endParaRPr lang="en-US" altLang="en-US"/>
          </a:p>
        </p:txBody>
      </p:sp>
    </p:spTree>
    <p:extLst>
      <p:ext uri="{BB962C8B-B14F-4D97-AF65-F5344CB8AC3E}">
        <p14:creationId xmlns:p14="http://schemas.microsoft.com/office/powerpoint/2010/main" val="199384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CE2F47-924B-42C1-B7B9-3C59D8D657BC}" type="slidenum">
              <a:rPr lang="en-US" altLang="en-US"/>
              <a:pPr/>
              <a:t>‹#›</a:t>
            </a:fld>
            <a:endParaRPr lang="en-US" altLang="en-US"/>
          </a:p>
        </p:txBody>
      </p:sp>
    </p:spTree>
    <p:extLst>
      <p:ext uri="{BB962C8B-B14F-4D97-AF65-F5344CB8AC3E}">
        <p14:creationId xmlns:p14="http://schemas.microsoft.com/office/powerpoint/2010/main" val="178003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5C2478-9013-4A35-9321-41D966AEC4D6}" type="slidenum">
              <a:rPr lang="en-US" altLang="en-US"/>
              <a:pPr/>
              <a:t>‹#›</a:t>
            </a:fld>
            <a:endParaRPr lang="en-US" altLang="en-US"/>
          </a:p>
        </p:txBody>
      </p:sp>
    </p:spTree>
    <p:extLst>
      <p:ext uri="{BB962C8B-B14F-4D97-AF65-F5344CB8AC3E}">
        <p14:creationId xmlns:p14="http://schemas.microsoft.com/office/powerpoint/2010/main" val="2106550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EC69E98-6D95-40E9-9C06-38BDD6276086}" type="slidenum">
              <a:rPr lang="en-US" altLang="en-US"/>
              <a:pPr/>
              <a:t>‹#›</a:t>
            </a:fld>
            <a:endParaRPr lang="en-US" altLang="en-US"/>
          </a:p>
        </p:txBody>
      </p:sp>
    </p:spTree>
    <p:extLst>
      <p:ext uri="{BB962C8B-B14F-4D97-AF65-F5344CB8AC3E}">
        <p14:creationId xmlns:p14="http://schemas.microsoft.com/office/powerpoint/2010/main" val="351180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3A59CB-CB2C-49A5-A4CC-B9D202FDB2B5}" type="slidenum">
              <a:rPr lang="en-US" altLang="en-US"/>
              <a:pPr/>
              <a:t>‹#›</a:t>
            </a:fld>
            <a:endParaRPr lang="en-US" altLang="en-US"/>
          </a:p>
        </p:txBody>
      </p:sp>
    </p:spTree>
    <p:extLst>
      <p:ext uri="{BB962C8B-B14F-4D97-AF65-F5344CB8AC3E}">
        <p14:creationId xmlns:p14="http://schemas.microsoft.com/office/powerpoint/2010/main" val="416254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11D8E42-BA11-468C-902E-0093D549DC18}" type="slidenum">
              <a:rPr lang="en-US" altLang="en-US"/>
              <a:pPr/>
              <a:t>‹#›</a:t>
            </a:fld>
            <a:endParaRPr lang="en-US" altLang="en-US"/>
          </a:p>
        </p:txBody>
      </p:sp>
    </p:spTree>
    <p:extLst>
      <p:ext uri="{BB962C8B-B14F-4D97-AF65-F5344CB8AC3E}">
        <p14:creationId xmlns:p14="http://schemas.microsoft.com/office/powerpoint/2010/main" val="405054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A58DB7A-7662-46F5-B9DD-FB2D9D2D80D4}" type="slidenum">
              <a:rPr lang="en-US" altLang="en-US"/>
              <a:pPr/>
              <a:t>‹#›</a:t>
            </a:fld>
            <a:endParaRPr lang="en-US" altLang="en-US"/>
          </a:p>
        </p:txBody>
      </p:sp>
    </p:spTree>
    <p:extLst>
      <p:ext uri="{BB962C8B-B14F-4D97-AF65-F5344CB8AC3E}">
        <p14:creationId xmlns:p14="http://schemas.microsoft.com/office/powerpoint/2010/main" val="320847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0A6BCF2-8507-4F3C-B30F-66891ED1F97B}" type="slidenum">
              <a:rPr lang="en-US" altLang="en-US"/>
              <a:pPr/>
              <a:t>‹#›</a:t>
            </a:fld>
            <a:endParaRPr lang="en-US" altLang="en-US"/>
          </a:p>
        </p:txBody>
      </p:sp>
    </p:spTree>
    <p:extLst>
      <p:ext uri="{BB962C8B-B14F-4D97-AF65-F5344CB8AC3E}">
        <p14:creationId xmlns:p14="http://schemas.microsoft.com/office/powerpoint/2010/main" val="55901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A8301C5-A9D1-4D42-B886-57AB67D61D0A}" type="slidenum">
              <a:rPr lang="en-US" altLang="en-US"/>
              <a:pPr/>
              <a:t>‹#›</a:t>
            </a:fld>
            <a:endParaRPr lang="en-US" altLang="en-US"/>
          </a:p>
        </p:txBody>
      </p:sp>
    </p:spTree>
    <p:extLst>
      <p:ext uri="{BB962C8B-B14F-4D97-AF65-F5344CB8AC3E}">
        <p14:creationId xmlns:p14="http://schemas.microsoft.com/office/powerpoint/2010/main" val="137586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49BBA3-E8F3-4750-9025-BD574550902B}" type="slidenum">
              <a:rPr lang="en-US" altLang="en-US"/>
              <a:pPr/>
              <a:t>‹#›</a:t>
            </a:fld>
            <a:endParaRPr lang="en-US" altLang="en-US"/>
          </a:p>
        </p:txBody>
      </p:sp>
    </p:spTree>
    <p:extLst>
      <p:ext uri="{BB962C8B-B14F-4D97-AF65-F5344CB8AC3E}">
        <p14:creationId xmlns:p14="http://schemas.microsoft.com/office/powerpoint/2010/main" val="415571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2F49C91-5370-4634-B9C5-AC52A858F1E1}" type="slidenum">
              <a:rPr lang="en-US" altLang="en-US"/>
              <a:pPr/>
              <a:t>‹#›</a:t>
            </a:fld>
            <a:endParaRPr lang="en-US" altLang="en-US"/>
          </a:p>
        </p:txBody>
      </p:sp>
    </p:spTree>
    <p:extLst>
      <p:ext uri="{BB962C8B-B14F-4D97-AF65-F5344CB8AC3E}">
        <p14:creationId xmlns:p14="http://schemas.microsoft.com/office/powerpoint/2010/main" val="257218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56F0C0-BF7B-4BEA-BD2D-03A7E4AA6E7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vm.cfsan.fda.gov/~comm/nacmcfp.html#guide" TargetMode="External"/><Relationship Id="rId2" Type="http://schemas.openxmlformats.org/officeDocument/2006/relationships/hyperlink" Target="http://www.cdc.gov/foodsafety/fsactivities.htm" TargetMode="External"/><Relationship Id="rId1" Type="http://schemas.openxmlformats.org/officeDocument/2006/relationships/slideLayout" Target="../slideLayouts/slideLayout2.xml"/><Relationship Id="rId4" Type="http://schemas.openxmlformats.org/officeDocument/2006/relationships/hyperlink" Target="http://ec.europa.eu/food/food/index_e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foodnet/reports/prelim-data-intro.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vdh.state.va.us/oehs/food/regs-table.htm" TargetMode="External"/><Relationship Id="rId2" Type="http://schemas.openxmlformats.org/officeDocument/2006/relationships/hyperlink" Target="http://www.foodsafety.gov/~dms/fs-toc.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a:solidFill>
                  <a:srgbClr val="FF5050"/>
                </a:solidFill>
              </a:rPr>
              <a:t>Food Safety</a:t>
            </a:r>
          </a:p>
        </p:txBody>
      </p:sp>
      <p:sp>
        <p:nvSpPr>
          <p:cNvPr id="2051" name="Rectangle 3"/>
          <p:cNvSpPr>
            <a:spLocks noGrp="1" noChangeArrowheads="1"/>
          </p:cNvSpPr>
          <p:nvPr>
            <p:ph type="subTitle" idx="1"/>
          </p:nvPr>
        </p:nvSpPr>
        <p:spPr/>
        <p:txBody>
          <a:bodyPr/>
          <a:lstStyle/>
          <a:p>
            <a:pPr eaLnBrk="1" hangingPunct="1"/>
            <a:r>
              <a:rPr lang="en-US" altLang="en-US">
                <a:solidFill>
                  <a:srgbClr val="FF5050"/>
                </a:solidFill>
              </a:rPr>
              <a:t>CMG Buttery MD MPH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solidFill>
                  <a:srgbClr val="FF5050"/>
                </a:solidFill>
              </a:rPr>
              <a:t>The Weakest Link</a:t>
            </a:r>
          </a:p>
        </p:txBody>
      </p:sp>
      <p:sp>
        <p:nvSpPr>
          <p:cNvPr id="11267" name="Rectangle 3"/>
          <p:cNvSpPr>
            <a:spLocks noGrp="1" noChangeArrowheads="1"/>
          </p:cNvSpPr>
          <p:nvPr>
            <p:ph type="body" idx="1"/>
          </p:nvPr>
        </p:nvSpPr>
        <p:spPr>
          <a:xfrm>
            <a:off x="1524000" y="1752600"/>
            <a:ext cx="6019800" cy="3276600"/>
          </a:xfrm>
        </p:spPr>
        <p:txBody>
          <a:bodyPr/>
          <a:lstStyle/>
          <a:p>
            <a:pPr algn="ctr" eaLnBrk="1" hangingPunct="1">
              <a:buFontTx/>
              <a:buNone/>
            </a:pPr>
            <a:r>
              <a:rPr lang="en-US" altLang="en-US"/>
              <a:t>The Food Handlers</a:t>
            </a:r>
          </a:p>
          <a:p>
            <a:pPr algn="ctr" eaLnBrk="1" hangingPunct="1">
              <a:buFontTx/>
              <a:buNone/>
            </a:pPr>
            <a:endParaRPr lang="en-US" altLang="en-US"/>
          </a:p>
          <a:p>
            <a:pPr algn="ctr" eaLnBrk="1" hangingPunct="1"/>
            <a:r>
              <a:rPr lang="en-US" altLang="en-US"/>
              <a:t>Cooks</a:t>
            </a:r>
          </a:p>
          <a:p>
            <a:pPr algn="ctr" eaLnBrk="1" hangingPunct="1"/>
            <a:r>
              <a:rPr lang="en-US" altLang="en-US"/>
              <a:t>Servers</a:t>
            </a:r>
          </a:p>
          <a:p>
            <a:pPr algn="ctr" eaLnBrk="1" hangingPunct="1"/>
            <a:r>
              <a:rPr lang="en-US" altLang="en-US"/>
              <a:t>Cleaners</a:t>
            </a:r>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a:solidFill>
                  <a:srgbClr val="FF5050"/>
                </a:solidFill>
              </a:rPr>
              <a:t>The Inspection</a:t>
            </a:r>
          </a:p>
        </p:txBody>
      </p:sp>
      <p:sp>
        <p:nvSpPr>
          <p:cNvPr id="12291" name="Rectangle 3"/>
          <p:cNvSpPr>
            <a:spLocks noGrp="1" noChangeArrowheads="1"/>
          </p:cNvSpPr>
          <p:nvPr>
            <p:ph type="body" idx="1"/>
          </p:nvPr>
        </p:nvSpPr>
        <p:spPr>
          <a:xfrm>
            <a:off x="1676400" y="2057400"/>
            <a:ext cx="5562600" cy="3124200"/>
          </a:xfrm>
        </p:spPr>
        <p:txBody>
          <a:bodyPr/>
          <a:lstStyle/>
          <a:p>
            <a:pPr eaLnBrk="1" hangingPunct="1"/>
            <a:r>
              <a:rPr lang="en-US" altLang="en-US"/>
              <a:t>How often</a:t>
            </a:r>
          </a:p>
          <a:p>
            <a:pPr eaLnBrk="1" hangingPunct="1"/>
            <a:r>
              <a:rPr lang="en-US" altLang="en-US"/>
              <a:t>Critical elements</a:t>
            </a:r>
          </a:p>
          <a:p>
            <a:pPr eaLnBrk="1" hangingPunct="1"/>
            <a:r>
              <a:rPr lang="en-US" altLang="en-US"/>
              <a:t>Do not forget elements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solidFill>
                  <a:srgbClr val="FF5050"/>
                </a:solidFill>
              </a:rPr>
              <a:t>The Corpus Christi Approach</a:t>
            </a:r>
          </a:p>
        </p:txBody>
      </p:sp>
      <p:sp>
        <p:nvSpPr>
          <p:cNvPr id="13315" name="Rectangle 3"/>
          <p:cNvSpPr>
            <a:spLocks noGrp="1" noChangeArrowheads="1"/>
          </p:cNvSpPr>
          <p:nvPr>
            <p:ph type="body" idx="1"/>
          </p:nvPr>
        </p:nvSpPr>
        <p:spPr>
          <a:xfrm>
            <a:off x="2133600" y="2057400"/>
            <a:ext cx="5257800" cy="3276600"/>
          </a:xfrm>
        </p:spPr>
        <p:txBody>
          <a:bodyPr/>
          <a:lstStyle/>
          <a:p>
            <a:pPr eaLnBrk="1" hangingPunct="1">
              <a:lnSpc>
                <a:spcPct val="90000"/>
              </a:lnSpc>
            </a:pPr>
            <a:r>
              <a:rPr lang="en-US" altLang="en-US"/>
              <a:t>Why the change</a:t>
            </a:r>
          </a:p>
          <a:p>
            <a:pPr eaLnBrk="1" hangingPunct="1">
              <a:lnSpc>
                <a:spcPct val="90000"/>
              </a:lnSpc>
            </a:pPr>
            <a:r>
              <a:rPr lang="en-US" altLang="en-US"/>
              <a:t>The Partners</a:t>
            </a:r>
          </a:p>
          <a:p>
            <a:pPr eaLnBrk="1" hangingPunct="1">
              <a:lnSpc>
                <a:spcPct val="90000"/>
              </a:lnSpc>
            </a:pPr>
            <a:r>
              <a:rPr lang="en-US" altLang="en-US"/>
              <a:t>The Emphasis</a:t>
            </a:r>
          </a:p>
          <a:p>
            <a:pPr eaLnBrk="1" hangingPunct="1">
              <a:lnSpc>
                <a:spcPct val="90000"/>
              </a:lnSpc>
            </a:pPr>
            <a:r>
              <a:rPr lang="en-US" altLang="en-US"/>
              <a:t>The Community</a:t>
            </a:r>
          </a:p>
          <a:p>
            <a:pPr eaLnBrk="1" hangingPunct="1">
              <a:lnSpc>
                <a:spcPct val="90000"/>
              </a:lnSpc>
            </a:pPr>
            <a:r>
              <a:rPr lang="en-US" altLang="en-US"/>
              <a:t>Oversight</a:t>
            </a:r>
          </a:p>
          <a:p>
            <a:pPr eaLnBrk="1" hangingPunct="1">
              <a:lnSpc>
                <a:spcPct val="90000"/>
              </a:lnSpc>
            </a:pPr>
            <a:r>
              <a:rPr lang="en-US" altLang="en-US"/>
              <a:t>Results</a:t>
            </a:r>
          </a:p>
          <a:p>
            <a:pPr eaLnBrk="1" hangingPunct="1">
              <a:lnSpc>
                <a:spcPct val="90000"/>
              </a:lnSpc>
              <a:buFontTx/>
              <a:buNone/>
            </a:pP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References</a:t>
            </a:r>
          </a:p>
        </p:txBody>
      </p:sp>
      <p:sp>
        <p:nvSpPr>
          <p:cNvPr id="14339" name="Content Placeholder 2"/>
          <p:cNvSpPr>
            <a:spLocks noGrp="1"/>
          </p:cNvSpPr>
          <p:nvPr>
            <p:ph idx="1"/>
          </p:nvPr>
        </p:nvSpPr>
        <p:spPr/>
        <p:txBody>
          <a:bodyPr/>
          <a:lstStyle/>
          <a:p>
            <a:pPr eaLnBrk="1" hangingPunct="1"/>
            <a:r>
              <a:rPr lang="en-US" altLang="en-US"/>
              <a:t>CDC ‘s </a:t>
            </a:r>
            <a:r>
              <a:rPr lang="en-US" altLang="en-US">
                <a:hlinkClick r:id="rId2"/>
              </a:rPr>
              <a:t>Food Safety Activities</a:t>
            </a:r>
            <a:endParaRPr lang="en-US" altLang="en-US"/>
          </a:p>
          <a:p>
            <a:pPr eaLnBrk="1" hangingPunct="1"/>
            <a:endParaRPr lang="en-US" altLang="en-US"/>
          </a:p>
          <a:p>
            <a:pPr eaLnBrk="1" hangingPunct="1"/>
            <a:r>
              <a:rPr lang="en-US" altLang="en-US"/>
              <a:t>Guidelines in using </a:t>
            </a:r>
            <a:r>
              <a:rPr lang="en-US" altLang="en-US">
                <a:hlinkClick r:id="rId3"/>
              </a:rPr>
              <a:t>HACCP Principles</a:t>
            </a:r>
            <a:r>
              <a:rPr lang="en-US" altLang="en-US"/>
              <a:t> </a:t>
            </a:r>
          </a:p>
          <a:p>
            <a:pPr eaLnBrk="1" hangingPunct="1"/>
            <a:endParaRPr lang="en-US" altLang="en-US"/>
          </a:p>
          <a:p>
            <a:pPr eaLnBrk="1" hangingPunct="1"/>
            <a:r>
              <a:rPr lang="en-US" altLang="en-US"/>
              <a:t>Food Safety Europe</a:t>
            </a:r>
          </a:p>
          <a:p>
            <a:pPr lvl="1" eaLnBrk="1" hangingPunct="1"/>
            <a:r>
              <a:rPr lang="en-US" altLang="en-US">
                <a:hlinkClick r:id="rId4"/>
              </a:rPr>
              <a:t>Farm to Fork</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solidFill>
                  <a:srgbClr val="FF5050"/>
                </a:solidFill>
              </a:rPr>
              <a:t>Why is this a problem?</a:t>
            </a:r>
          </a:p>
        </p:txBody>
      </p:sp>
      <p:sp>
        <p:nvSpPr>
          <p:cNvPr id="6147" name="Rectangle 3"/>
          <p:cNvSpPr>
            <a:spLocks noGrp="1" noChangeArrowheads="1"/>
          </p:cNvSpPr>
          <p:nvPr>
            <p:ph type="body" idx="1"/>
          </p:nvPr>
        </p:nvSpPr>
        <p:spPr/>
        <p:txBody>
          <a:bodyPr/>
          <a:lstStyle/>
          <a:p>
            <a:pPr eaLnBrk="1" hangingPunct="1"/>
            <a:r>
              <a:rPr lang="en-US" altLang="en-US"/>
              <a:t>While the food supply in the United States is one of the safest in the world, CDC estimates that 76 million people get sick, more than 300,000 are hospitalized, and 5,000 Americans die each year from foodborne illness. Preventing foodborne illness and death remains a major public health challenge.   </a:t>
            </a:r>
            <a:br>
              <a:rPr lang="en-US" altLang="en-US"/>
            </a:b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4000">
                <a:solidFill>
                  <a:srgbClr val="FF5050"/>
                </a:solidFill>
              </a:rPr>
              <a:t>What diseases are Transmitted by Food?</a:t>
            </a:r>
          </a:p>
        </p:txBody>
      </p:sp>
      <p:sp>
        <p:nvSpPr>
          <p:cNvPr id="7171" name="Rectangle 3"/>
          <p:cNvSpPr>
            <a:spLocks noGrp="1" noChangeArrowheads="1"/>
          </p:cNvSpPr>
          <p:nvPr>
            <p:ph type="body" idx="1"/>
          </p:nvPr>
        </p:nvSpPr>
        <p:spPr>
          <a:xfrm>
            <a:off x="381000" y="2133600"/>
            <a:ext cx="8153400" cy="3429000"/>
          </a:xfrm>
        </p:spPr>
        <p:txBody>
          <a:bodyPr/>
          <a:lstStyle/>
          <a:p>
            <a:pPr eaLnBrk="1" hangingPunct="1"/>
            <a:r>
              <a:rPr lang="en-US" altLang="en-US" i="1"/>
              <a:t>Campylobacter</a:t>
            </a:r>
            <a:r>
              <a:rPr lang="en-US" altLang="en-US"/>
              <a:t>, </a:t>
            </a:r>
            <a:r>
              <a:rPr lang="en-US" altLang="en-US" i="1"/>
              <a:t>Escherichia coli</a:t>
            </a:r>
            <a:r>
              <a:rPr lang="en-US" altLang="en-US"/>
              <a:t> O157, </a:t>
            </a:r>
            <a:r>
              <a:rPr lang="en-US" altLang="en-US" i="1"/>
              <a:t>Listeria</a:t>
            </a:r>
            <a:r>
              <a:rPr lang="en-US" altLang="en-US"/>
              <a:t> </a:t>
            </a:r>
            <a:r>
              <a:rPr lang="en-US" altLang="en-US" i="1"/>
              <a:t>monocytogenes</a:t>
            </a:r>
            <a:r>
              <a:rPr lang="en-US" altLang="en-US"/>
              <a:t>, </a:t>
            </a:r>
            <a:r>
              <a:rPr lang="en-US" altLang="en-US" i="1"/>
              <a:t>Salmonella</a:t>
            </a:r>
            <a:r>
              <a:rPr lang="en-US" altLang="en-US"/>
              <a:t>, </a:t>
            </a:r>
            <a:r>
              <a:rPr lang="en-US" altLang="en-US" i="1"/>
              <a:t>Shigella</a:t>
            </a:r>
            <a:r>
              <a:rPr lang="en-US" altLang="en-US"/>
              <a:t>, </a:t>
            </a:r>
            <a:r>
              <a:rPr lang="en-US" altLang="en-US" i="1"/>
              <a:t>Vibrio</a:t>
            </a:r>
            <a:r>
              <a:rPr lang="en-US" altLang="en-US"/>
              <a:t>, and </a:t>
            </a:r>
            <a:r>
              <a:rPr lang="en-US" altLang="en-US" i="1"/>
              <a:t>Yersinia</a:t>
            </a:r>
            <a:r>
              <a:rPr lang="en-US" altLang="en-US"/>
              <a:t> </a:t>
            </a:r>
            <a:r>
              <a:rPr lang="en-US" altLang="en-US" i="1"/>
              <a:t>enterocolitica</a:t>
            </a:r>
            <a:r>
              <a:rPr lang="en-US" altLang="en-US"/>
              <a:t> </a:t>
            </a:r>
            <a:r>
              <a:rPr lang="en-US" altLang="en-US" i="1"/>
              <a:t>Cryptosporidium parvum,</a:t>
            </a:r>
            <a:r>
              <a:rPr lang="en-US" altLang="en-US"/>
              <a:t> </a:t>
            </a:r>
            <a:r>
              <a:rPr lang="en-US" altLang="en-US" i="1"/>
              <a:t>Cyclospora cayetanensis,</a:t>
            </a:r>
            <a:r>
              <a:rPr lang="en-US" altLang="en-US"/>
              <a:t> and hemolytic uremic syndrome (HUS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a:t>Food Net Data</a:t>
            </a:r>
          </a:p>
        </p:txBody>
      </p:sp>
      <p:sp>
        <p:nvSpPr>
          <p:cNvPr id="5123" name="Rectangle 3"/>
          <p:cNvSpPr>
            <a:spLocks noGrp="1" noChangeArrowheads="1"/>
          </p:cNvSpPr>
          <p:nvPr>
            <p:ph type="body" idx="1"/>
          </p:nvPr>
        </p:nvSpPr>
        <p:spPr>
          <a:xfrm>
            <a:off x="1752600" y="2514600"/>
            <a:ext cx="5791200" cy="1524000"/>
          </a:xfrm>
        </p:spPr>
        <p:txBody>
          <a:bodyPr/>
          <a:lstStyle/>
          <a:p>
            <a:pPr eaLnBrk="1" hangingPunct="1">
              <a:buFontTx/>
              <a:buNone/>
            </a:pPr>
            <a:r>
              <a:rPr lang="en-US" altLang="en-US" dirty="0">
                <a:hlinkClick r:id="rId2"/>
              </a:rPr>
              <a:t>Preliminary Data for 2015</a:t>
            </a:r>
            <a:endParaRPr lang="en-US" altLang="en-US" dirty="0"/>
          </a:p>
        </p:txBody>
      </p:sp>
      <p:sp>
        <p:nvSpPr>
          <p:cNvPr id="5124" name="Rectangle 4"/>
          <p:cNvSpPr>
            <a:spLocks noChangeArrowheads="1"/>
          </p:cNvSpPr>
          <p:nvPr/>
        </p:nvSpPr>
        <p:spPr bwMode="auto">
          <a:xfrm>
            <a:off x="0" y="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r>
              <a:rPr lang="en-US" altLang="en-US"/>
            </a:b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solidFill>
                  <a:srgbClr val="FF5050"/>
                </a:solidFill>
              </a:rPr>
              <a:t>Where should you look?</a:t>
            </a:r>
          </a:p>
        </p:txBody>
      </p:sp>
      <p:sp>
        <p:nvSpPr>
          <p:cNvPr id="9219" name="Rectangle 3"/>
          <p:cNvSpPr>
            <a:spLocks noGrp="1" noChangeArrowheads="1"/>
          </p:cNvSpPr>
          <p:nvPr>
            <p:ph type="body" idx="1"/>
          </p:nvPr>
        </p:nvSpPr>
        <p:spPr/>
        <p:txBody>
          <a:bodyPr/>
          <a:lstStyle/>
          <a:p>
            <a:pPr eaLnBrk="1" hangingPunct="1"/>
            <a:r>
              <a:rPr lang="en-US" altLang="en-US"/>
              <a:t>Almost 100% of foodborne illnesses are preventable.</a:t>
            </a:r>
          </a:p>
          <a:p>
            <a:pPr eaLnBrk="1" hangingPunct="1"/>
            <a:r>
              <a:rPr lang="en-US" altLang="en-US"/>
              <a:t>Sources</a:t>
            </a:r>
          </a:p>
          <a:p>
            <a:pPr lvl="1" eaLnBrk="1" hangingPunct="1"/>
            <a:endParaRPr lang="en-US" altLang="en-US"/>
          </a:p>
          <a:p>
            <a:pPr lvl="1" eaLnBrk="1" hangingPunct="1"/>
            <a:r>
              <a:rPr lang="en-US" altLang="en-US"/>
              <a:t>Start with the farm</a:t>
            </a:r>
          </a:p>
          <a:p>
            <a:pPr lvl="2" eaLnBrk="1" hangingPunct="1"/>
            <a:r>
              <a:rPr lang="en-US" altLang="en-US"/>
              <a:t>Cattle</a:t>
            </a:r>
          </a:p>
          <a:p>
            <a:pPr lvl="2" eaLnBrk="1" hangingPunct="1"/>
            <a:r>
              <a:rPr lang="en-US" altLang="en-US"/>
              <a:t>Swine</a:t>
            </a:r>
          </a:p>
          <a:p>
            <a:pPr lvl="2" eaLnBrk="1" hangingPunct="1"/>
            <a:r>
              <a:rPr lang="en-US" altLang="en-US"/>
              <a:t>Poultry</a:t>
            </a:r>
          </a:p>
          <a:p>
            <a:pPr lvl="2" eaLnBrk="1" hangingPunct="1"/>
            <a:r>
              <a:rPr lang="en-US" altLang="en-US"/>
              <a:t>Vegetables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dissolve">
                                      <p:cBhvr>
                                        <p:cTn id="10" dur="500"/>
                                        <p:tgtEl>
                                          <p:spTgt spid="921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animEffect transition="in" filter="dissolve">
                                      <p:cBhvr>
                                        <p:cTn id="13" dur="500"/>
                                        <p:tgtEl>
                                          <p:spTgt spid="9219">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19">
                                            <p:txEl>
                                              <p:pRg st="4" end="4"/>
                                            </p:txEl>
                                          </p:spTgt>
                                        </p:tgtEl>
                                        <p:attrNameLst>
                                          <p:attrName>style.visibility</p:attrName>
                                        </p:attrNameLst>
                                      </p:cBhvr>
                                      <p:to>
                                        <p:strVal val="visible"/>
                                      </p:to>
                                    </p:set>
                                    <p:animEffect transition="in" filter="dissolve">
                                      <p:cBhvr>
                                        <p:cTn id="18" dur="500"/>
                                        <p:tgtEl>
                                          <p:spTgt spid="9219">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animEffect transition="in" filter="dissolve">
                                      <p:cBhvr>
                                        <p:cTn id="23" dur="500"/>
                                        <p:tgtEl>
                                          <p:spTgt spid="9219">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219">
                                            <p:txEl>
                                              <p:pRg st="6" end="6"/>
                                            </p:txEl>
                                          </p:spTgt>
                                        </p:tgtEl>
                                        <p:attrNameLst>
                                          <p:attrName>style.visibility</p:attrName>
                                        </p:attrNameLst>
                                      </p:cBhvr>
                                      <p:to>
                                        <p:strVal val="visible"/>
                                      </p:to>
                                    </p:set>
                                    <p:animEffect transition="in" filter="dissolve">
                                      <p:cBhvr>
                                        <p:cTn id="28" dur="500"/>
                                        <p:tgtEl>
                                          <p:spTgt spid="9219">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219">
                                            <p:txEl>
                                              <p:pRg st="7" end="7"/>
                                            </p:txEl>
                                          </p:spTgt>
                                        </p:tgtEl>
                                        <p:attrNameLst>
                                          <p:attrName>style.visibility</p:attrName>
                                        </p:attrNameLst>
                                      </p:cBhvr>
                                      <p:to>
                                        <p:strVal val="visible"/>
                                      </p:to>
                                    </p:set>
                                    <p:animEffect transition="in" filter="dissolve">
                                      <p:cBhvr>
                                        <p:cTn id="33"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solidFill>
                  <a:srgbClr val="FF5050"/>
                </a:solidFill>
              </a:rPr>
              <a:t>After the Farm</a:t>
            </a:r>
          </a:p>
        </p:txBody>
      </p:sp>
      <p:sp>
        <p:nvSpPr>
          <p:cNvPr id="10243" name="Rectangle 3"/>
          <p:cNvSpPr>
            <a:spLocks noGrp="1" noChangeArrowheads="1"/>
          </p:cNvSpPr>
          <p:nvPr>
            <p:ph type="body" idx="1"/>
          </p:nvPr>
        </p:nvSpPr>
        <p:spPr/>
        <p:txBody>
          <a:bodyPr/>
          <a:lstStyle/>
          <a:p>
            <a:pPr eaLnBrk="1" hangingPunct="1"/>
            <a:r>
              <a:rPr lang="en-US" altLang="en-US"/>
              <a:t>Look to the Factory / Packer</a:t>
            </a:r>
          </a:p>
          <a:p>
            <a:pPr lvl="1" eaLnBrk="1" hangingPunct="1"/>
            <a:r>
              <a:rPr lang="en-US" altLang="en-US"/>
              <a:t>Hygienic conditions:</a:t>
            </a:r>
          </a:p>
          <a:p>
            <a:pPr lvl="2" eaLnBrk="1" hangingPunct="1"/>
            <a:r>
              <a:rPr lang="en-US" altLang="en-US"/>
              <a:t>The facility</a:t>
            </a:r>
          </a:p>
          <a:p>
            <a:pPr lvl="2" eaLnBrk="1" hangingPunct="1"/>
            <a:r>
              <a:rPr lang="en-US" altLang="en-US"/>
              <a:t>The workers</a:t>
            </a:r>
          </a:p>
          <a:p>
            <a:pPr lvl="2" eaLnBrk="1" hangingPunct="1"/>
            <a:r>
              <a:rPr lang="en-US" altLang="en-US"/>
              <a:t>The packaging</a:t>
            </a:r>
          </a:p>
          <a:p>
            <a:pPr lvl="3" eaLnBrk="1" hangingPunct="1"/>
            <a:r>
              <a:rPr lang="en-US" altLang="en-US"/>
              <a:t>Frozen foods</a:t>
            </a:r>
          </a:p>
          <a:p>
            <a:pPr lvl="3" eaLnBrk="1" hangingPunct="1"/>
            <a:r>
              <a:rPr lang="en-US" altLang="en-US"/>
              <a:t>Packages/dehydrated</a:t>
            </a:r>
          </a:p>
          <a:p>
            <a:pPr lvl="3" eaLnBrk="1" hangingPunct="1"/>
            <a:r>
              <a:rPr lang="en-US" altLang="en-US"/>
              <a:t>Irradiation</a:t>
            </a:r>
          </a:p>
          <a:p>
            <a:pPr lvl="3" eaLnBrk="1" hangingPunct="1"/>
            <a:r>
              <a:rPr lang="en-US" altLang="en-US"/>
              <a:t>Crating of vegetables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a:solidFill>
                  <a:srgbClr val="FF5050"/>
                </a:solidFill>
              </a:rPr>
              <a:t>Transportation	</a:t>
            </a:r>
          </a:p>
        </p:txBody>
      </p:sp>
      <p:sp>
        <p:nvSpPr>
          <p:cNvPr id="8195" name="Rectangle 3"/>
          <p:cNvSpPr>
            <a:spLocks noGrp="1" noChangeArrowheads="1"/>
          </p:cNvSpPr>
          <p:nvPr>
            <p:ph type="body" idx="1"/>
          </p:nvPr>
        </p:nvSpPr>
        <p:spPr>
          <a:xfrm>
            <a:off x="1676400" y="1828800"/>
            <a:ext cx="6248400" cy="3581400"/>
          </a:xfrm>
        </p:spPr>
        <p:txBody>
          <a:bodyPr/>
          <a:lstStyle/>
          <a:p>
            <a:pPr eaLnBrk="1" hangingPunct="1"/>
            <a:r>
              <a:rPr lang="en-US" altLang="en-US"/>
              <a:t>How</a:t>
            </a:r>
          </a:p>
          <a:p>
            <a:pPr eaLnBrk="1" hangingPunct="1"/>
            <a:r>
              <a:rPr lang="en-US" altLang="en-US"/>
              <a:t>Where</a:t>
            </a:r>
          </a:p>
          <a:p>
            <a:pPr eaLnBrk="1" hangingPunct="1"/>
            <a:r>
              <a:rPr lang="en-US" altLang="en-US"/>
              <a:t>How Long</a:t>
            </a:r>
          </a:p>
          <a:p>
            <a:pPr eaLnBrk="1" hangingPunct="1"/>
            <a:r>
              <a:rPr lang="en-US" altLang="en-US"/>
              <a:t>Temperature maintenance</a:t>
            </a:r>
          </a:p>
          <a:p>
            <a:pPr eaLnBrk="1" hangingPunct="1"/>
            <a:r>
              <a:rPr lang="en-US" altLang="en-US"/>
              <a:t>Handling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a:solidFill>
                  <a:srgbClr val="FF5050"/>
                </a:solidFill>
              </a:rPr>
              <a:t>Retailers</a:t>
            </a:r>
          </a:p>
        </p:txBody>
      </p:sp>
      <p:sp>
        <p:nvSpPr>
          <p:cNvPr id="12291" name="Rectangle 3"/>
          <p:cNvSpPr>
            <a:spLocks noGrp="1" noChangeArrowheads="1"/>
          </p:cNvSpPr>
          <p:nvPr>
            <p:ph type="body" idx="1"/>
          </p:nvPr>
        </p:nvSpPr>
        <p:spPr>
          <a:xfrm>
            <a:off x="1066800" y="1676400"/>
            <a:ext cx="6781800" cy="3657600"/>
          </a:xfrm>
        </p:spPr>
        <p:txBody>
          <a:bodyPr/>
          <a:lstStyle/>
          <a:p>
            <a:pPr eaLnBrk="1" hangingPunct="1">
              <a:lnSpc>
                <a:spcPct val="80000"/>
              </a:lnSpc>
            </a:pPr>
            <a:r>
              <a:rPr lang="en-US" altLang="en-US" sz="2800"/>
              <a:t>Where do you find the standards</a:t>
            </a:r>
          </a:p>
          <a:p>
            <a:pPr eaLnBrk="1" hangingPunct="1">
              <a:lnSpc>
                <a:spcPct val="80000"/>
              </a:lnSpc>
            </a:pPr>
            <a:r>
              <a:rPr lang="en-US" altLang="en-US" sz="2800">
                <a:hlinkClick r:id="rId2"/>
              </a:rPr>
              <a:t>National Standards</a:t>
            </a:r>
            <a:endParaRPr lang="en-US" altLang="en-US" sz="2800"/>
          </a:p>
          <a:p>
            <a:pPr lvl="1" eaLnBrk="1" hangingPunct="1">
              <a:lnSpc>
                <a:spcPct val="80000"/>
              </a:lnSpc>
            </a:pPr>
            <a:r>
              <a:rPr lang="en-US" altLang="en-US" sz="2400"/>
              <a:t>FDA</a:t>
            </a:r>
          </a:p>
          <a:p>
            <a:pPr lvl="1" eaLnBrk="1" hangingPunct="1">
              <a:lnSpc>
                <a:spcPct val="80000"/>
              </a:lnSpc>
            </a:pPr>
            <a:r>
              <a:rPr lang="en-US" altLang="en-US" sz="2400"/>
              <a:t>Dept. Agriculture</a:t>
            </a:r>
          </a:p>
          <a:p>
            <a:pPr lvl="1" eaLnBrk="1" hangingPunct="1">
              <a:lnSpc>
                <a:spcPct val="80000"/>
              </a:lnSpc>
            </a:pPr>
            <a:r>
              <a:rPr lang="en-US" altLang="en-US" sz="2400"/>
              <a:t>EPA</a:t>
            </a:r>
          </a:p>
          <a:p>
            <a:pPr lvl="1" eaLnBrk="1" hangingPunct="1">
              <a:lnSpc>
                <a:spcPct val="80000"/>
              </a:lnSpc>
            </a:pPr>
            <a:r>
              <a:rPr lang="en-US" altLang="en-US" sz="2400"/>
              <a:t>CDC</a:t>
            </a:r>
          </a:p>
          <a:p>
            <a:pPr eaLnBrk="1" hangingPunct="1">
              <a:lnSpc>
                <a:spcPct val="80000"/>
              </a:lnSpc>
            </a:pPr>
            <a:r>
              <a:rPr lang="en-US" altLang="en-US" sz="2800">
                <a:hlinkClick r:id="rId3"/>
              </a:rPr>
              <a:t>State Standards</a:t>
            </a:r>
            <a:endParaRPr lang="en-US" altLang="en-US" sz="2800"/>
          </a:p>
          <a:p>
            <a:pPr eaLnBrk="1" hangingPunct="1">
              <a:lnSpc>
                <a:spcPct val="80000"/>
              </a:lnSpc>
            </a:pPr>
            <a:r>
              <a:rPr lang="en-US" altLang="en-US" sz="2800"/>
              <a:t>Local Standards</a:t>
            </a:r>
          </a:p>
          <a:p>
            <a:pPr lvl="1" eaLnBrk="1" hangingPunct="1">
              <a:lnSpc>
                <a:spcPct val="80000"/>
              </a:lnSpc>
            </a:pPr>
            <a:r>
              <a:rPr lang="en-US" altLang="en-US" sz="2400"/>
              <a:t>Certified Food Managers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291">
                                            <p:txEl>
                                              <p:pRg st="2" end="2"/>
                                            </p:txEl>
                                          </p:spTgt>
                                        </p:tgtEl>
                                        <p:attrNameLst>
                                          <p:attrName>style.visibility</p:attrName>
                                        </p:attrNameLst>
                                      </p:cBhvr>
                                      <p:to>
                                        <p:strVal val="visible"/>
                                      </p:to>
                                    </p:set>
                                    <p:animEffect transition="in" filter="fade">
                                      <p:cBhvr>
                                        <p:cTn id="20" dur="2000"/>
                                        <p:tgtEl>
                                          <p:spTgt spid="1229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fade">
                                      <p:cBhvr>
                                        <p:cTn id="23" dur="2000"/>
                                        <p:tgtEl>
                                          <p:spTgt spid="1229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animEffect transition="in" filter="fade">
                                      <p:cBhvr>
                                        <p:cTn id="26" dur="2000"/>
                                        <p:tgtEl>
                                          <p:spTgt spid="12291">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Effect transition="in" filter="fade">
                                      <p:cBhvr>
                                        <p:cTn id="29" dur="2000"/>
                                        <p:tgtEl>
                                          <p:spTgt spid="12291">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291">
                                            <p:txEl>
                                              <p:pRg st="6" end="6"/>
                                            </p:txEl>
                                          </p:spTgt>
                                        </p:tgtEl>
                                        <p:attrNameLst>
                                          <p:attrName>style.visibility</p:attrName>
                                        </p:attrNameLst>
                                      </p:cBhvr>
                                      <p:to>
                                        <p:strVal val="visible"/>
                                      </p:to>
                                    </p:set>
                                    <p:animEffect transition="in" filter="fade">
                                      <p:cBhvr>
                                        <p:cTn id="34" dur="2000"/>
                                        <p:tgtEl>
                                          <p:spTgt spid="12291">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291">
                                            <p:txEl>
                                              <p:pRg st="7" end="7"/>
                                            </p:txEl>
                                          </p:spTgt>
                                        </p:tgtEl>
                                        <p:attrNameLst>
                                          <p:attrName>style.visibility</p:attrName>
                                        </p:attrNameLst>
                                      </p:cBhvr>
                                      <p:to>
                                        <p:strVal val="visible"/>
                                      </p:to>
                                    </p:set>
                                    <p:animEffect transition="in" filter="fade">
                                      <p:cBhvr>
                                        <p:cTn id="39" dur="2000"/>
                                        <p:tgtEl>
                                          <p:spTgt spid="12291">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291">
                                            <p:txEl>
                                              <p:pRg st="8" end="8"/>
                                            </p:txEl>
                                          </p:spTgt>
                                        </p:tgtEl>
                                        <p:attrNameLst>
                                          <p:attrName>style.visibility</p:attrName>
                                        </p:attrNameLst>
                                      </p:cBhvr>
                                      <p:to>
                                        <p:strVal val="visible"/>
                                      </p:to>
                                    </p:set>
                                    <p:animEffect transition="in" filter="fade">
                                      <p:cBhvr>
                                        <p:cTn id="42" dur="20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a:solidFill>
                  <a:srgbClr val="FF5050"/>
                </a:solidFill>
              </a:rPr>
              <a:t>In the Community</a:t>
            </a:r>
          </a:p>
        </p:txBody>
      </p:sp>
      <p:sp>
        <p:nvSpPr>
          <p:cNvPr id="10243" name="Rectangle 3"/>
          <p:cNvSpPr>
            <a:spLocks noGrp="1" noChangeArrowheads="1"/>
          </p:cNvSpPr>
          <p:nvPr>
            <p:ph type="body" idx="1"/>
          </p:nvPr>
        </p:nvSpPr>
        <p:spPr>
          <a:xfrm>
            <a:off x="685800" y="1676400"/>
            <a:ext cx="7543800" cy="3505200"/>
          </a:xfrm>
        </p:spPr>
        <p:txBody>
          <a:bodyPr/>
          <a:lstStyle/>
          <a:p>
            <a:pPr algn="ctr" eaLnBrk="1" hangingPunct="1">
              <a:buFontTx/>
              <a:buNone/>
            </a:pPr>
            <a:r>
              <a:rPr lang="en-US" altLang="en-US"/>
              <a:t>The Local Health Department Environmentalist</a:t>
            </a:r>
          </a:p>
          <a:p>
            <a:pPr eaLnBrk="1" hangingPunct="1"/>
            <a:r>
              <a:rPr lang="en-US" altLang="en-US"/>
              <a:t>Hiring Standards</a:t>
            </a:r>
          </a:p>
          <a:p>
            <a:pPr eaLnBrk="1" hangingPunct="1"/>
            <a:r>
              <a:rPr lang="en-US" altLang="en-US"/>
              <a:t>Training</a:t>
            </a:r>
          </a:p>
          <a:p>
            <a:pPr eaLnBrk="1" hangingPunct="1"/>
            <a:r>
              <a:rPr lang="en-US" altLang="en-US"/>
              <a:t>Certification (standardization)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TotalTime>
  <Words>255</Words>
  <Application>Microsoft Office PowerPoint</Application>
  <PresentationFormat>On-screen Show (4:3)</PresentationFormat>
  <Paragraphs>73</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Food Safety</vt:lpstr>
      <vt:lpstr>Why is this a problem?</vt:lpstr>
      <vt:lpstr>What diseases are Transmitted by Food?</vt:lpstr>
      <vt:lpstr>Food Net Data</vt:lpstr>
      <vt:lpstr>Where should you look?</vt:lpstr>
      <vt:lpstr>After the Farm</vt:lpstr>
      <vt:lpstr>Transportation </vt:lpstr>
      <vt:lpstr>Retailers</vt:lpstr>
      <vt:lpstr>In the Community</vt:lpstr>
      <vt:lpstr>The Weakest Link</vt:lpstr>
      <vt:lpstr>The Inspection</vt:lpstr>
      <vt:lpstr>The Corpus Christi Approach</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dc:title>
  <dc:creator>Kim Buttery</dc:creator>
  <cp:lastModifiedBy>Christopher Buttery</cp:lastModifiedBy>
  <cp:revision>8</cp:revision>
  <dcterms:created xsi:type="dcterms:W3CDTF">2003-11-02T17:03:46Z</dcterms:created>
  <dcterms:modified xsi:type="dcterms:W3CDTF">2016-11-01T20:26:02Z</dcterms:modified>
</cp:coreProperties>
</file>