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9" r:id="rId14"/>
    <p:sldId id="267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6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01112D48-F42C-4B30-BDFD-88739C4DC3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88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7A13E2F-CD52-421D-8358-159146F040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05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13E2F-CD52-421D-8358-159146F040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08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13E2F-CD52-421D-8358-159146F040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2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843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843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3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4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845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845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5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845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6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846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46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846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6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7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7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1847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3A66E8-930A-4A38-8EDE-9D1DF775A1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7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20701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 smtClean="0"/>
              <a:t>For epi courses</a:t>
            </a:r>
          </a:p>
        </p:txBody>
      </p:sp>
      <p:sp>
        <p:nvSpPr>
          <p:cNvPr id="1848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6576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DD869-1344-49AC-B426-DA8C755ABF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6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90BFF-7926-4295-8D40-58174B290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7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900B9-25F8-46D8-AA33-E82E2C19B7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9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71F86-65E4-4AF0-88BD-1460F054EC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3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548F7-6271-4806-9A05-7E1BCAC287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6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A9CC0-31CB-4757-A30F-A2E31F4E7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CEF6A-3239-48AC-9E58-4F1996CE1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0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3BA19-C13B-41F6-9F6C-5AF16F808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4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FCD12-1F13-4005-AEA1-D03F9EA74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7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C7537-C762-4FDF-B12C-3031BB5100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741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741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1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1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741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42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742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2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42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742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743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3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743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5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5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5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745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Department of Epidemiology and Community Health </a:t>
            </a:r>
          </a:p>
        </p:txBody>
      </p:sp>
      <p:sp>
        <p:nvSpPr>
          <p:cNvPr id="1745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B714E4C-6AB3-4428-82F7-4CBFCC1731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ed.vcu.edu/IntroPH/Community_Assessment/gisccsmoking.htm" TargetMode="External"/><Relationship Id="rId2" Type="http://schemas.openxmlformats.org/officeDocument/2006/relationships/hyperlink" Target="http://www.commed.vcu.edu/IntroPH/Community_Assessment/DotMap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mmed.vcu.edu/IntroPH/Community_Assessment/GISDotMap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ed.vcu.edu/IntroPH/Community_Assessment/SourceData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healthfacts.org/cgi-bin/healthfacts.cgi?action=compare&amp;welcome=1&amp;category=Health+Status" TargetMode="External"/><Relationship Id="rId2" Type="http://schemas.openxmlformats.org/officeDocument/2006/relationships/hyperlink" Target="http://www.naccho.org/pubs/category.cfm?Category_ID=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ho.int/whosis/en/index.html" TargetMode="External"/><Relationship Id="rId4" Type="http://schemas.openxmlformats.org/officeDocument/2006/relationships/hyperlink" Target="http://www.cdc.gov/nchs/data/hus/hus05.pdf#executivesumma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sz="4800"/>
              <a:t>Community Assessment</a:t>
            </a:r>
            <a:br>
              <a:rPr lang="en-US" sz="4800"/>
            </a:br>
            <a:r>
              <a:rPr lang="en-US" sz="4800"/>
              <a:t>Part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endParaRPr lang="en-US"/>
          </a:p>
          <a:p>
            <a:r>
              <a:rPr lang="en-US"/>
              <a:t>CMG Buttery MB BS MPH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Display data	</a:t>
            </a:r>
          </a:p>
          <a:p>
            <a:pPr lvl="1">
              <a:lnSpc>
                <a:spcPct val="90000"/>
              </a:lnSpc>
            </a:pPr>
            <a:r>
              <a:rPr lang="en-US"/>
              <a:t>Who will view the data?</a:t>
            </a:r>
          </a:p>
          <a:p>
            <a:pPr lvl="1">
              <a:lnSpc>
                <a:spcPct val="90000"/>
              </a:lnSpc>
            </a:pPr>
            <a:r>
              <a:rPr lang="en-US"/>
              <a:t>Are they likely to understand the format?</a:t>
            </a:r>
          </a:p>
          <a:p>
            <a:pPr lvl="1">
              <a:lnSpc>
                <a:spcPct val="90000"/>
              </a:lnSpc>
            </a:pPr>
            <a:r>
              <a:rPr lang="en-US"/>
              <a:t>Is the data easy to read?</a:t>
            </a:r>
          </a:p>
          <a:p>
            <a:pPr lvl="1">
              <a:lnSpc>
                <a:spcPct val="90000"/>
              </a:lnSpc>
            </a:pPr>
            <a:r>
              <a:rPr lang="en-US"/>
              <a:t>What are the display options?	</a:t>
            </a:r>
          </a:p>
          <a:p>
            <a:pPr lvl="2">
              <a:lnSpc>
                <a:spcPct val="90000"/>
              </a:lnSpc>
            </a:pPr>
            <a:r>
              <a:rPr lang="en-US"/>
              <a:t>Written</a:t>
            </a:r>
          </a:p>
          <a:p>
            <a:pPr lvl="2">
              <a:lnSpc>
                <a:spcPct val="90000"/>
              </a:lnSpc>
            </a:pPr>
            <a:r>
              <a:rPr lang="en-US"/>
              <a:t>Charts, columns, pies.</a:t>
            </a:r>
          </a:p>
          <a:p>
            <a:pPr lvl="2">
              <a:lnSpc>
                <a:spcPct val="90000"/>
              </a:lnSpc>
            </a:pPr>
            <a:r>
              <a:rPr lang="en-US"/>
              <a:t>Pictures</a:t>
            </a:r>
          </a:p>
          <a:p>
            <a:pPr lvl="2">
              <a:lnSpc>
                <a:spcPct val="90000"/>
              </a:lnSpc>
            </a:pPr>
            <a:r>
              <a:rPr lang="en-US"/>
              <a:t>Geographic ( Chris Delcher will discuss this)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data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200275"/>
            <a:ext cx="6629400" cy="3076575"/>
          </a:xfrm>
        </p:spPr>
        <p:txBody>
          <a:bodyPr/>
          <a:lstStyle/>
          <a:p>
            <a:r>
              <a:rPr lang="en-US" sz="2800"/>
              <a:t>By staff to be sure it is correct</a:t>
            </a:r>
          </a:p>
          <a:p>
            <a:r>
              <a:rPr lang="en-US" sz="2800"/>
              <a:t>By supervisors</a:t>
            </a:r>
          </a:p>
          <a:p>
            <a:r>
              <a:rPr lang="en-US" sz="2800"/>
              <a:t>By community interests</a:t>
            </a:r>
          </a:p>
          <a:p>
            <a:r>
              <a:rPr lang="en-US" sz="2800"/>
              <a:t>Revision</a:t>
            </a:r>
          </a:p>
          <a:p>
            <a:r>
              <a:rPr lang="en-US" sz="2800"/>
              <a:t>Further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 Goals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20000" cy="4456113"/>
          </a:xfrm>
        </p:spPr>
        <p:txBody>
          <a:bodyPr/>
          <a:lstStyle/>
          <a:p>
            <a:r>
              <a:rPr lang="en-US"/>
              <a:t>After public comment</a:t>
            </a:r>
          </a:p>
          <a:p>
            <a:r>
              <a:rPr lang="en-US"/>
              <a:t>Develop a healthy people or healthy communities plan</a:t>
            </a:r>
          </a:p>
          <a:p>
            <a:r>
              <a:rPr lang="en-US"/>
              <a:t>Develop resource plan.</a:t>
            </a:r>
          </a:p>
          <a:p>
            <a:r>
              <a:rPr lang="en-US"/>
              <a:t>Set time table</a:t>
            </a:r>
          </a:p>
          <a:p>
            <a:r>
              <a:rPr lang="en-US"/>
              <a:t>Action!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Finally	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590800"/>
            <a:ext cx="5867400" cy="2667000"/>
          </a:xfrm>
        </p:spPr>
        <p:txBody>
          <a:bodyPr/>
          <a:lstStyle/>
          <a:p>
            <a:r>
              <a:rPr lang="en-US"/>
              <a:t>Write your plan/recommendations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533400"/>
            <a:ext cx="7566025" cy="5638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0275"/>
            <a:ext cx="8229600" cy="3151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To assess health status of a community</a:t>
            </a:r>
            <a:br>
              <a:rPr lang="en-US" sz="2800"/>
            </a:br>
            <a:endParaRPr lang="en-US" sz="2800"/>
          </a:p>
          <a:p>
            <a:pPr lvl="1">
              <a:lnSpc>
                <a:spcPct val="80000"/>
              </a:lnSpc>
            </a:pPr>
            <a:r>
              <a:rPr lang="en-US" sz="2400"/>
              <a:t>A defined geographic area</a:t>
            </a:r>
          </a:p>
          <a:p>
            <a:pPr lvl="2">
              <a:lnSpc>
                <a:spcPct val="80000"/>
              </a:lnSpc>
            </a:pPr>
            <a:r>
              <a:rPr lang="en-US" sz="2000">
                <a:hlinkClick r:id="rId2"/>
              </a:rPr>
              <a:t>City</a:t>
            </a:r>
            <a:r>
              <a:rPr lang="en-US" sz="2000"/>
              <a:t> (by hand-1970)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or </a:t>
            </a:r>
            <a:r>
              <a:rPr lang="en-US" sz="2000">
                <a:hlinkClick r:id="rId3"/>
              </a:rPr>
              <a:t>City </a:t>
            </a:r>
            <a:r>
              <a:rPr lang="en-US" sz="2000"/>
              <a:t>(early gis 1982))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or </a:t>
            </a:r>
            <a:r>
              <a:rPr lang="en-US" sz="2000">
                <a:hlinkClick r:id="rId4"/>
              </a:rPr>
              <a:t>City</a:t>
            </a:r>
            <a:r>
              <a:rPr lang="en-US" sz="2000"/>
              <a:t> (current gis 1990+)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 defined population with a specified characteristic </a:t>
            </a:r>
            <a:br>
              <a:rPr lang="en-US" sz="2400"/>
            </a:br>
            <a:r>
              <a:rPr lang="en-US" sz="2400"/>
              <a:t>(to be discussed by Dr Bradford)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276600"/>
          </a:xfrm>
        </p:spPr>
        <p:txBody>
          <a:bodyPr/>
          <a:lstStyle/>
          <a:p>
            <a:r>
              <a:rPr lang="en-US"/>
              <a:t>To set a baseline for improvement</a:t>
            </a:r>
          </a:p>
          <a:p>
            <a:r>
              <a:rPr lang="en-US"/>
              <a:t>To set Goals</a:t>
            </a:r>
          </a:p>
          <a:p>
            <a:r>
              <a:rPr lang="en-US"/>
              <a:t>To set objectives</a:t>
            </a:r>
          </a:p>
          <a:p>
            <a:r>
              <a:rPr lang="en-US"/>
              <a:t>To inform the public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is involved?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stakeholders</a:t>
            </a:r>
          </a:p>
          <a:p>
            <a:pPr lvl="1"/>
            <a:r>
              <a:rPr lang="en-US"/>
              <a:t>Elected officials</a:t>
            </a:r>
          </a:p>
          <a:p>
            <a:pPr lvl="1"/>
            <a:r>
              <a:rPr lang="en-US"/>
              <a:t>Health Community- Drs, Administrators, Nurses, Pharmacists etc.</a:t>
            </a:r>
          </a:p>
          <a:p>
            <a:pPr lvl="1"/>
            <a:r>
              <a:rPr lang="en-US"/>
              <a:t>Representatives of the public</a:t>
            </a:r>
          </a:p>
          <a:p>
            <a:pPr lvl="2"/>
            <a:r>
              <a:rPr lang="en-US"/>
              <a:t>Local Board of Health</a:t>
            </a:r>
          </a:p>
          <a:p>
            <a:pPr lvl="2"/>
            <a:r>
              <a:rPr lang="en-US"/>
              <a:t>Neighborhood representatives</a:t>
            </a:r>
          </a:p>
          <a:p>
            <a:pPr lvl="2"/>
            <a:r>
              <a:rPr lang="en-US"/>
              <a:t>Business Community</a:t>
            </a:r>
          </a:p>
          <a:p>
            <a:pPr lvl="2"/>
            <a:r>
              <a:rPr lang="en-US"/>
              <a:t>“special”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 Status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1013"/>
            <a:ext cx="8229600" cy="3975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overall health of the community compared to a ‘Gold Standard’</a:t>
            </a:r>
          </a:p>
          <a:p>
            <a:pPr>
              <a:lnSpc>
                <a:spcPct val="90000"/>
              </a:lnSpc>
            </a:pPr>
            <a:r>
              <a:rPr lang="en-US"/>
              <a:t>The gold standard may be  an average for the state of nation, it may be a mythical standard based on current best outcomes such as longevity,  or lack of disability, or best treatment.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Process-1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05000"/>
            <a:ext cx="5791200" cy="3451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Decide the Goal of the Assessment</a:t>
            </a:r>
          </a:p>
          <a:p>
            <a:pPr lvl="1">
              <a:lnSpc>
                <a:spcPct val="90000"/>
              </a:lnSpc>
            </a:pPr>
            <a:r>
              <a:rPr lang="en-US"/>
              <a:t>Who</a:t>
            </a:r>
          </a:p>
          <a:p>
            <a:pPr lvl="1">
              <a:lnSpc>
                <a:spcPct val="90000"/>
              </a:lnSpc>
            </a:pPr>
            <a:r>
              <a:rPr lang="en-US"/>
              <a:t>What</a:t>
            </a:r>
          </a:p>
          <a:p>
            <a:pPr lvl="1">
              <a:lnSpc>
                <a:spcPct val="90000"/>
              </a:lnSpc>
            </a:pPr>
            <a:r>
              <a:rPr lang="en-US"/>
              <a:t>When</a:t>
            </a:r>
          </a:p>
          <a:p>
            <a:pPr lvl="1">
              <a:lnSpc>
                <a:spcPct val="90000"/>
              </a:lnSpc>
            </a:pPr>
            <a:r>
              <a:rPr lang="en-US"/>
              <a:t>How</a:t>
            </a:r>
          </a:p>
          <a:p>
            <a:pPr lvl="1">
              <a:lnSpc>
                <a:spcPct val="90000"/>
              </a:lnSpc>
            </a:pPr>
            <a:r>
              <a:rPr lang="en-US"/>
              <a:t>Why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Gather Data</a:t>
            </a:r>
          </a:p>
          <a:p>
            <a:pPr lvl="1"/>
            <a:r>
              <a:rPr lang="en-US"/>
              <a:t>Rates</a:t>
            </a:r>
          </a:p>
          <a:p>
            <a:pPr lvl="2"/>
            <a:r>
              <a:rPr lang="en-US"/>
              <a:t>Birth</a:t>
            </a:r>
          </a:p>
          <a:p>
            <a:pPr lvl="2"/>
            <a:r>
              <a:rPr lang="en-US"/>
              <a:t>Death</a:t>
            </a:r>
          </a:p>
          <a:p>
            <a:pPr lvl="2"/>
            <a:r>
              <a:rPr lang="en-US"/>
              <a:t>Diseases</a:t>
            </a:r>
          </a:p>
          <a:p>
            <a:pPr lvl="3"/>
            <a:r>
              <a:rPr lang="en-US"/>
              <a:t>Common diseases e.g.:</a:t>
            </a:r>
          </a:p>
          <a:p>
            <a:pPr lvl="4"/>
            <a:r>
              <a:rPr lang="en-US"/>
              <a:t>Infections</a:t>
            </a:r>
          </a:p>
          <a:p>
            <a:pPr lvl="4"/>
            <a:r>
              <a:rPr lang="en-US"/>
              <a:t>Heart disease</a:t>
            </a:r>
          </a:p>
          <a:p>
            <a:pPr lvl="4"/>
            <a:r>
              <a:rPr lang="en-US"/>
              <a:t>Diabetes 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-3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Where is the </a:t>
            </a:r>
            <a:r>
              <a:rPr lang="en-US" sz="2800">
                <a:hlinkClick r:id="rId2"/>
              </a:rPr>
              <a:t>data</a:t>
            </a:r>
            <a:endParaRPr lang="en-US" sz="2800"/>
          </a:p>
          <a:p>
            <a:pPr lvl="1"/>
            <a:r>
              <a:rPr lang="en-US" sz="2400"/>
              <a:t>Primary Data from surveillance</a:t>
            </a:r>
          </a:p>
          <a:p>
            <a:pPr lvl="2"/>
            <a:r>
              <a:rPr lang="en-US" sz="2000"/>
              <a:t>State Behavioral Risk Factor Surveillance System</a:t>
            </a:r>
          </a:p>
          <a:p>
            <a:pPr lvl="2"/>
            <a:r>
              <a:rPr lang="en-US" sz="2000"/>
              <a:t>Local Surveys</a:t>
            </a:r>
          </a:p>
          <a:p>
            <a:pPr lvl="2"/>
            <a:r>
              <a:rPr lang="en-US" sz="2000"/>
              <a:t>NCHS Surveys</a:t>
            </a:r>
          </a:p>
          <a:p>
            <a:pPr lvl="1"/>
            <a:r>
              <a:rPr lang="en-US" sz="2400"/>
              <a:t>Secondary data from reports</a:t>
            </a:r>
          </a:p>
          <a:p>
            <a:pPr lvl="2"/>
            <a:r>
              <a:rPr lang="en-US" sz="2000"/>
              <a:t>Birth data</a:t>
            </a:r>
          </a:p>
          <a:p>
            <a:pPr lvl="2"/>
            <a:r>
              <a:rPr lang="en-US" sz="2000"/>
              <a:t>Death Data</a:t>
            </a:r>
          </a:p>
          <a:p>
            <a:pPr lvl="2"/>
            <a:r>
              <a:rPr lang="en-US" sz="2000"/>
              <a:t>Hospital Discharge data</a:t>
            </a:r>
          </a:p>
          <a:p>
            <a:pPr lvl="2"/>
            <a:r>
              <a:rPr lang="en-US" sz="2000"/>
              <a:t>Local health department records</a:t>
            </a:r>
          </a:p>
          <a:p>
            <a:pPr lvl="2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rates: both incidence and prevalence</a:t>
            </a:r>
          </a:p>
          <a:p>
            <a:r>
              <a:rPr lang="en-US"/>
              <a:t> Compare with?</a:t>
            </a:r>
          </a:p>
          <a:p>
            <a:pPr lvl="1"/>
            <a:r>
              <a:rPr lang="en-US">
                <a:hlinkClick r:id="rId2"/>
              </a:rPr>
              <a:t>Similar communities</a:t>
            </a:r>
            <a:endParaRPr lang="en-US"/>
          </a:p>
          <a:p>
            <a:pPr lvl="1"/>
            <a:r>
              <a:rPr lang="en-US">
                <a:hlinkClick r:id="rId3"/>
              </a:rPr>
              <a:t>States</a:t>
            </a:r>
            <a:endParaRPr lang="en-US"/>
          </a:p>
          <a:p>
            <a:pPr lvl="1"/>
            <a:r>
              <a:rPr lang="en-US">
                <a:hlinkClick r:id="rId4"/>
              </a:rPr>
              <a:t>Nation</a:t>
            </a:r>
            <a:endParaRPr lang="en-US"/>
          </a:p>
          <a:p>
            <a:pPr lvl="1"/>
            <a:r>
              <a:rPr lang="en-US">
                <a:hlinkClick r:id="rId5"/>
              </a:rPr>
              <a:t>World</a:t>
            </a:r>
            <a:endParaRPr lang="en-US"/>
          </a:p>
          <a:p>
            <a:r>
              <a:rPr lang="en-US"/>
              <a:t>Longitudinal comparisons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11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800080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0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339966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1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800080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254</Words>
  <Application>Microsoft Office PowerPoint</Application>
  <PresentationFormat>On-screen Show (4:3)</PresentationFormat>
  <Paragraphs>89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Verdana</vt:lpstr>
      <vt:lpstr>Balloons</vt:lpstr>
      <vt:lpstr>Community Assessment Part 1</vt:lpstr>
      <vt:lpstr>Purpose</vt:lpstr>
      <vt:lpstr>Why</vt:lpstr>
      <vt:lpstr>Who is involved?</vt:lpstr>
      <vt:lpstr>Health Status</vt:lpstr>
      <vt:lpstr>Process-1</vt:lpstr>
      <vt:lpstr>Process 2</vt:lpstr>
      <vt:lpstr>Process -3</vt:lpstr>
      <vt:lpstr>Process 4</vt:lpstr>
      <vt:lpstr>Process 5</vt:lpstr>
      <vt:lpstr>Review of data</vt:lpstr>
      <vt:lpstr>Set Goals</vt:lpstr>
      <vt:lpstr>Finally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Assessment Part 1</dc:title>
  <dc:creator>cbuttery</dc:creator>
  <cp:lastModifiedBy>Christopher Buttery</cp:lastModifiedBy>
  <cp:revision>12</cp:revision>
  <dcterms:created xsi:type="dcterms:W3CDTF">2006-09-13T14:55:48Z</dcterms:created>
  <dcterms:modified xsi:type="dcterms:W3CDTF">2013-08-19T14:38:19Z</dcterms:modified>
</cp:coreProperties>
</file>