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14" r:id="rId2"/>
    <p:sldId id="549" r:id="rId3"/>
    <p:sldId id="462" r:id="rId4"/>
    <p:sldId id="455" r:id="rId5"/>
    <p:sldId id="458" r:id="rId6"/>
    <p:sldId id="456" r:id="rId7"/>
    <p:sldId id="461" r:id="rId8"/>
    <p:sldId id="464" r:id="rId9"/>
    <p:sldId id="428" r:id="rId10"/>
    <p:sldId id="429" r:id="rId11"/>
    <p:sldId id="459" r:id="rId12"/>
    <p:sldId id="469" r:id="rId13"/>
    <p:sldId id="505" r:id="rId14"/>
    <p:sldId id="506" r:id="rId15"/>
    <p:sldId id="507" r:id="rId16"/>
    <p:sldId id="508" r:id="rId17"/>
    <p:sldId id="509" r:id="rId18"/>
    <p:sldId id="510" r:id="rId19"/>
    <p:sldId id="511" r:id="rId20"/>
    <p:sldId id="512" r:id="rId21"/>
    <p:sldId id="513" r:id="rId22"/>
    <p:sldId id="514" r:id="rId23"/>
    <p:sldId id="515" r:id="rId24"/>
    <p:sldId id="516" r:id="rId25"/>
    <p:sldId id="517" r:id="rId26"/>
    <p:sldId id="518" r:id="rId27"/>
    <p:sldId id="519" r:id="rId28"/>
    <p:sldId id="520" r:id="rId29"/>
    <p:sldId id="521" r:id="rId30"/>
    <p:sldId id="524" r:id="rId31"/>
    <p:sldId id="258" r:id="rId32"/>
    <p:sldId id="489" r:id="rId33"/>
    <p:sldId id="490" r:id="rId34"/>
    <p:sldId id="491" r:id="rId35"/>
    <p:sldId id="492" r:id="rId36"/>
    <p:sldId id="493" r:id="rId37"/>
    <p:sldId id="496" r:id="rId38"/>
    <p:sldId id="498" r:id="rId39"/>
    <p:sldId id="499" r:id="rId40"/>
    <p:sldId id="500" r:id="rId41"/>
    <p:sldId id="501" r:id="rId42"/>
    <p:sldId id="502" r:id="rId43"/>
    <p:sldId id="503" r:id="rId44"/>
    <p:sldId id="525" r:id="rId45"/>
    <p:sldId id="539" r:id="rId46"/>
    <p:sldId id="540" r:id="rId47"/>
    <p:sldId id="541" r:id="rId48"/>
    <p:sldId id="542" r:id="rId49"/>
    <p:sldId id="526" r:id="rId50"/>
    <p:sldId id="527" r:id="rId51"/>
    <p:sldId id="528" r:id="rId52"/>
    <p:sldId id="529" r:id="rId53"/>
    <p:sldId id="530" r:id="rId54"/>
    <p:sldId id="531" r:id="rId55"/>
    <p:sldId id="532" r:id="rId56"/>
    <p:sldId id="533" r:id="rId57"/>
    <p:sldId id="534" r:id="rId58"/>
    <p:sldId id="535" r:id="rId59"/>
    <p:sldId id="536" r:id="rId60"/>
    <p:sldId id="537" r:id="rId61"/>
    <p:sldId id="538" r:id="rId62"/>
    <p:sldId id="543" r:id="rId63"/>
    <p:sldId id="547" r:id="rId64"/>
    <p:sldId id="544" r:id="rId65"/>
    <p:sldId id="545" r:id="rId66"/>
    <p:sldId id="546" r:id="rId67"/>
    <p:sldId id="548" r:id="rId6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FF9933"/>
    <a:srgbClr val="006666"/>
    <a:srgbClr val="FFCC00"/>
    <a:srgbClr val="008080"/>
    <a:srgbClr val="0099CC"/>
    <a:srgbClr val="EAEAEA"/>
    <a:srgbClr val="005E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4" autoAdjust="0"/>
    <p:restoredTop sz="94660" autoAdjust="0"/>
  </p:normalViewPr>
  <p:slideViewPr>
    <p:cSldViewPr>
      <p:cViewPr varScale="1">
        <p:scale>
          <a:sx n="106" d="100"/>
          <a:sy n="106" d="100"/>
        </p:scale>
        <p:origin x="3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n-US"/>
          </a:p>
        </p:txBody>
      </p:sp>
      <p:sp>
        <p:nvSpPr>
          <p:cNvPr id="450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D5886AB5-9F0A-41C5-886F-B39E69B371A6}" type="slidenum">
              <a:rPr lang="en-US"/>
              <a:pPr/>
              <a:t>‹#›</a:t>
            </a:fld>
            <a:endParaRPr lang="en-US"/>
          </a:p>
        </p:txBody>
      </p:sp>
    </p:spTree>
    <p:extLst>
      <p:ext uri="{BB962C8B-B14F-4D97-AF65-F5344CB8AC3E}">
        <p14:creationId xmlns:p14="http://schemas.microsoft.com/office/powerpoint/2010/main" val="3040352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defRPr>
            </a:lvl1pPr>
          </a:lstStyle>
          <a:p>
            <a:pPr>
              <a:defRPr/>
            </a:pPr>
            <a:endParaRPr lang="en-US"/>
          </a:p>
        </p:txBody>
      </p:sp>
      <p:sp>
        <p:nvSpPr>
          <p:cNvPr id="717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defRPr>
            </a:lvl1pPr>
          </a:lstStyle>
          <a:p>
            <a:pPr>
              <a:defRPr/>
            </a:pPr>
            <a:endParaRPr lang="en-US"/>
          </a:p>
        </p:txBody>
      </p:sp>
      <p:sp>
        <p:nvSpPr>
          <p:cNvPr id="72708" name="Rectangle 4"/>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36043C39-267A-450F-8B78-9E01913E7FE9}" type="slidenum">
              <a:rPr lang="en-US"/>
              <a:pPr/>
              <a:t>‹#›</a:t>
            </a:fld>
            <a:endParaRPr lang="en-US"/>
          </a:p>
        </p:txBody>
      </p:sp>
    </p:spTree>
    <p:extLst>
      <p:ext uri="{BB962C8B-B14F-4D97-AF65-F5344CB8AC3E}">
        <p14:creationId xmlns:p14="http://schemas.microsoft.com/office/powerpoint/2010/main" val="2047199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AE106C1-CAC9-44A0-9790-6F67BA8AA9A0}" type="slidenum">
              <a:rPr lang="en-US" sz="1300">
                <a:latin typeface="Times New Roman" panose="02020603050405020304" pitchFamily="18" charset="0"/>
              </a:rPr>
              <a:pPr algn="r" eaLnBrk="1" hangingPunct="1"/>
              <a:t>1</a:t>
            </a:fld>
            <a:endParaRPr lang="en-US" sz="1300">
              <a:latin typeface="Times New Roman" panose="02020603050405020304" pitchFamily="18" charset="0"/>
            </a:endParaRPr>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rPr>
              <a:t>Read scenario</a:t>
            </a:r>
          </a:p>
        </p:txBody>
      </p:sp>
    </p:spTree>
    <p:extLst>
      <p:ext uri="{BB962C8B-B14F-4D97-AF65-F5344CB8AC3E}">
        <p14:creationId xmlns:p14="http://schemas.microsoft.com/office/powerpoint/2010/main" val="75314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en-US" smtClean="0">
              <a:latin typeface="Arial" panose="020B0604020202020204" pitchFamily="34" charset="0"/>
            </a:endParaRPr>
          </a:p>
        </p:txBody>
      </p:sp>
    </p:spTree>
    <p:extLst>
      <p:ext uri="{BB962C8B-B14F-4D97-AF65-F5344CB8AC3E}">
        <p14:creationId xmlns:p14="http://schemas.microsoft.com/office/powerpoint/2010/main" val="354314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86388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15D28E-D752-46CE-8324-701F4ECDEE98}" type="slidenum">
              <a:rPr lang="en-US"/>
              <a:pPr eaLnBrk="1" hangingPunct="1"/>
              <a:t>31</a:t>
            </a:fld>
            <a:endParaRPr lang="en-US"/>
          </a:p>
        </p:txBody>
      </p:sp>
    </p:spTree>
    <p:extLst>
      <p:ext uri="{BB962C8B-B14F-4D97-AF65-F5344CB8AC3E}">
        <p14:creationId xmlns:p14="http://schemas.microsoft.com/office/powerpoint/2010/main" val="47694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258888" y="720725"/>
            <a:ext cx="4800600" cy="3600450"/>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lstStyle/>
          <a:p>
            <a:endParaRPr lang="en-US" smtClean="0">
              <a:latin typeface="Arial" panose="020B0604020202020204" pitchFamily="34" charset="0"/>
            </a:endParaRPr>
          </a:p>
        </p:txBody>
      </p:sp>
      <p:sp>
        <p:nvSpPr>
          <p:cNvPr id="7782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ADAA181-7B8E-475F-A071-5102CFABD16B}" type="slidenum">
              <a:rPr lang="en-US" sz="1300"/>
              <a:pPr algn="r" eaLnBrk="1" hangingPunct="1"/>
              <a:t>34</a:t>
            </a:fld>
            <a:endParaRPr lang="en-US" sz="1300"/>
          </a:p>
        </p:txBody>
      </p:sp>
    </p:spTree>
    <p:extLst>
      <p:ext uri="{BB962C8B-B14F-4D97-AF65-F5344CB8AC3E}">
        <p14:creationId xmlns:p14="http://schemas.microsoft.com/office/powerpoint/2010/main" val="247326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
        <p:nvSpPr>
          <p:cNvPr id="7885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9DF4131-260D-4A76-A74B-1221158B3BFB}" type="slidenum">
              <a:rPr lang="en-US" sz="1300"/>
              <a:pPr algn="r" eaLnBrk="1" hangingPunct="1"/>
              <a:t>47</a:t>
            </a:fld>
            <a:endParaRPr lang="en-US" sz="1300"/>
          </a:p>
        </p:txBody>
      </p:sp>
    </p:spTree>
    <p:extLst>
      <p:ext uri="{BB962C8B-B14F-4D97-AF65-F5344CB8AC3E}">
        <p14:creationId xmlns:p14="http://schemas.microsoft.com/office/powerpoint/2010/main" val="325688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
        <p:nvSpPr>
          <p:cNvPr id="79876"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368039F-ADF0-440C-89A3-9ECB6B36842E}" type="slidenum">
              <a:rPr lang="en-US" sz="1300"/>
              <a:pPr algn="r" eaLnBrk="1" hangingPunct="1"/>
              <a:t>48</a:t>
            </a:fld>
            <a:endParaRPr lang="en-US" sz="1300"/>
          </a:p>
        </p:txBody>
      </p:sp>
    </p:spTree>
    <p:extLst>
      <p:ext uri="{BB962C8B-B14F-4D97-AF65-F5344CB8AC3E}">
        <p14:creationId xmlns:p14="http://schemas.microsoft.com/office/powerpoint/2010/main" val="286014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4C012563-E2C1-49CA-8351-255FECBFC832}" type="slidenum">
              <a:rPr lang="en-US"/>
              <a:pPr/>
              <a:t>‹#›</a:t>
            </a:fld>
            <a:endParaRPr lang="en-US"/>
          </a:p>
        </p:txBody>
      </p:sp>
    </p:spTree>
    <p:extLst>
      <p:ext uri="{BB962C8B-B14F-4D97-AF65-F5344CB8AC3E}">
        <p14:creationId xmlns:p14="http://schemas.microsoft.com/office/powerpoint/2010/main" val="143421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AC817533-5991-40F8-BA8C-214C3EBCBE48}" type="slidenum">
              <a:rPr lang="en-US"/>
              <a:pPr/>
              <a:t>‹#›</a:t>
            </a:fld>
            <a:endParaRPr lang="en-US"/>
          </a:p>
        </p:txBody>
      </p:sp>
    </p:spTree>
    <p:extLst>
      <p:ext uri="{BB962C8B-B14F-4D97-AF65-F5344CB8AC3E}">
        <p14:creationId xmlns:p14="http://schemas.microsoft.com/office/powerpoint/2010/main" val="233886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BD81FA2F-CC23-4F6B-809F-16016723E1B8}" type="slidenum">
              <a:rPr lang="en-US"/>
              <a:pPr/>
              <a:t>‹#›</a:t>
            </a:fld>
            <a:endParaRPr lang="en-US"/>
          </a:p>
        </p:txBody>
      </p:sp>
    </p:spTree>
    <p:extLst>
      <p:ext uri="{BB962C8B-B14F-4D97-AF65-F5344CB8AC3E}">
        <p14:creationId xmlns:p14="http://schemas.microsoft.com/office/powerpoint/2010/main" val="316267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CABE0E7C-BFD5-497F-95C8-C30E9247B9A1}" type="slidenum">
              <a:rPr lang="en-US"/>
              <a:pPr/>
              <a:t>‹#›</a:t>
            </a:fld>
            <a:endParaRPr lang="en-US"/>
          </a:p>
        </p:txBody>
      </p:sp>
    </p:spTree>
    <p:extLst>
      <p:ext uri="{BB962C8B-B14F-4D97-AF65-F5344CB8AC3E}">
        <p14:creationId xmlns:p14="http://schemas.microsoft.com/office/powerpoint/2010/main" val="110311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9160C000-AD62-4798-947B-0CD9E6ED8339}" type="slidenum">
              <a:rPr lang="en-US"/>
              <a:pPr/>
              <a:t>‹#›</a:t>
            </a:fld>
            <a:endParaRPr lang="en-US"/>
          </a:p>
        </p:txBody>
      </p:sp>
    </p:spTree>
    <p:extLst>
      <p:ext uri="{BB962C8B-B14F-4D97-AF65-F5344CB8AC3E}">
        <p14:creationId xmlns:p14="http://schemas.microsoft.com/office/powerpoint/2010/main" val="247269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3F2CFA86-0584-43B8-818B-D9068DE2096B}" type="slidenum">
              <a:rPr lang="en-US"/>
              <a:pPr/>
              <a:t>‹#›</a:t>
            </a:fld>
            <a:endParaRPr lang="en-US"/>
          </a:p>
        </p:txBody>
      </p:sp>
    </p:spTree>
    <p:extLst>
      <p:ext uri="{BB962C8B-B14F-4D97-AF65-F5344CB8AC3E}">
        <p14:creationId xmlns:p14="http://schemas.microsoft.com/office/powerpoint/2010/main" val="558863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8BDC3C57-0104-4CF7-829A-A4DEEDB7243B}" type="slidenum">
              <a:rPr lang="en-US"/>
              <a:pPr/>
              <a:t>‹#›</a:t>
            </a:fld>
            <a:endParaRPr lang="en-US"/>
          </a:p>
        </p:txBody>
      </p:sp>
    </p:spTree>
    <p:extLst>
      <p:ext uri="{BB962C8B-B14F-4D97-AF65-F5344CB8AC3E}">
        <p14:creationId xmlns:p14="http://schemas.microsoft.com/office/powerpoint/2010/main" val="1208822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fld id="{4C2B888C-A617-43DD-890C-86C8CEEA8238}" type="slidenum">
              <a:rPr lang="en-US"/>
              <a:pPr/>
              <a:t>‹#›</a:t>
            </a:fld>
            <a:endParaRPr lang="en-US"/>
          </a:p>
        </p:txBody>
      </p:sp>
    </p:spTree>
    <p:extLst>
      <p:ext uri="{BB962C8B-B14F-4D97-AF65-F5344CB8AC3E}">
        <p14:creationId xmlns:p14="http://schemas.microsoft.com/office/powerpoint/2010/main" val="2535342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752600"/>
            <a:ext cx="8686800" cy="4800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59501649-1404-42C7-9091-F942AE7E5D77}" type="slidenum">
              <a:rPr lang="en-US"/>
              <a:pPr/>
              <a:t>‹#›</a:t>
            </a:fld>
            <a:endParaRPr lang="en-US"/>
          </a:p>
        </p:txBody>
      </p:sp>
    </p:spTree>
    <p:extLst>
      <p:ext uri="{BB962C8B-B14F-4D97-AF65-F5344CB8AC3E}">
        <p14:creationId xmlns:p14="http://schemas.microsoft.com/office/powerpoint/2010/main" val="287701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DAA0E3F-4F12-40B9-B0E6-50F64FF224C6}" type="slidenum">
              <a:rPr lang="en-US"/>
              <a:pPr/>
              <a:t>‹#›</a:t>
            </a:fld>
            <a:endParaRPr lang="en-US"/>
          </a:p>
        </p:txBody>
      </p:sp>
    </p:spTree>
    <p:extLst>
      <p:ext uri="{BB962C8B-B14F-4D97-AF65-F5344CB8AC3E}">
        <p14:creationId xmlns:p14="http://schemas.microsoft.com/office/powerpoint/2010/main" val="249111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B7E68DFA-F882-44F9-88D3-041082D1EEC6}" type="slidenum">
              <a:rPr lang="en-US"/>
              <a:pPr/>
              <a:t>‹#›</a:t>
            </a:fld>
            <a:endParaRPr lang="en-US"/>
          </a:p>
        </p:txBody>
      </p:sp>
    </p:spTree>
    <p:extLst>
      <p:ext uri="{BB962C8B-B14F-4D97-AF65-F5344CB8AC3E}">
        <p14:creationId xmlns:p14="http://schemas.microsoft.com/office/powerpoint/2010/main" val="96641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AFE5909B-49B8-45C4-9DF9-98D500907FB8}" type="slidenum">
              <a:rPr lang="en-US"/>
              <a:pPr/>
              <a:t>‹#›</a:t>
            </a:fld>
            <a:endParaRPr lang="en-US"/>
          </a:p>
        </p:txBody>
      </p:sp>
    </p:spTree>
    <p:extLst>
      <p:ext uri="{BB962C8B-B14F-4D97-AF65-F5344CB8AC3E}">
        <p14:creationId xmlns:p14="http://schemas.microsoft.com/office/powerpoint/2010/main" val="353619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A82BF990-D596-420F-B708-D7F952B9BF44}" type="slidenum">
              <a:rPr lang="en-US"/>
              <a:pPr/>
              <a:t>‹#›</a:t>
            </a:fld>
            <a:endParaRPr lang="en-US"/>
          </a:p>
        </p:txBody>
      </p:sp>
    </p:spTree>
    <p:extLst>
      <p:ext uri="{BB962C8B-B14F-4D97-AF65-F5344CB8AC3E}">
        <p14:creationId xmlns:p14="http://schemas.microsoft.com/office/powerpoint/2010/main" val="370527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84E851B3-12BC-4433-9263-36505C1C496C}" type="slidenum">
              <a:rPr lang="en-US"/>
              <a:pPr/>
              <a:t>‹#›</a:t>
            </a:fld>
            <a:endParaRPr lang="en-US"/>
          </a:p>
        </p:txBody>
      </p:sp>
    </p:spTree>
    <p:extLst>
      <p:ext uri="{BB962C8B-B14F-4D97-AF65-F5344CB8AC3E}">
        <p14:creationId xmlns:p14="http://schemas.microsoft.com/office/powerpoint/2010/main" val="71980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BAEC9DF4-C599-4426-8F3D-C17EB930FF4D}" type="slidenum">
              <a:rPr lang="en-US"/>
              <a:pPr/>
              <a:t>‹#›</a:t>
            </a:fld>
            <a:endParaRPr lang="en-US"/>
          </a:p>
        </p:txBody>
      </p:sp>
    </p:spTree>
    <p:extLst>
      <p:ext uri="{BB962C8B-B14F-4D97-AF65-F5344CB8AC3E}">
        <p14:creationId xmlns:p14="http://schemas.microsoft.com/office/powerpoint/2010/main" val="26425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8EB29905-0462-487B-863F-88C6DEF7780A}" type="slidenum">
              <a:rPr lang="en-US"/>
              <a:pPr/>
              <a:t>‹#›</a:t>
            </a:fld>
            <a:endParaRPr lang="en-US"/>
          </a:p>
        </p:txBody>
      </p:sp>
    </p:spTree>
    <p:extLst>
      <p:ext uri="{BB962C8B-B14F-4D97-AF65-F5344CB8AC3E}">
        <p14:creationId xmlns:p14="http://schemas.microsoft.com/office/powerpoint/2010/main" val="220607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07E83BA-F530-4230-B04D-94EDDC2C148A}" type="slidenum">
              <a:rPr lang="en-US"/>
              <a:pPr/>
              <a:t>‹#›</a:t>
            </a:fld>
            <a:endParaRPr lang="en-US"/>
          </a:p>
        </p:txBody>
      </p:sp>
    </p:spTree>
    <p:extLst>
      <p:ext uri="{BB962C8B-B14F-4D97-AF65-F5344CB8AC3E}">
        <p14:creationId xmlns:p14="http://schemas.microsoft.com/office/powerpoint/2010/main" val="393464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6B44E51-CE72-4A23-AC5C-66FDC13167CF}" type="slidenum">
              <a:rPr lang="en-US"/>
              <a:pPr/>
              <a:t>‹#›</a:t>
            </a:fld>
            <a:endParaRPr lang="en-US"/>
          </a:p>
        </p:txBody>
      </p:sp>
      <p:sp>
        <p:nvSpPr>
          <p:cNvPr id="5124" name="Rectangle 8"/>
          <p:cNvSpPr>
            <a:spLocks noGrp="1" noChangeArrowheads="1"/>
          </p:cNvSpPr>
          <p:nvPr>
            <p:ph type="title"/>
          </p:nvPr>
        </p:nvSpPr>
        <p:spPr bwMode="auto">
          <a:xfrm>
            <a:off x="457200" y="152400"/>
            <a:ext cx="8229600" cy="1143000"/>
          </a:xfrm>
          <a:prstGeom prst="rect">
            <a:avLst/>
          </a:prstGeom>
          <a:solidFill>
            <a:srgbClr val="666699">
              <a:alpha val="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5" name="Rectangle 9"/>
          <p:cNvSpPr>
            <a:spLocks noGrp="1" noChangeArrowheads="1"/>
          </p:cNvSpPr>
          <p:nvPr>
            <p:ph type="body" idx="1"/>
          </p:nvPr>
        </p:nvSpPr>
        <p:spPr bwMode="auto">
          <a:xfrm>
            <a:off x="304800" y="17526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healthmap.org/e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charlotte93.esri.com/vdh_flexviewer/index.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siss.org/classics/uploads/snow_cholera_map.gi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Independent_city" TargetMode="External"/><Relationship Id="rId2" Type="http://schemas.openxmlformats.org/officeDocument/2006/relationships/hyperlink" Target="http://en.wikipedia.org/wiki/American_Civil_War" TargetMode="External"/><Relationship Id="rId1" Type="http://schemas.openxmlformats.org/officeDocument/2006/relationships/slideLayout" Target="../slideLayouts/slideLayout7.xml"/><Relationship Id="rId4" Type="http://schemas.openxmlformats.org/officeDocument/2006/relationships/hyperlink" Target="http://en.wikipedia.org/wiki/County-equivalen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County-equivalent" TargetMode="External"/><Relationship Id="rId2" Type="http://schemas.openxmlformats.org/officeDocument/2006/relationships/hyperlink" Target="http://en.wikipedia.org/wiki/United_States_Census_Bureau" TargetMode="External"/><Relationship Id="rId1" Type="http://schemas.openxmlformats.org/officeDocument/2006/relationships/slideLayout" Target="../slideLayouts/slideLayout7.xml"/><Relationship Id="rId5" Type="http://schemas.openxmlformats.org/officeDocument/2006/relationships/hyperlink" Target="http://en.wikipedia.org/wiki/List_of_unincorporated_towns_in_Virginia" TargetMode="External"/><Relationship Id="rId4" Type="http://schemas.openxmlformats.org/officeDocument/2006/relationships/hyperlink" Target="http://en.wikipedia.org/wiki/Independent_cit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6.emf"/></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2209800" y="457200"/>
            <a:ext cx="4876800" cy="838200"/>
          </a:xfrm>
        </p:spPr>
        <p:txBody>
          <a:bodyPr/>
          <a:lstStyle/>
          <a:p>
            <a:r>
              <a:rPr lang="en-US" sz="3400" b="1" smtClean="0">
                <a:solidFill>
                  <a:schemeClr val="bg1"/>
                </a:solidFill>
              </a:rPr>
              <a:t>Introduction to GIS &amp; Public Health</a:t>
            </a:r>
          </a:p>
        </p:txBody>
      </p:sp>
      <p:pic>
        <p:nvPicPr>
          <p:cNvPr id="6147" name="Picture 4" descr="VDHLOGO_EDI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5200" y="5867400"/>
            <a:ext cx="182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6"/>
          <p:cNvGrpSpPr>
            <a:grpSpLocks/>
          </p:cNvGrpSpPr>
          <p:nvPr/>
        </p:nvGrpSpPr>
        <p:grpSpPr bwMode="auto">
          <a:xfrm>
            <a:off x="3200400" y="1905000"/>
            <a:ext cx="2895600" cy="2667000"/>
            <a:chOff x="1296" y="1488"/>
            <a:chExt cx="3072" cy="2688"/>
          </a:xfrm>
        </p:grpSpPr>
        <p:grpSp>
          <p:nvGrpSpPr>
            <p:cNvPr id="6151" name="Group 7"/>
            <p:cNvGrpSpPr>
              <a:grpSpLocks/>
            </p:cNvGrpSpPr>
            <p:nvPr/>
          </p:nvGrpSpPr>
          <p:grpSpPr bwMode="auto">
            <a:xfrm>
              <a:off x="1296" y="1488"/>
              <a:ext cx="3072" cy="2688"/>
              <a:chOff x="1296" y="768"/>
              <a:chExt cx="3072" cy="2688"/>
            </a:xfrm>
          </p:grpSpPr>
          <p:grpSp>
            <p:nvGrpSpPr>
              <p:cNvPr id="6177" name="Group 8"/>
              <p:cNvGrpSpPr>
                <a:grpSpLocks/>
              </p:cNvGrpSpPr>
              <p:nvPr/>
            </p:nvGrpSpPr>
            <p:grpSpPr bwMode="auto">
              <a:xfrm>
                <a:off x="1296" y="768"/>
                <a:ext cx="3072" cy="2688"/>
                <a:chOff x="1488" y="768"/>
                <a:chExt cx="3072" cy="2688"/>
              </a:xfrm>
            </p:grpSpPr>
            <p:sp>
              <p:nvSpPr>
                <p:cNvPr id="6204" name="AutoShape 9"/>
                <p:cNvSpPr>
                  <a:spLocks noChangeArrowheads="1"/>
                </p:cNvSpPr>
                <p:nvPr/>
              </p:nvSpPr>
              <p:spPr bwMode="auto">
                <a:xfrm>
                  <a:off x="1488" y="768"/>
                  <a:ext cx="3072" cy="2688"/>
                </a:xfrm>
                <a:prstGeom prst="flowChartOr">
                  <a:avLst/>
                </a:prstGeom>
                <a:gradFill rotWithShape="1">
                  <a:gsLst>
                    <a:gs pos="0">
                      <a:srgbClr val="EEDAE7">
                        <a:alpha val="82999"/>
                      </a:srgbClr>
                    </a:gs>
                    <a:gs pos="100000">
                      <a:srgbClr val="6E656B"/>
                    </a:gs>
                  </a:gsLst>
                  <a:path path="shape">
                    <a:fillToRect l="50000" t="50000" r="50000" b="50000"/>
                  </a:path>
                </a:gra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400">
                    <a:latin typeface="Times New Roman" panose="02020603050405020304" pitchFamily="18" charset="0"/>
                  </a:endParaRPr>
                </a:p>
              </p:txBody>
            </p:sp>
            <p:sp>
              <p:nvSpPr>
                <p:cNvPr id="6205" name="Line 10"/>
                <p:cNvSpPr>
                  <a:spLocks noChangeShapeType="1"/>
                </p:cNvSpPr>
                <p:nvPr/>
              </p:nvSpPr>
              <p:spPr bwMode="auto">
                <a:xfrm flipH="1">
                  <a:off x="1776" y="1392"/>
                  <a:ext cx="18" cy="1536"/>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06" name="Line 11"/>
                <p:cNvSpPr>
                  <a:spLocks noChangeShapeType="1"/>
                </p:cNvSpPr>
                <p:nvPr/>
              </p:nvSpPr>
              <p:spPr bwMode="auto">
                <a:xfrm>
                  <a:off x="2713" y="816"/>
                  <a:ext cx="0" cy="2592"/>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07" name="Line 12"/>
                <p:cNvSpPr>
                  <a:spLocks noChangeShapeType="1"/>
                </p:cNvSpPr>
                <p:nvPr/>
              </p:nvSpPr>
              <p:spPr bwMode="auto">
                <a:xfrm>
                  <a:off x="3326" y="816"/>
                  <a:ext cx="0" cy="2592"/>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08" name="Line 13"/>
                <p:cNvSpPr>
                  <a:spLocks noChangeShapeType="1"/>
                </p:cNvSpPr>
                <p:nvPr/>
              </p:nvSpPr>
              <p:spPr bwMode="auto">
                <a:xfrm>
                  <a:off x="3632" y="912"/>
                  <a:ext cx="0" cy="240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09" name="Line 14"/>
                <p:cNvSpPr>
                  <a:spLocks noChangeShapeType="1"/>
                </p:cNvSpPr>
                <p:nvPr/>
              </p:nvSpPr>
              <p:spPr bwMode="auto">
                <a:xfrm flipH="1">
                  <a:off x="3936" y="1104"/>
                  <a:ext cx="3" cy="2064"/>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0" name="Line 15"/>
                <p:cNvSpPr>
                  <a:spLocks noChangeShapeType="1"/>
                </p:cNvSpPr>
                <p:nvPr/>
              </p:nvSpPr>
              <p:spPr bwMode="auto">
                <a:xfrm>
                  <a:off x="2101" y="1056"/>
                  <a:ext cx="0" cy="2112"/>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1" name="Line 16"/>
                <p:cNvSpPr>
                  <a:spLocks noChangeShapeType="1"/>
                </p:cNvSpPr>
                <p:nvPr/>
              </p:nvSpPr>
              <p:spPr bwMode="auto">
                <a:xfrm>
                  <a:off x="2407" y="912"/>
                  <a:ext cx="0" cy="240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2" name="Line 17"/>
                <p:cNvSpPr>
                  <a:spLocks noChangeShapeType="1"/>
                </p:cNvSpPr>
                <p:nvPr/>
              </p:nvSpPr>
              <p:spPr bwMode="auto">
                <a:xfrm flipH="1">
                  <a:off x="4224" y="1344"/>
                  <a:ext cx="48" cy="1584"/>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3" name="Line 18"/>
                <p:cNvSpPr>
                  <a:spLocks noChangeShapeType="1"/>
                </p:cNvSpPr>
                <p:nvPr/>
              </p:nvSpPr>
              <p:spPr bwMode="auto">
                <a:xfrm>
                  <a:off x="1576" y="1824"/>
                  <a:ext cx="2936"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4" name="Line 19"/>
                <p:cNvSpPr>
                  <a:spLocks noChangeShapeType="1"/>
                </p:cNvSpPr>
                <p:nvPr/>
              </p:nvSpPr>
              <p:spPr bwMode="auto">
                <a:xfrm>
                  <a:off x="1707" y="1488"/>
                  <a:ext cx="2661"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5" name="Line 20"/>
                <p:cNvSpPr>
                  <a:spLocks noChangeShapeType="1"/>
                </p:cNvSpPr>
                <p:nvPr/>
              </p:nvSpPr>
              <p:spPr bwMode="auto">
                <a:xfrm>
                  <a:off x="1663" y="2688"/>
                  <a:ext cx="2753"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6" name="Line 21"/>
                <p:cNvSpPr>
                  <a:spLocks noChangeShapeType="1"/>
                </p:cNvSpPr>
                <p:nvPr/>
              </p:nvSpPr>
              <p:spPr bwMode="auto">
                <a:xfrm>
                  <a:off x="1584" y="2400"/>
                  <a:ext cx="2928"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7" name="Line 22"/>
                <p:cNvSpPr>
                  <a:spLocks noChangeShapeType="1"/>
                </p:cNvSpPr>
                <p:nvPr/>
              </p:nvSpPr>
              <p:spPr bwMode="auto">
                <a:xfrm flipV="1">
                  <a:off x="1926" y="3024"/>
                  <a:ext cx="2202"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8" name="Line 23"/>
                <p:cNvSpPr>
                  <a:spLocks noChangeShapeType="1"/>
                </p:cNvSpPr>
                <p:nvPr/>
              </p:nvSpPr>
              <p:spPr bwMode="auto">
                <a:xfrm flipV="1">
                  <a:off x="2363" y="3312"/>
                  <a:ext cx="1285"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19" name="Line 24"/>
                <p:cNvSpPr>
                  <a:spLocks noChangeShapeType="1"/>
                </p:cNvSpPr>
                <p:nvPr/>
              </p:nvSpPr>
              <p:spPr bwMode="auto">
                <a:xfrm>
                  <a:off x="1968" y="1152"/>
                  <a:ext cx="2112"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20" name="Line 25"/>
                <p:cNvSpPr>
                  <a:spLocks noChangeShapeType="1"/>
                </p:cNvSpPr>
                <p:nvPr/>
              </p:nvSpPr>
              <p:spPr bwMode="auto">
                <a:xfrm>
                  <a:off x="2448" y="864"/>
                  <a:ext cx="1104"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78" name="Group 26"/>
              <p:cNvGrpSpPr>
                <a:grpSpLocks/>
              </p:cNvGrpSpPr>
              <p:nvPr/>
            </p:nvGrpSpPr>
            <p:grpSpPr bwMode="auto">
              <a:xfrm>
                <a:off x="1344" y="1200"/>
                <a:ext cx="2976" cy="1200"/>
                <a:chOff x="864" y="1008"/>
                <a:chExt cx="3840" cy="1727"/>
              </a:xfrm>
            </p:grpSpPr>
            <p:grpSp>
              <p:nvGrpSpPr>
                <p:cNvPr id="6179" name="Group 27"/>
                <p:cNvGrpSpPr>
                  <a:grpSpLocks/>
                </p:cNvGrpSpPr>
                <p:nvPr/>
              </p:nvGrpSpPr>
              <p:grpSpPr bwMode="auto">
                <a:xfrm>
                  <a:off x="912" y="1008"/>
                  <a:ext cx="3672" cy="1727"/>
                  <a:chOff x="914" y="1344"/>
                  <a:chExt cx="3581" cy="1699"/>
                </a:xfrm>
              </p:grpSpPr>
              <p:sp>
                <p:nvSpPr>
                  <p:cNvPr id="6199" name="Freeform 28"/>
                  <p:cNvSpPr>
                    <a:spLocks/>
                  </p:cNvSpPr>
                  <p:nvPr/>
                </p:nvSpPr>
                <p:spPr bwMode="auto">
                  <a:xfrm>
                    <a:off x="2592" y="1344"/>
                    <a:ext cx="1402" cy="1127"/>
                  </a:xfrm>
                  <a:custGeom>
                    <a:avLst/>
                    <a:gdLst>
                      <a:gd name="T0" fmla="*/ 148 w 4206"/>
                      <a:gd name="T1" fmla="*/ 87 h 3382"/>
                      <a:gd name="T2" fmla="*/ 152 w 4206"/>
                      <a:gd name="T3" fmla="*/ 97 h 3382"/>
                      <a:gd name="T4" fmla="*/ 147 w 4206"/>
                      <a:gd name="T5" fmla="*/ 102 h 3382"/>
                      <a:gd name="T6" fmla="*/ 143 w 4206"/>
                      <a:gd name="T7" fmla="*/ 103 h 3382"/>
                      <a:gd name="T8" fmla="*/ 137 w 4206"/>
                      <a:gd name="T9" fmla="*/ 109 h 3382"/>
                      <a:gd name="T10" fmla="*/ 123 w 4206"/>
                      <a:gd name="T11" fmla="*/ 95 h 3382"/>
                      <a:gd name="T12" fmla="*/ 121 w 4206"/>
                      <a:gd name="T13" fmla="*/ 95 h 3382"/>
                      <a:gd name="T14" fmla="*/ 118 w 4206"/>
                      <a:gd name="T15" fmla="*/ 105 h 3382"/>
                      <a:gd name="T16" fmla="*/ 115 w 4206"/>
                      <a:gd name="T17" fmla="*/ 112 h 3382"/>
                      <a:gd name="T18" fmla="*/ 107 w 4206"/>
                      <a:gd name="T19" fmla="*/ 105 h 3382"/>
                      <a:gd name="T20" fmla="*/ 99 w 4206"/>
                      <a:gd name="T21" fmla="*/ 107 h 3382"/>
                      <a:gd name="T22" fmla="*/ 97 w 4206"/>
                      <a:gd name="T23" fmla="*/ 111 h 3382"/>
                      <a:gd name="T24" fmla="*/ 96 w 4206"/>
                      <a:gd name="T25" fmla="*/ 111 h 3382"/>
                      <a:gd name="T26" fmla="*/ 86 w 4206"/>
                      <a:gd name="T27" fmla="*/ 112 h 3382"/>
                      <a:gd name="T28" fmla="*/ 80 w 4206"/>
                      <a:gd name="T29" fmla="*/ 108 h 3382"/>
                      <a:gd name="T30" fmla="*/ 73 w 4206"/>
                      <a:gd name="T31" fmla="*/ 111 h 3382"/>
                      <a:gd name="T32" fmla="*/ 67 w 4206"/>
                      <a:gd name="T33" fmla="*/ 119 h 3382"/>
                      <a:gd name="T34" fmla="*/ 63 w 4206"/>
                      <a:gd name="T35" fmla="*/ 124 h 3382"/>
                      <a:gd name="T36" fmla="*/ 63 w 4206"/>
                      <a:gd name="T37" fmla="*/ 124 h 3382"/>
                      <a:gd name="T38" fmla="*/ 54 w 4206"/>
                      <a:gd name="T39" fmla="*/ 114 h 3382"/>
                      <a:gd name="T40" fmla="*/ 45 w 4206"/>
                      <a:gd name="T41" fmla="*/ 108 h 3382"/>
                      <a:gd name="T42" fmla="*/ 35 w 4206"/>
                      <a:gd name="T43" fmla="*/ 118 h 3382"/>
                      <a:gd name="T44" fmla="*/ 31 w 4206"/>
                      <a:gd name="T45" fmla="*/ 120 h 3382"/>
                      <a:gd name="T46" fmla="*/ 28 w 4206"/>
                      <a:gd name="T47" fmla="*/ 125 h 3382"/>
                      <a:gd name="T48" fmla="*/ 19 w 4206"/>
                      <a:gd name="T49" fmla="*/ 111 h 3382"/>
                      <a:gd name="T50" fmla="*/ 22 w 4206"/>
                      <a:gd name="T51" fmla="*/ 106 h 3382"/>
                      <a:gd name="T52" fmla="*/ 21 w 4206"/>
                      <a:gd name="T53" fmla="*/ 103 h 3382"/>
                      <a:gd name="T54" fmla="*/ 3 w 4206"/>
                      <a:gd name="T55" fmla="*/ 98 h 3382"/>
                      <a:gd name="T56" fmla="*/ 3 w 4206"/>
                      <a:gd name="T57" fmla="*/ 95 h 3382"/>
                      <a:gd name="T58" fmla="*/ 5 w 4206"/>
                      <a:gd name="T59" fmla="*/ 91 h 3382"/>
                      <a:gd name="T60" fmla="*/ 9 w 4206"/>
                      <a:gd name="T61" fmla="*/ 81 h 3382"/>
                      <a:gd name="T62" fmla="*/ 16 w 4206"/>
                      <a:gd name="T63" fmla="*/ 72 h 3382"/>
                      <a:gd name="T64" fmla="*/ 21 w 4206"/>
                      <a:gd name="T65" fmla="*/ 57 h 3382"/>
                      <a:gd name="T66" fmla="*/ 30 w 4206"/>
                      <a:gd name="T67" fmla="*/ 65 h 3382"/>
                      <a:gd name="T68" fmla="*/ 41 w 4206"/>
                      <a:gd name="T69" fmla="*/ 65 h 3382"/>
                      <a:gd name="T70" fmla="*/ 43 w 4206"/>
                      <a:gd name="T71" fmla="*/ 63 h 3382"/>
                      <a:gd name="T72" fmla="*/ 51 w 4206"/>
                      <a:gd name="T73" fmla="*/ 46 h 3382"/>
                      <a:gd name="T74" fmla="*/ 54 w 4206"/>
                      <a:gd name="T75" fmla="*/ 40 h 3382"/>
                      <a:gd name="T76" fmla="*/ 67 w 4206"/>
                      <a:gd name="T77" fmla="*/ 36 h 3382"/>
                      <a:gd name="T78" fmla="*/ 77 w 4206"/>
                      <a:gd name="T79" fmla="*/ 27 h 3382"/>
                      <a:gd name="T80" fmla="*/ 82 w 4206"/>
                      <a:gd name="T81" fmla="*/ 22 h 3382"/>
                      <a:gd name="T82" fmla="*/ 87 w 4206"/>
                      <a:gd name="T83" fmla="*/ 0 h 3382"/>
                      <a:gd name="T84" fmla="*/ 91 w 4206"/>
                      <a:gd name="T85" fmla="*/ 3 h 3382"/>
                      <a:gd name="T86" fmla="*/ 97 w 4206"/>
                      <a:gd name="T87" fmla="*/ 8 h 3382"/>
                      <a:gd name="T88" fmla="*/ 103 w 4206"/>
                      <a:gd name="T89" fmla="*/ 13 h 3382"/>
                      <a:gd name="T90" fmla="*/ 105 w 4206"/>
                      <a:gd name="T91" fmla="*/ 14 h 3382"/>
                      <a:gd name="T92" fmla="*/ 113 w 4206"/>
                      <a:gd name="T93" fmla="*/ 22 h 3382"/>
                      <a:gd name="T94" fmla="*/ 107 w 4206"/>
                      <a:gd name="T95" fmla="*/ 29 h 3382"/>
                      <a:gd name="T96" fmla="*/ 111 w 4206"/>
                      <a:gd name="T97" fmla="*/ 31 h 3382"/>
                      <a:gd name="T98" fmla="*/ 120 w 4206"/>
                      <a:gd name="T99" fmla="*/ 38 h 3382"/>
                      <a:gd name="T100" fmla="*/ 129 w 4206"/>
                      <a:gd name="T101" fmla="*/ 59 h 3382"/>
                      <a:gd name="T102" fmla="*/ 139 w 4206"/>
                      <a:gd name="T103" fmla="*/ 62 h 3382"/>
                      <a:gd name="T104" fmla="*/ 140 w 4206"/>
                      <a:gd name="T105" fmla="*/ 63 h 3382"/>
                      <a:gd name="T106" fmla="*/ 140 w 4206"/>
                      <a:gd name="T107" fmla="*/ 64 h 3382"/>
                      <a:gd name="T108" fmla="*/ 140 w 4206"/>
                      <a:gd name="T109" fmla="*/ 69 h 3382"/>
                      <a:gd name="T110" fmla="*/ 143 w 4206"/>
                      <a:gd name="T111" fmla="*/ 73 h 3382"/>
                      <a:gd name="T112" fmla="*/ 152 w 4206"/>
                      <a:gd name="T113" fmla="*/ 71 h 3382"/>
                      <a:gd name="T114" fmla="*/ 156 w 4206"/>
                      <a:gd name="T115" fmla="*/ 77 h 3382"/>
                      <a:gd name="T116" fmla="*/ 154 w 4206"/>
                      <a:gd name="T117" fmla="*/ 79 h 3382"/>
                      <a:gd name="T118" fmla="*/ 153 w 4206"/>
                      <a:gd name="T119" fmla="*/ 84 h 33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06"/>
                      <a:gd name="T181" fmla="*/ 0 h 3382"/>
                      <a:gd name="T182" fmla="*/ 4206 w 4206"/>
                      <a:gd name="T183" fmla="*/ 3382 h 33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06" h="3382">
                        <a:moveTo>
                          <a:pt x="4047" y="2302"/>
                        </a:moveTo>
                        <a:lnTo>
                          <a:pt x="4008" y="2356"/>
                        </a:lnTo>
                        <a:lnTo>
                          <a:pt x="4035" y="2539"/>
                        </a:lnTo>
                        <a:lnTo>
                          <a:pt x="4111" y="2626"/>
                        </a:lnTo>
                        <a:lnTo>
                          <a:pt x="4035" y="2616"/>
                        </a:lnTo>
                        <a:lnTo>
                          <a:pt x="3958" y="2754"/>
                        </a:lnTo>
                        <a:lnTo>
                          <a:pt x="3864" y="2784"/>
                        </a:lnTo>
                        <a:lnTo>
                          <a:pt x="3864" y="2785"/>
                        </a:lnTo>
                        <a:lnTo>
                          <a:pt x="3732" y="2934"/>
                        </a:lnTo>
                        <a:lnTo>
                          <a:pt x="3692" y="2956"/>
                        </a:lnTo>
                        <a:lnTo>
                          <a:pt x="3606" y="2764"/>
                        </a:lnTo>
                        <a:lnTo>
                          <a:pt x="3325" y="2579"/>
                        </a:lnTo>
                        <a:lnTo>
                          <a:pt x="3288" y="2564"/>
                        </a:lnTo>
                        <a:lnTo>
                          <a:pt x="3278" y="2553"/>
                        </a:lnTo>
                        <a:lnTo>
                          <a:pt x="3261" y="2550"/>
                        </a:lnTo>
                        <a:lnTo>
                          <a:pt x="3175" y="2827"/>
                        </a:lnTo>
                        <a:lnTo>
                          <a:pt x="3166" y="2858"/>
                        </a:lnTo>
                        <a:lnTo>
                          <a:pt x="3110" y="3037"/>
                        </a:lnTo>
                        <a:lnTo>
                          <a:pt x="2985" y="2984"/>
                        </a:lnTo>
                        <a:lnTo>
                          <a:pt x="2902" y="2834"/>
                        </a:lnTo>
                        <a:lnTo>
                          <a:pt x="2745" y="2730"/>
                        </a:lnTo>
                        <a:lnTo>
                          <a:pt x="2660" y="2896"/>
                        </a:lnTo>
                        <a:lnTo>
                          <a:pt x="2623" y="2966"/>
                        </a:lnTo>
                        <a:lnTo>
                          <a:pt x="2612" y="3003"/>
                        </a:lnTo>
                        <a:lnTo>
                          <a:pt x="2609" y="3002"/>
                        </a:lnTo>
                        <a:lnTo>
                          <a:pt x="2584" y="3009"/>
                        </a:lnTo>
                        <a:lnTo>
                          <a:pt x="2501" y="3106"/>
                        </a:lnTo>
                        <a:lnTo>
                          <a:pt x="2315" y="3032"/>
                        </a:lnTo>
                        <a:lnTo>
                          <a:pt x="2220" y="3002"/>
                        </a:lnTo>
                        <a:lnTo>
                          <a:pt x="2155" y="2920"/>
                        </a:lnTo>
                        <a:lnTo>
                          <a:pt x="2143" y="2981"/>
                        </a:lnTo>
                        <a:lnTo>
                          <a:pt x="1975" y="3002"/>
                        </a:lnTo>
                        <a:lnTo>
                          <a:pt x="1946" y="3032"/>
                        </a:lnTo>
                        <a:lnTo>
                          <a:pt x="1800" y="3204"/>
                        </a:lnTo>
                        <a:lnTo>
                          <a:pt x="1699" y="3213"/>
                        </a:lnTo>
                        <a:lnTo>
                          <a:pt x="1696" y="3348"/>
                        </a:lnTo>
                        <a:lnTo>
                          <a:pt x="1698" y="3354"/>
                        </a:lnTo>
                        <a:lnTo>
                          <a:pt x="1699" y="3361"/>
                        </a:lnTo>
                        <a:lnTo>
                          <a:pt x="1635" y="3366"/>
                        </a:lnTo>
                        <a:lnTo>
                          <a:pt x="1456" y="3091"/>
                        </a:lnTo>
                        <a:lnTo>
                          <a:pt x="1283" y="2911"/>
                        </a:lnTo>
                        <a:lnTo>
                          <a:pt x="1219" y="2908"/>
                        </a:lnTo>
                        <a:lnTo>
                          <a:pt x="1114" y="2908"/>
                        </a:lnTo>
                        <a:lnTo>
                          <a:pt x="939" y="3186"/>
                        </a:lnTo>
                        <a:lnTo>
                          <a:pt x="854" y="3235"/>
                        </a:lnTo>
                        <a:lnTo>
                          <a:pt x="842" y="3232"/>
                        </a:lnTo>
                        <a:lnTo>
                          <a:pt x="842" y="3235"/>
                        </a:lnTo>
                        <a:lnTo>
                          <a:pt x="769" y="3382"/>
                        </a:lnTo>
                        <a:lnTo>
                          <a:pt x="596" y="3219"/>
                        </a:lnTo>
                        <a:lnTo>
                          <a:pt x="524" y="3000"/>
                        </a:lnTo>
                        <a:lnTo>
                          <a:pt x="527" y="2978"/>
                        </a:lnTo>
                        <a:lnTo>
                          <a:pt x="596" y="2861"/>
                        </a:lnTo>
                        <a:lnTo>
                          <a:pt x="599" y="2791"/>
                        </a:lnTo>
                        <a:lnTo>
                          <a:pt x="565" y="2784"/>
                        </a:lnTo>
                        <a:lnTo>
                          <a:pt x="511" y="2847"/>
                        </a:lnTo>
                        <a:lnTo>
                          <a:pt x="79" y="2634"/>
                        </a:lnTo>
                        <a:lnTo>
                          <a:pt x="0" y="2648"/>
                        </a:lnTo>
                        <a:lnTo>
                          <a:pt x="79" y="2574"/>
                        </a:lnTo>
                        <a:lnTo>
                          <a:pt x="82" y="2564"/>
                        </a:lnTo>
                        <a:lnTo>
                          <a:pt x="134" y="2452"/>
                        </a:lnTo>
                        <a:lnTo>
                          <a:pt x="161" y="2345"/>
                        </a:lnTo>
                        <a:lnTo>
                          <a:pt x="251" y="2192"/>
                        </a:lnTo>
                        <a:lnTo>
                          <a:pt x="360" y="2100"/>
                        </a:lnTo>
                        <a:lnTo>
                          <a:pt x="423" y="1943"/>
                        </a:lnTo>
                        <a:lnTo>
                          <a:pt x="449" y="1912"/>
                        </a:lnTo>
                        <a:lnTo>
                          <a:pt x="562" y="1530"/>
                        </a:lnTo>
                        <a:lnTo>
                          <a:pt x="668" y="1579"/>
                        </a:lnTo>
                        <a:lnTo>
                          <a:pt x="799" y="1765"/>
                        </a:lnTo>
                        <a:lnTo>
                          <a:pt x="1026" y="1845"/>
                        </a:lnTo>
                        <a:lnTo>
                          <a:pt x="1111" y="1769"/>
                        </a:lnTo>
                        <a:lnTo>
                          <a:pt x="1147" y="1729"/>
                        </a:lnTo>
                        <a:lnTo>
                          <a:pt x="1169" y="1691"/>
                        </a:lnTo>
                        <a:lnTo>
                          <a:pt x="1166" y="1670"/>
                        </a:lnTo>
                        <a:lnTo>
                          <a:pt x="1377" y="1233"/>
                        </a:lnTo>
                        <a:lnTo>
                          <a:pt x="1456" y="1096"/>
                        </a:lnTo>
                        <a:lnTo>
                          <a:pt x="1463" y="1077"/>
                        </a:lnTo>
                        <a:lnTo>
                          <a:pt x="1635" y="1230"/>
                        </a:lnTo>
                        <a:lnTo>
                          <a:pt x="1800" y="961"/>
                        </a:lnTo>
                        <a:lnTo>
                          <a:pt x="2045" y="816"/>
                        </a:lnTo>
                        <a:lnTo>
                          <a:pt x="2082" y="716"/>
                        </a:lnTo>
                        <a:lnTo>
                          <a:pt x="2133" y="661"/>
                        </a:lnTo>
                        <a:lnTo>
                          <a:pt x="2216" y="597"/>
                        </a:lnTo>
                        <a:lnTo>
                          <a:pt x="2315" y="283"/>
                        </a:lnTo>
                        <a:lnTo>
                          <a:pt x="2352" y="0"/>
                        </a:lnTo>
                        <a:lnTo>
                          <a:pt x="2433" y="64"/>
                        </a:lnTo>
                        <a:lnTo>
                          <a:pt x="2470" y="91"/>
                        </a:lnTo>
                        <a:lnTo>
                          <a:pt x="2516" y="133"/>
                        </a:lnTo>
                        <a:lnTo>
                          <a:pt x="2612" y="214"/>
                        </a:lnTo>
                        <a:lnTo>
                          <a:pt x="2660" y="250"/>
                        </a:lnTo>
                        <a:lnTo>
                          <a:pt x="2786" y="352"/>
                        </a:lnTo>
                        <a:lnTo>
                          <a:pt x="2816" y="378"/>
                        </a:lnTo>
                        <a:lnTo>
                          <a:pt x="2832" y="390"/>
                        </a:lnTo>
                        <a:lnTo>
                          <a:pt x="3068" y="584"/>
                        </a:lnTo>
                        <a:lnTo>
                          <a:pt x="3056" y="596"/>
                        </a:lnTo>
                        <a:lnTo>
                          <a:pt x="3003" y="676"/>
                        </a:lnTo>
                        <a:lnTo>
                          <a:pt x="2883" y="792"/>
                        </a:lnTo>
                        <a:lnTo>
                          <a:pt x="2979" y="819"/>
                        </a:lnTo>
                        <a:lnTo>
                          <a:pt x="3003" y="828"/>
                        </a:lnTo>
                        <a:lnTo>
                          <a:pt x="3306" y="917"/>
                        </a:lnTo>
                        <a:lnTo>
                          <a:pt x="3239" y="1034"/>
                        </a:lnTo>
                        <a:lnTo>
                          <a:pt x="3297" y="1252"/>
                        </a:lnTo>
                        <a:lnTo>
                          <a:pt x="3477" y="1592"/>
                        </a:lnTo>
                        <a:lnTo>
                          <a:pt x="3520" y="1548"/>
                        </a:lnTo>
                        <a:lnTo>
                          <a:pt x="3759" y="1680"/>
                        </a:lnTo>
                        <a:lnTo>
                          <a:pt x="3794" y="1685"/>
                        </a:lnTo>
                        <a:lnTo>
                          <a:pt x="3791" y="1689"/>
                        </a:lnTo>
                        <a:lnTo>
                          <a:pt x="3791" y="1691"/>
                        </a:lnTo>
                        <a:lnTo>
                          <a:pt x="3768" y="1738"/>
                        </a:lnTo>
                        <a:lnTo>
                          <a:pt x="3765" y="1803"/>
                        </a:lnTo>
                        <a:lnTo>
                          <a:pt x="3777" y="1876"/>
                        </a:lnTo>
                        <a:lnTo>
                          <a:pt x="3814" y="1958"/>
                        </a:lnTo>
                        <a:lnTo>
                          <a:pt x="3864" y="1985"/>
                        </a:lnTo>
                        <a:lnTo>
                          <a:pt x="4035" y="1924"/>
                        </a:lnTo>
                        <a:lnTo>
                          <a:pt x="4105" y="1909"/>
                        </a:lnTo>
                        <a:lnTo>
                          <a:pt x="4188" y="1906"/>
                        </a:lnTo>
                        <a:lnTo>
                          <a:pt x="4206" y="2075"/>
                        </a:lnTo>
                        <a:lnTo>
                          <a:pt x="4206" y="2081"/>
                        </a:lnTo>
                        <a:lnTo>
                          <a:pt x="4145" y="2127"/>
                        </a:lnTo>
                        <a:lnTo>
                          <a:pt x="4140" y="2246"/>
                        </a:lnTo>
                        <a:lnTo>
                          <a:pt x="4123" y="2282"/>
                        </a:lnTo>
                        <a:lnTo>
                          <a:pt x="4047" y="2302"/>
                        </a:lnTo>
                        <a:close/>
                      </a:path>
                    </a:pathLst>
                  </a:custGeom>
                  <a:solidFill>
                    <a:srgbClr val="C0C0C0">
                      <a:alpha val="39999"/>
                    </a:srgbClr>
                  </a:solidFill>
                  <a:ln>
                    <a:noFill/>
                  </a:ln>
                  <a:extLs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6200" name="Freeform 29"/>
                  <p:cNvSpPr>
                    <a:spLocks/>
                  </p:cNvSpPr>
                  <p:nvPr/>
                </p:nvSpPr>
                <p:spPr bwMode="auto">
                  <a:xfrm>
                    <a:off x="914" y="2215"/>
                    <a:ext cx="2330" cy="828"/>
                  </a:xfrm>
                  <a:custGeom>
                    <a:avLst/>
                    <a:gdLst>
                      <a:gd name="T0" fmla="*/ 233 w 6990"/>
                      <a:gd name="T1" fmla="*/ 63 h 2483"/>
                      <a:gd name="T2" fmla="*/ 219 w 6990"/>
                      <a:gd name="T3" fmla="*/ 92 h 2483"/>
                      <a:gd name="T4" fmla="*/ 206 w 6990"/>
                      <a:gd name="T5" fmla="*/ 92 h 2483"/>
                      <a:gd name="T6" fmla="*/ 187 w 6990"/>
                      <a:gd name="T7" fmla="*/ 92 h 2483"/>
                      <a:gd name="T8" fmla="*/ 181 w 6990"/>
                      <a:gd name="T9" fmla="*/ 92 h 2483"/>
                      <a:gd name="T10" fmla="*/ 162 w 6990"/>
                      <a:gd name="T11" fmla="*/ 91 h 2483"/>
                      <a:gd name="T12" fmla="*/ 151 w 6990"/>
                      <a:gd name="T13" fmla="*/ 91 h 2483"/>
                      <a:gd name="T14" fmla="*/ 145 w 6990"/>
                      <a:gd name="T15" fmla="*/ 91 h 2483"/>
                      <a:gd name="T16" fmla="*/ 143 w 6990"/>
                      <a:gd name="T17" fmla="*/ 91 h 2483"/>
                      <a:gd name="T18" fmla="*/ 121 w 6990"/>
                      <a:gd name="T19" fmla="*/ 90 h 2483"/>
                      <a:gd name="T20" fmla="*/ 112 w 6990"/>
                      <a:gd name="T21" fmla="*/ 89 h 2483"/>
                      <a:gd name="T22" fmla="*/ 103 w 6990"/>
                      <a:gd name="T23" fmla="*/ 87 h 2483"/>
                      <a:gd name="T24" fmla="*/ 93 w 6990"/>
                      <a:gd name="T25" fmla="*/ 87 h 2483"/>
                      <a:gd name="T26" fmla="*/ 79 w 6990"/>
                      <a:gd name="T27" fmla="*/ 88 h 2483"/>
                      <a:gd name="T28" fmla="*/ 75 w 6990"/>
                      <a:gd name="T29" fmla="*/ 88 h 2483"/>
                      <a:gd name="T30" fmla="*/ 70 w 6990"/>
                      <a:gd name="T31" fmla="*/ 88 h 2483"/>
                      <a:gd name="T32" fmla="*/ 54 w 6990"/>
                      <a:gd name="T33" fmla="*/ 89 h 2483"/>
                      <a:gd name="T34" fmla="*/ 43 w 6990"/>
                      <a:gd name="T35" fmla="*/ 89 h 2483"/>
                      <a:gd name="T36" fmla="*/ 21 w 6990"/>
                      <a:gd name="T37" fmla="*/ 89 h 2483"/>
                      <a:gd name="T38" fmla="*/ 3 w 6990"/>
                      <a:gd name="T39" fmla="*/ 88 h 2483"/>
                      <a:gd name="T40" fmla="*/ 2 w 6990"/>
                      <a:gd name="T41" fmla="*/ 87 h 2483"/>
                      <a:gd name="T42" fmla="*/ 28 w 6990"/>
                      <a:gd name="T43" fmla="*/ 78 h 2483"/>
                      <a:gd name="T44" fmla="*/ 38 w 6990"/>
                      <a:gd name="T45" fmla="*/ 71 h 2483"/>
                      <a:gd name="T46" fmla="*/ 41 w 6990"/>
                      <a:gd name="T47" fmla="*/ 69 h 2483"/>
                      <a:gd name="T48" fmla="*/ 43 w 6990"/>
                      <a:gd name="T49" fmla="*/ 62 h 2483"/>
                      <a:gd name="T50" fmla="*/ 57 w 6990"/>
                      <a:gd name="T51" fmla="*/ 50 h 2483"/>
                      <a:gd name="T52" fmla="*/ 66 w 6990"/>
                      <a:gd name="T53" fmla="*/ 45 h 2483"/>
                      <a:gd name="T54" fmla="*/ 81 w 6990"/>
                      <a:gd name="T55" fmla="*/ 32 h 2483"/>
                      <a:gd name="T56" fmla="*/ 88 w 6990"/>
                      <a:gd name="T57" fmla="*/ 30 h 2483"/>
                      <a:gd name="T58" fmla="*/ 102 w 6990"/>
                      <a:gd name="T59" fmla="*/ 49 h 2483"/>
                      <a:gd name="T60" fmla="*/ 120 w 6990"/>
                      <a:gd name="T61" fmla="*/ 43 h 2483"/>
                      <a:gd name="T62" fmla="*/ 130 w 6990"/>
                      <a:gd name="T63" fmla="*/ 44 h 2483"/>
                      <a:gd name="T64" fmla="*/ 137 w 6990"/>
                      <a:gd name="T65" fmla="*/ 43 h 2483"/>
                      <a:gd name="T66" fmla="*/ 143 w 6990"/>
                      <a:gd name="T67" fmla="*/ 35 h 2483"/>
                      <a:gd name="T68" fmla="*/ 144 w 6990"/>
                      <a:gd name="T69" fmla="*/ 34 h 2483"/>
                      <a:gd name="T70" fmla="*/ 162 w 6990"/>
                      <a:gd name="T71" fmla="*/ 34 h 2483"/>
                      <a:gd name="T72" fmla="*/ 175 w 6990"/>
                      <a:gd name="T73" fmla="*/ 23 h 2483"/>
                      <a:gd name="T74" fmla="*/ 173 w 6990"/>
                      <a:gd name="T75" fmla="*/ 19 h 2483"/>
                      <a:gd name="T76" fmla="*/ 179 w 6990"/>
                      <a:gd name="T77" fmla="*/ 5 h 2483"/>
                      <a:gd name="T78" fmla="*/ 203 w 6990"/>
                      <a:gd name="T79" fmla="*/ 8 h 2483"/>
                      <a:gd name="T80" fmla="*/ 206 w 6990"/>
                      <a:gd name="T81" fmla="*/ 8 h 2483"/>
                      <a:gd name="T82" fmla="*/ 206 w 6990"/>
                      <a:gd name="T83" fmla="*/ 22 h 2483"/>
                      <a:gd name="T84" fmla="*/ 216 w 6990"/>
                      <a:gd name="T85" fmla="*/ 22 h 2483"/>
                      <a:gd name="T86" fmla="*/ 226 w 6990"/>
                      <a:gd name="T87" fmla="*/ 10 h 2483"/>
                      <a:gd name="T88" fmla="*/ 238 w 6990"/>
                      <a:gd name="T89" fmla="*/ 17 h 2483"/>
                      <a:gd name="T90" fmla="*/ 247 w 6990"/>
                      <a:gd name="T91" fmla="*/ 27 h 2483"/>
                      <a:gd name="T92" fmla="*/ 257 w 6990"/>
                      <a:gd name="T93" fmla="*/ 37 h 2483"/>
                      <a:gd name="T94" fmla="*/ 257 w 6990"/>
                      <a:gd name="T95" fmla="*/ 41 h 2483"/>
                      <a:gd name="T96" fmla="*/ 251 w 6990"/>
                      <a:gd name="T97" fmla="*/ 48 h 2483"/>
                      <a:gd name="T98" fmla="*/ 243 w 6990"/>
                      <a:gd name="T99" fmla="*/ 61 h 2483"/>
                      <a:gd name="T100" fmla="*/ 242 w 6990"/>
                      <a:gd name="T101" fmla="*/ 61 h 2483"/>
                      <a:gd name="T102" fmla="*/ 234 w 6990"/>
                      <a:gd name="T103" fmla="*/ 58 h 24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90"/>
                      <a:gd name="T157" fmla="*/ 0 h 2483"/>
                      <a:gd name="T158" fmla="*/ 6990 w 6990"/>
                      <a:gd name="T159" fmla="*/ 2483 h 24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90" h="2483">
                        <a:moveTo>
                          <a:pt x="6306" y="1571"/>
                        </a:moveTo>
                        <a:lnTo>
                          <a:pt x="6285" y="1680"/>
                        </a:lnTo>
                        <a:lnTo>
                          <a:pt x="6282" y="1702"/>
                        </a:lnTo>
                        <a:lnTo>
                          <a:pt x="6132" y="2482"/>
                        </a:lnTo>
                        <a:lnTo>
                          <a:pt x="6089" y="2482"/>
                        </a:lnTo>
                        <a:lnTo>
                          <a:pt x="5918" y="2482"/>
                        </a:lnTo>
                        <a:lnTo>
                          <a:pt x="5731" y="2483"/>
                        </a:lnTo>
                        <a:lnTo>
                          <a:pt x="5658" y="2482"/>
                        </a:lnTo>
                        <a:lnTo>
                          <a:pt x="5574" y="2482"/>
                        </a:lnTo>
                        <a:lnTo>
                          <a:pt x="5449" y="2480"/>
                        </a:lnTo>
                        <a:lnTo>
                          <a:pt x="5229" y="2480"/>
                        </a:lnTo>
                        <a:lnTo>
                          <a:pt x="5057" y="2480"/>
                        </a:lnTo>
                        <a:lnTo>
                          <a:pt x="5020" y="2480"/>
                        </a:lnTo>
                        <a:lnTo>
                          <a:pt x="4984" y="2480"/>
                        </a:lnTo>
                        <a:lnTo>
                          <a:pt x="4886" y="2480"/>
                        </a:lnTo>
                        <a:lnTo>
                          <a:pt x="4650" y="2477"/>
                        </a:lnTo>
                        <a:lnTo>
                          <a:pt x="4452" y="2465"/>
                        </a:lnTo>
                        <a:lnTo>
                          <a:pt x="4369" y="2461"/>
                        </a:lnTo>
                        <a:lnTo>
                          <a:pt x="4283" y="2455"/>
                        </a:lnTo>
                        <a:lnTo>
                          <a:pt x="4215" y="2452"/>
                        </a:lnTo>
                        <a:lnTo>
                          <a:pt x="4087" y="2444"/>
                        </a:lnTo>
                        <a:lnTo>
                          <a:pt x="3994" y="2449"/>
                        </a:lnTo>
                        <a:lnTo>
                          <a:pt x="3927" y="2449"/>
                        </a:lnTo>
                        <a:lnTo>
                          <a:pt x="3904" y="2450"/>
                        </a:lnTo>
                        <a:lnTo>
                          <a:pt x="3884" y="2449"/>
                        </a:lnTo>
                        <a:lnTo>
                          <a:pt x="3863" y="2449"/>
                        </a:lnTo>
                        <a:lnTo>
                          <a:pt x="3854" y="2447"/>
                        </a:lnTo>
                        <a:lnTo>
                          <a:pt x="3817" y="2446"/>
                        </a:lnTo>
                        <a:lnTo>
                          <a:pt x="3604" y="2437"/>
                        </a:lnTo>
                        <a:lnTo>
                          <a:pt x="3258" y="2422"/>
                        </a:lnTo>
                        <a:lnTo>
                          <a:pt x="3195" y="2424"/>
                        </a:lnTo>
                        <a:lnTo>
                          <a:pt x="3073" y="2419"/>
                        </a:lnTo>
                        <a:lnTo>
                          <a:pt x="3025" y="2413"/>
                        </a:lnTo>
                        <a:lnTo>
                          <a:pt x="2822" y="2401"/>
                        </a:lnTo>
                        <a:lnTo>
                          <a:pt x="2749" y="2400"/>
                        </a:lnTo>
                        <a:lnTo>
                          <a:pt x="2791" y="2358"/>
                        </a:lnTo>
                        <a:lnTo>
                          <a:pt x="2650" y="2357"/>
                        </a:lnTo>
                        <a:lnTo>
                          <a:pt x="2544" y="2354"/>
                        </a:lnTo>
                        <a:lnTo>
                          <a:pt x="2519" y="2354"/>
                        </a:lnTo>
                        <a:lnTo>
                          <a:pt x="2412" y="2351"/>
                        </a:lnTo>
                        <a:lnTo>
                          <a:pt x="2396" y="2389"/>
                        </a:lnTo>
                        <a:lnTo>
                          <a:pt x="2133" y="2388"/>
                        </a:lnTo>
                        <a:lnTo>
                          <a:pt x="2102" y="2388"/>
                        </a:lnTo>
                        <a:lnTo>
                          <a:pt x="2062" y="2388"/>
                        </a:lnTo>
                        <a:lnTo>
                          <a:pt x="2014" y="2387"/>
                        </a:lnTo>
                        <a:lnTo>
                          <a:pt x="1971" y="2387"/>
                        </a:lnTo>
                        <a:lnTo>
                          <a:pt x="1962" y="2387"/>
                        </a:lnTo>
                        <a:lnTo>
                          <a:pt x="1901" y="2387"/>
                        </a:lnTo>
                        <a:lnTo>
                          <a:pt x="1790" y="2388"/>
                        </a:lnTo>
                        <a:lnTo>
                          <a:pt x="1618" y="2387"/>
                        </a:lnTo>
                        <a:lnTo>
                          <a:pt x="1468" y="2389"/>
                        </a:lnTo>
                        <a:lnTo>
                          <a:pt x="1445" y="2389"/>
                        </a:lnTo>
                        <a:lnTo>
                          <a:pt x="1395" y="2389"/>
                        </a:lnTo>
                        <a:lnTo>
                          <a:pt x="1163" y="2389"/>
                        </a:lnTo>
                        <a:lnTo>
                          <a:pt x="1102" y="2391"/>
                        </a:lnTo>
                        <a:lnTo>
                          <a:pt x="951" y="2389"/>
                        </a:lnTo>
                        <a:lnTo>
                          <a:pt x="571" y="2389"/>
                        </a:lnTo>
                        <a:lnTo>
                          <a:pt x="550" y="2382"/>
                        </a:lnTo>
                        <a:lnTo>
                          <a:pt x="280" y="2384"/>
                        </a:lnTo>
                        <a:lnTo>
                          <a:pt x="73" y="2382"/>
                        </a:lnTo>
                        <a:lnTo>
                          <a:pt x="40" y="2379"/>
                        </a:lnTo>
                        <a:lnTo>
                          <a:pt x="0" y="2378"/>
                        </a:lnTo>
                        <a:lnTo>
                          <a:pt x="67" y="2336"/>
                        </a:lnTo>
                        <a:lnTo>
                          <a:pt x="241" y="2256"/>
                        </a:lnTo>
                        <a:lnTo>
                          <a:pt x="296" y="2266"/>
                        </a:lnTo>
                        <a:lnTo>
                          <a:pt x="752" y="2116"/>
                        </a:lnTo>
                        <a:lnTo>
                          <a:pt x="758" y="2054"/>
                        </a:lnTo>
                        <a:lnTo>
                          <a:pt x="934" y="1929"/>
                        </a:lnTo>
                        <a:lnTo>
                          <a:pt x="1028" y="1907"/>
                        </a:lnTo>
                        <a:lnTo>
                          <a:pt x="1095" y="1874"/>
                        </a:lnTo>
                        <a:lnTo>
                          <a:pt x="1098" y="1867"/>
                        </a:lnTo>
                        <a:lnTo>
                          <a:pt x="1096" y="1864"/>
                        </a:lnTo>
                        <a:lnTo>
                          <a:pt x="1102" y="1861"/>
                        </a:lnTo>
                        <a:lnTo>
                          <a:pt x="1110" y="1724"/>
                        </a:lnTo>
                        <a:lnTo>
                          <a:pt x="1165" y="1669"/>
                        </a:lnTo>
                        <a:lnTo>
                          <a:pt x="1273" y="1638"/>
                        </a:lnTo>
                        <a:lnTo>
                          <a:pt x="1329" y="1461"/>
                        </a:lnTo>
                        <a:lnTo>
                          <a:pt x="1527" y="1337"/>
                        </a:lnTo>
                        <a:lnTo>
                          <a:pt x="1543" y="1325"/>
                        </a:lnTo>
                        <a:lnTo>
                          <a:pt x="1701" y="1247"/>
                        </a:lnTo>
                        <a:lnTo>
                          <a:pt x="1790" y="1224"/>
                        </a:lnTo>
                        <a:lnTo>
                          <a:pt x="1873" y="1161"/>
                        </a:lnTo>
                        <a:lnTo>
                          <a:pt x="2029" y="1023"/>
                        </a:lnTo>
                        <a:lnTo>
                          <a:pt x="2198" y="875"/>
                        </a:lnTo>
                        <a:lnTo>
                          <a:pt x="2350" y="738"/>
                        </a:lnTo>
                        <a:lnTo>
                          <a:pt x="2405" y="784"/>
                        </a:lnTo>
                        <a:lnTo>
                          <a:pt x="2369" y="805"/>
                        </a:lnTo>
                        <a:lnTo>
                          <a:pt x="2400" y="1023"/>
                        </a:lnTo>
                        <a:lnTo>
                          <a:pt x="2663" y="1264"/>
                        </a:lnTo>
                        <a:lnTo>
                          <a:pt x="2749" y="1328"/>
                        </a:lnTo>
                        <a:lnTo>
                          <a:pt x="3068" y="1204"/>
                        </a:lnTo>
                        <a:lnTo>
                          <a:pt x="3183" y="1089"/>
                        </a:lnTo>
                        <a:lnTo>
                          <a:pt x="3241" y="1155"/>
                        </a:lnTo>
                        <a:lnTo>
                          <a:pt x="3342" y="1241"/>
                        </a:lnTo>
                        <a:lnTo>
                          <a:pt x="3371" y="1268"/>
                        </a:lnTo>
                        <a:lnTo>
                          <a:pt x="3509" y="1198"/>
                        </a:lnTo>
                        <a:lnTo>
                          <a:pt x="3710" y="1151"/>
                        </a:lnTo>
                        <a:lnTo>
                          <a:pt x="3707" y="1161"/>
                        </a:lnTo>
                        <a:lnTo>
                          <a:pt x="3708" y="1167"/>
                        </a:lnTo>
                        <a:lnTo>
                          <a:pt x="3888" y="1072"/>
                        </a:lnTo>
                        <a:lnTo>
                          <a:pt x="3842" y="1008"/>
                        </a:lnTo>
                        <a:lnTo>
                          <a:pt x="3870" y="936"/>
                        </a:lnTo>
                        <a:lnTo>
                          <a:pt x="3875" y="928"/>
                        </a:lnTo>
                        <a:lnTo>
                          <a:pt x="3876" y="930"/>
                        </a:lnTo>
                        <a:lnTo>
                          <a:pt x="3876" y="931"/>
                        </a:lnTo>
                        <a:lnTo>
                          <a:pt x="3998" y="1028"/>
                        </a:lnTo>
                        <a:lnTo>
                          <a:pt x="4369" y="864"/>
                        </a:lnTo>
                        <a:lnTo>
                          <a:pt x="4377" y="919"/>
                        </a:lnTo>
                        <a:lnTo>
                          <a:pt x="4406" y="939"/>
                        </a:lnTo>
                        <a:lnTo>
                          <a:pt x="4620" y="805"/>
                        </a:lnTo>
                        <a:lnTo>
                          <a:pt x="4714" y="627"/>
                        </a:lnTo>
                        <a:lnTo>
                          <a:pt x="4754" y="582"/>
                        </a:lnTo>
                        <a:lnTo>
                          <a:pt x="4714" y="555"/>
                        </a:lnTo>
                        <a:lnTo>
                          <a:pt x="4672" y="523"/>
                        </a:lnTo>
                        <a:lnTo>
                          <a:pt x="4635" y="474"/>
                        </a:lnTo>
                        <a:lnTo>
                          <a:pt x="4740" y="318"/>
                        </a:lnTo>
                        <a:lnTo>
                          <a:pt x="4834" y="148"/>
                        </a:lnTo>
                        <a:lnTo>
                          <a:pt x="4978" y="15"/>
                        </a:lnTo>
                        <a:lnTo>
                          <a:pt x="5057" y="0"/>
                        </a:lnTo>
                        <a:lnTo>
                          <a:pt x="5489" y="212"/>
                        </a:lnTo>
                        <a:lnTo>
                          <a:pt x="5542" y="150"/>
                        </a:lnTo>
                        <a:lnTo>
                          <a:pt x="5577" y="157"/>
                        </a:lnTo>
                        <a:lnTo>
                          <a:pt x="5574" y="226"/>
                        </a:lnTo>
                        <a:lnTo>
                          <a:pt x="5505" y="344"/>
                        </a:lnTo>
                        <a:lnTo>
                          <a:pt x="5502" y="367"/>
                        </a:lnTo>
                        <a:lnTo>
                          <a:pt x="5574" y="584"/>
                        </a:lnTo>
                        <a:lnTo>
                          <a:pt x="5747" y="747"/>
                        </a:lnTo>
                        <a:lnTo>
                          <a:pt x="5820" y="600"/>
                        </a:lnTo>
                        <a:lnTo>
                          <a:pt x="5820" y="598"/>
                        </a:lnTo>
                        <a:lnTo>
                          <a:pt x="5832" y="600"/>
                        </a:lnTo>
                        <a:lnTo>
                          <a:pt x="5918" y="552"/>
                        </a:lnTo>
                        <a:lnTo>
                          <a:pt x="6093" y="273"/>
                        </a:lnTo>
                        <a:lnTo>
                          <a:pt x="6197" y="275"/>
                        </a:lnTo>
                        <a:lnTo>
                          <a:pt x="6261" y="276"/>
                        </a:lnTo>
                        <a:lnTo>
                          <a:pt x="6433" y="456"/>
                        </a:lnTo>
                        <a:lnTo>
                          <a:pt x="6613" y="732"/>
                        </a:lnTo>
                        <a:lnTo>
                          <a:pt x="6677" y="728"/>
                        </a:lnTo>
                        <a:lnTo>
                          <a:pt x="6675" y="720"/>
                        </a:lnTo>
                        <a:lnTo>
                          <a:pt x="6674" y="713"/>
                        </a:lnTo>
                        <a:lnTo>
                          <a:pt x="6778" y="817"/>
                        </a:lnTo>
                        <a:lnTo>
                          <a:pt x="6950" y="1002"/>
                        </a:lnTo>
                        <a:lnTo>
                          <a:pt x="6990" y="983"/>
                        </a:lnTo>
                        <a:lnTo>
                          <a:pt x="6983" y="1066"/>
                        </a:lnTo>
                        <a:lnTo>
                          <a:pt x="6946" y="1115"/>
                        </a:lnTo>
                        <a:lnTo>
                          <a:pt x="6871" y="1243"/>
                        </a:lnTo>
                        <a:lnTo>
                          <a:pt x="6772" y="1293"/>
                        </a:lnTo>
                        <a:lnTo>
                          <a:pt x="6770" y="1292"/>
                        </a:lnTo>
                        <a:lnTo>
                          <a:pt x="6674" y="1320"/>
                        </a:lnTo>
                        <a:lnTo>
                          <a:pt x="6609" y="1515"/>
                        </a:lnTo>
                        <a:lnTo>
                          <a:pt x="6566" y="1639"/>
                        </a:lnTo>
                        <a:lnTo>
                          <a:pt x="6564" y="1641"/>
                        </a:lnTo>
                        <a:lnTo>
                          <a:pt x="6563" y="1638"/>
                        </a:lnTo>
                        <a:lnTo>
                          <a:pt x="6543" y="1635"/>
                        </a:lnTo>
                        <a:lnTo>
                          <a:pt x="6433" y="1623"/>
                        </a:lnTo>
                        <a:lnTo>
                          <a:pt x="6355" y="1599"/>
                        </a:lnTo>
                        <a:lnTo>
                          <a:pt x="6306" y="1571"/>
                        </a:lnTo>
                        <a:close/>
                      </a:path>
                    </a:pathLst>
                  </a:custGeom>
                  <a:solidFill>
                    <a:srgbClr val="C0C0C0">
                      <a:alpha val="39999"/>
                    </a:srgbClr>
                  </a:solidFill>
                  <a:ln>
                    <a:noFill/>
                  </a:ln>
                  <a:extLs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6201" name="Freeform 30"/>
                  <p:cNvSpPr>
                    <a:spLocks/>
                  </p:cNvSpPr>
                  <p:nvPr/>
                </p:nvSpPr>
                <p:spPr bwMode="auto">
                  <a:xfrm>
                    <a:off x="2954" y="2186"/>
                    <a:ext cx="1182" cy="855"/>
                  </a:xfrm>
                  <a:custGeom>
                    <a:avLst/>
                    <a:gdLst>
                      <a:gd name="T0" fmla="*/ 123 w 3546"/>
                      <a:gd name="T1" fmla="*/ 51 h 2565"/>
                      <a:gd name="T2" fmla="*/ 131 w 3546"/>
                      <a:gd name="T3" fmla="*/ 55 h 2565"/>
                      <a:gd name="T4" fmla="*/ 126 w 3546"/>
                      <a:gd name="T5" fmla="*/ 63 h 2565"/>
                      <a:gd name="T6" fmla="*/ 119 w 3546"/>
                      <a:gd name="T7" fmla="*/ 66 h 2565"/>
                      <a:gd name="T8" fmla="*/ 108 w 3546"/>
                      <a:gd name="T9" fmla="*/ 74 h 2565"/>
                      <a:gd name="T10" fmla="*/ 91 w 3546"/>
                      <a:gd name="T11" fmla="*/ 84 h 2565"/>
                      <a:gd name="T12" fmla="*/ 94 w 3546"/>
                      <a:gd name="T13" fmla="*/ 89 h 2565"/>
                      <a:gd name="T14" fmla="*/ 85 w 3546"/>
                      <a:gd name="T15" fmla="*/ 95 h 2565"/>
                      <a:gd name="T16" fmla="*/ 74 w 3546"/>
                      <a:gd name="T17" fmla="*/ 95 h 2565"/>
                      <a:gd name="T18" fmla="*/ 70 w 3546"/>
                      <a:gd name="T19" fmla="*/ 95 h 2565"/>
                      <a:gd name="T20" fmla="*/ 64 w 3546"/>
                      <a:gd name="T21" fmla="*/ 95 h 2565"/>
                      <a:gd name="T22" fmla="*/ 60 w 3546"/>
                      <a:gd name="T23" fmla="*/ 95 h 2565"/>
                      <a:gd name="T24" fmla="*/ 49 w 3546"/>
                      <a:gd name="T25" fmla="*/ 95 h 2565"/>
                      <a:gd name="T26" fmla="*/ 43 w 3546"/>
                      <a:gd name="T27" fmla="*/ 95 h 2565"/>
                      <a:gd name="T28" fmla="*/ 39 w 3546"/>
                      <a:gd name="T29" fmla="*/ 95 h 2565"/>
                      <a:gd name="T30" fmla="*/ 30 w 3546"/>
                      <a:gd name="T31" fmla="*/ 95 h 2565"/>
                      <a:gd name="T32" fmla="*/ 24 w 3546"/>
                      <a:gd name="T33" fmla="*/ 95 h 2565"/>
                      <a:gd name="T34" fmla="*/ 21 w 3546"/>
                      <a:gd name="T35" fmla="*/ 95 h 2565"/>
                      <a:gd name="T36" fmla="*/ 20 w 3546"/>
                      <a:gd name="T37" fmla="*/ 95 h 2565"/>
                      <a:gd name="T38" fmla="*/ 0 w 3546"/>
                      <a:gd name="T39" fmla="*/ 95 h 2565"/>
                      <a:gd name="T40" fmla="*/ 6 w 3546"/>
                      <a:gd name="T41" fmla="*/ 65 h 2565"/>
                      <a:gd name="T42" fmla="*/ 8 w 3546"/>
                      <a:gd name="T43" fmla="*/ 62 h 2565"/>
                      <a:gd name="T44" fmla="*/ 15 w 3546"/>
                      <a:gd name="T45" fmla="*/ 64 h 2565"/>
                      <a:gd name="T46" fmla="*/ 16 w 3546"/>
                      <a:gd name="T47" fmla="*/ 64 h 2565"/>
                      <a:gd name="T48" fmla="*/ 18 w 3546"/>
                      <a:gd name="T49" fmla="*/ 59 h 2565"/>
                      <a:gd name="T50" fmla="*/ 24 w 3546"/>
                      <a:gd name="T51" fmla="*/ 51 h 2565"/>
                      <a:gd name="T52" fmla="*/ 27 w 3546"/>
                      <a:gd name="T53" fmla="*/ 49 h 2565"/>
                      <a:gd name="T54" fmla="*/ 31 w 3546"/>
                      <a:gd name="T55" fmla="*/ 43 h 2565"/>
                      <a:gd name="T56" fmla="*/ 30 w 3546"/>
                      <a:gd name="T57" fmla="*/ 40 h 2565"/>
                      <a:gd name="T58" fmla="*/ 20 w 3546"/>
                      <a:gd name="T59" fmla="*/ 29 h 2565"/>
                      <a:gd name="T60" fmla="*/ 24 w 3546"/>
                      <a:gd name="T61" fmla="*/ 24 h 2565"/>
                      <a:gd name="T62" fmla="*/ 30 w 3546"/>
                      <a:gd name="T63" fmla="*/ 17 h 2565"/>
                      <a:gd name="T64" fmla="*/ 37 w 3546"/>
                      <a:gd name="T65" fmla="*/ 14 h 2565"/>
                      <a:gd name="T66" fmla="*/ 43 w 3546"/>
                      <a:gd name="T67" fmla="*/ 18 h 2565"/>
                      <a:gd name="T68" fmla="*/ 53 w 3546"/>
                      <a:gd name="T69" fmla="*/ 17 h 2565"/>
                      <a:gd name="T70" fmla="*/ 54 w 3546"/>
                      <a:gd name="T71" fmla="*/ 17 h 2565"/>
                      <a:gd name="T72" fmla="*/ 56 w 3546"/>
                      <a:gd name="T73" fmla="*/ 13 h 2565"/>
                      <a:gd name="T74" fmla="*/ 65 w 3546"/>
                      <a:gd name="T75" fmla="*/ 10 h 2565"/>
                      <a:gd name="T76" fmla="*/ 72 w 3546"/>
                      <a:gd name="T77" fmla="*/ 18 h 2565"/>
                      <a:gd name="T78" fmla="*/ 75 w 3546"/>
                      <a:gd name="T79" fmla="*/ 10 h 2565"/>
                      <a:gd name="T80" fmla="*/ 79 w 3546"/>
                      <a:gd name="T81" fmla="*/ 0 h 2565"/>
                      <a:gd name="T82" fmla="*/ 80 w 3546"/>
                      <a:gd name="T83" fmla="*/ 1 h 2565"/>
                      <a:gd name="T84" fmla="*/ 94 w 3546"/>
                      <a:gd name="T85" fmla="*/ 15 h 2565"/>
                      <a:gd name="T86" fmla="*/ 107 w 3546"/>
                      <a:gd name="T87" fmla="*/ 23 h 2565"/>
                      <a:gd name="T88" fmla="*/ 107 w 3546"/>
                      <a:gd name="T89" fmla="*/ 25 h 2565"/>
                      <a:gd name="T90" fmla="*/ 119 w 3546"/>
                      <a:gd name="T91" fmla="*/ 29 h 2565"/>
                      <a:gd name="T92" fmla="*/ 124 w 3546"/>
                      <a:gd name="T93" fmla="*/ 33 h 2565"/>
                      <a:gd name="T94" fmla="*/ 126 w 3546"/>
                      <a:gd name="T95" fmla="*/ 35 h 2565"/>
                      <a:gd name="T96" fmla="*/ 119 w 3546"/>
                      <a:gd name="T97" fmla="*/ 37 h 2565"/>
                      <a:gd name="T98" fmla="*/ 119 w 3546"/>
                      <a:gd name="T99" fmla="*/ 41 h 2565"/>
                      <a:gd name="T100" fmla="*/ 119 w 3546"/>
                      <a:gd name="T101" fmla="*/ 51 h 25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6"/>
                      <a:gd name="T154" fmla="*/ 0 h 2565"/>
                      <a:gd name="T155" fmla="*/ 3546 w 3546"/>
                      <a:gd name="T156" fmla="*/ 2565 h 25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6" h="2565">
                        <a:moveTo>
                          <a:pt x="3213" y="1373"/>
                        </a:moveTo>
                        <a:lnTo>
                          <a:pt x="3313" y="1373"/>
                        </a:lnTo>
                        <a:lnTo>
                          <a:pt x="3379" y="1451"/>
                        </a:lnTo>
                        <a:lnTo>
                          <a:pt x="3546" y="1494"/>
                        </a:lnTo>
                        <a:lnTo>
                          <a:pt x="3504" y="1515"/>
                        </a:lnTo>
                        <a:lnTo>
                          <a:pt x="3396" y="1693"/>
                        </a:lnTo>
                        <a:lnTo>
                          <a:pt x="3259" y="1769"/>
                        </a:lnTo>
                        <a:lnTo>
                          <a:pt x="3225" y="1791"/>
                        </a:lnTo>
                        <a:lnTo>
                          <a:pt x="3117" y="1861"/>
                        </a:lnTo>
                        <a:lnTo>
                          <a:pt x="2907" y="1998"/>
                        </a:lnTo>
                        <a:lnTo>
                          <a:pt x="2572" y="2200"/>
                        </a:lnTo>
                        <a:lnTo>
                          <a:pt x="2460" y="2274"/>
                        </a:lnTo>
                        <a:lnTo>
                          <a:pt x="2365" y="2338"/>
                        </a:lnTo>
                        <a:lnTo>
                          <a:pt x="2531" y="2405"/>
                        </a:lnTo>
                        <a:lnTo>
                          <a:pt x="2643" y="2559"/>
                        </a:lnTo>
                        <a:lnTo>
                          <a:pt x="2297" y="2559"/>
                        </a:lnTo>
                        <a:lnTo>
                          <a:pt x="2264" y="2558"/>
                        </a:lnTo>
                        <a:lnTo>
                          <a:pt x="1997" y="2558"/>
                        </a:lnTo>
                        <a:lnTo>
                          <a:pt x="1946" y="2558"/>
                        </a:lnTo>
                        <a:lnTo>
                          <a:pt x="1888" y="2558"/>
                        </a:lnTo>
                        <a:lnTo>
                          <a:pt x="1814" y="2559"/>
                        </a:lnTo>
                        <a:lnTo>
                          <a:pt x="1737" y="2559"/>
                        </a:lnTo>
                        <a:lnTo>
                          <a:pt x="1676" y="2561"/>
                        </a:lnTo>
                        <a:lnTo>
                          <a:pt x="1612" y="2561"/>
                        </a:lnTo>
                        <a:lnTo>
                          <a:pt x="1366" y="2561"/>
                        </a:lnTo>
                        <a:lnTo>
                          <a:pt x="1333" y="2559"/>
                        </a:lnTo>
                        <a:lnTo>
                          <a:pt x="1231" y="2561"/>
                        </a:lnTo>
                        <a:lnTo>
                          <a:pt x="1161" y="2562"/>
                        </a:lnTo>
                        <a:lnTo>
                          <a:pt x="1110" y="2562"/>
                        </a:lnTo>
                        <a:lnTo>
                          <a:pt x="1048" y="2564"/>
                        </a:lnTo>
                        <a:lnTo>
                          <a:pt x="989" y="2565"/>
                        </a:lnTo>
                        <a:lnTo>
                          <a:pt x="816" y="2565"/>
                        </a:lnTo>
                        <a:lnTo>
                          <a:pt x="666" y="2564"/>
                        </a:lnTo>
                        <a:lnTo>
                          <a:pt x="646" y="2564"/>
                        </a:lnTo>
                        <a:lnTo>
                          <a:pt x="602" y="2562"/>
                        </a:lnTo>
                        <a:lnTo>
                          <a:pt x="580" y="2564"/>
                        </a:lnTo>
                        <a:lnTo>
                          <a:pt x="556" y="2564"/>
                        </a:lnTo>
                        <a:lnTo>
                          <a:pt x="534" y="2562"/>
                        </a:lnTo>
                        <a:lnTo>
                          <a:pt x="111" y="2565"/>
                        </a:lnTo>
                        <a:lnTo>
                          <a:pt x="0" y="2565"/>
                        </a:lnTo>
                        <a:lnTo>
                          <a:pt x="148" y="1785"/>
                        </a:lnTo>
                        <a:lnTo>
                          <a:pt x="153" y="1763"/>
                        </a:lnTo>
                        <a:lnTo>
                          <a:pt x="173" y="1655"/>
                        </a:lnTo>
                        <a:lnTo>
                          <a:pt x="221" y="1683"/>
                        </a:lnTo>
                        <a:lnTo>
                          <a:pt x="301" y="1707"/>
                        </a:lnTo>
                        <a:lnTo>
                          <a:pt x="411" y="1719"/>
                        </a:lnTo>
                        <a:lnTo>
                          <a:pt x="430" y="1722"/>
                        </a:lnTo>
                        <a:lnTo>
                          <a:pt x="432" y="1725"/>
                        </a:lnTo>
                        <a:lnTo>
                          <a:pt x="433" y="1723"/>
                        </a:lnTo>
                        <a:lnTo>
                          <a:pt x="476" y="1598"/>
                        </a:lnTo>
                        <a:lnTo>
                          <a:pt x="542" y="1404"/>
                        </a:lnTo>
                        <a:lnTo>
                          <a:pt x="638" y="1376"/>
                        </a:lnTo>
                        <a:lnTo>
                          <a:pt x="638" y="1377"/>
                        </a:lnTo>
                        <a:lnTo>
                          <a:pt x="738" y="1327"/>
                        </a:lnTo>
                        <a:lnTo>
                          <a:pt x="813" y="1199"/>
                        </a:lnTo>
                        <a:lnTo>
                          <a:pt x="849" y="1150"/>
                        </a:lnTo>
                        <a:lnTo>
                          <a:pt x="858" y="1067"/>
                        </a:lnTo>
                        <a:lnTo>
                          <a:pt x="816" y="1086"/>
                        </a:lnTo>
                        <a:lnTo>
                          <a:pt x="644" y="900"/>
                        </a:lnTo>
                        <a:lnTo>
                          <a:pt x="540" y="796"/>
                        </a:lnTo>
                        <a:lnTo>
                          <a:pt x="543" y="663"/>
                        </a:lnTo>
                        <a:lnTo>
                          <a:pt x="644" y="652"/>
                        </a:lnTo>
                        <a:lnTo>
                          <a:pt x="790" y="481"/>
                        </a:lnTo>
                        <a:lnTo>
                          <a:pt x="821" y="452"/>
                        </a:lnTo>
                        <a:lnTo>
                          <a:pt x="989" y="431"/>
                        </a:lnTo>
                        <a:lnTo>
                          <a:pt x="999" y="370"/>
                        </a:lnTo>
                        <a:lnTo>
                          <a:pt x="1066" y="452"/>
                        </a:lnTo>
                        <a:lnTo>
                          <a:pt x="1161" y="480"/>
                        </a:lnTo>
                        <a:lnTo>
                          <a:pt x="1346" y="556"/>
                        </a:lnTo>
                        <a:lnTo>
                          <a:pt x="1428" y="458"/>
                        </a:lnTo>
                        <a:lnTo>
                          <a:pt x="1453" y="452"/>
                        </a:lnTo>
                        <a:lnTo>
                          <a:pt x="1458" y="453"/>
                        </a:lnTo>
                        <a:lnTo>
                          <a:pt x="1467" y="416"/>
                        </a:lnTo>
                        <a:lnTo>
                          <a:pt x="1504" y="346"/>
                        </a:lnTo>
                        <a:lnTo>
                          <a:pt x="1588" y="180"/>
                        </a:lnTo>
                        <a:lnTo>
                          <a:pt x="1747" y="282"/>
                        </a:lnTo>
                        <a:lnTo>
                          <a:pt x="1831" y="432"/>
                        </a:lnTo>
                        <a:lnTo>
                          <a:pt x="1955" y="487"/>
                        </a:lnTo>
                        <a:lnTo>
                          <a:pt x="2012" y="306"/>
                        </a:lnTo>
                        <a:lnTo>
                          <a:pt x="2021" y="275"/>
                        </a:lnTo>
                        <a:lnTo>
                          <a:pt x="2107" y="0"/>
                        </a:lnTo>
                        <a:lnTo>
                          <a:pt x="2123" y="3"/>
                        </a:lnTo>
                        <a:lnTo>
                          <a:pt x="2133" y="14"/>
                        </a:lnTo>
                        <a:lnTo>
                          <a:pt x="2169" y="29"/>
                        </a:lnTo>
                        <a:lnTo>
                          <a:pt x="2451" y="214"/>
                        </a:lnTo>
                        <a:lnTo>
                          <a:pt x="2536" y="404"/>
                        </a:lnTo>
                        <a:lnTo>
                          <a:pt x="2578" y="382"/>
                        </a:lnTo>
                        <a:lnTo>
                          <a:pt x="2885" y="609"/>
                        </a:lnTo>
                        <a:lnTo>
                          <a:pt x="2876" y="651"/>
                        </a:lnTo>
                        <a:lnTo>
                          <a:pt x="2882" y="667"/>
                        </a:lnTo>
                        <a:lnTo>
                          <a:pt x="3053" y="780"/>
                        </a:lnTo>
                        <a:lnTo>
                          <a:pt x="3225" y="796"/>
                        </a:lnTo>
                        <a:lnTo>
                          <a:pt x="3338" y="859"/>
                        </a:lnTo>
                        <a:lnTo>
                          <a:pt x="3357" y="888"/>
                        </a:lnTo>
                        <a:lnTo>
                          <a:pt x="3394" y="918"/>
                        </a:lnTo>
                        <a:lnTo>
                          <a:pt x="3408" y="946"/>
                        </a:lnTo>
                        <a:lnTo>
                          <a:pt x="3221" y="994"/>
                        </a:lnTo>
                        <a:lnTo>
                          <a:pt x="3213" y="1000"/>
                        </a:lnTo>
                        <a:lnTo>
                          <a:pt x="3183" y="1102"/>
                        </a:lnTo>
                        <a:lnTo>
                          <a:pt x="3223" y="1120"/>
                        </a:lnTo>
                        <a:lnTo>
                          <a:pt x="3226" y="1312"/>
                        </a:lnTo>
                        <a:lnTo>
                          <a:pt x="3213" y="1373"/>
                        </a:lnTo>
                        <a:close/>
                      </a:path>
                    </a:pathLst>
                  </a:custGeom>
                  <a:solidFill>
                    <a:srgbClr val="C0C0C0">
                      <a:alpha val="39999"/>
                    </a:srgbClr>
                  </a:solidFill>
                  <a:ln>
                    <a:noFill/>
                  </a:ln>
                  <a:extLs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6202" name="Freeform 31"/>
                  <p:cNvSpPr>
                    <a:spLocks/>
                  </p:cNvSpPr>
                  <p:nvPr/>
                </p:nvSpPr>
                <p:spPr bwMode="auto">
                  <a:xfrm>
                    <a:off x="3747" y="2028"/>
                    <a:ext cx="748" cy="1010"/>
                  </a:xfrm>
                  <a:custGeom>
                    <a:avLst/>
                    <a:gdLst>
                      <a:gd name="T0" fmla="*/ 35 w 2245"/>
                      <a:gd name="T1" fmla="*/ 68 h 3031"/>
                      <a:gd name="T2" fmla="*/ 32 w 2245"/>
                      <a:gd name="T3" fmla="*/ 59 h 3031"/>
                      <a:gd name="T4" fmla="*/ 32 w 2245"/>
                      <a:gd name="T5" fmla="*/ 54 h 3031"/>
                      <a:gd name="T6" fmla="*/ 37 w 2245"/>
                      <a:gd name="T7" fmla="*/ 50 h 3031"/>
                      <a:gd name="T8" fmla="*/ 25 w 2245"/>
                      <a:gd name="T9" fmla="*/ 46 h 3031"/>
                      <a:gd name="T10" fmla="*/ 19 w 2245"/>
                      <a:gd name="T11" fmla="*/ 40 h 3031"/>
                      <a:gd name="T12" fmla="*/ 13 w 2245"/>
                      <a:gd name="T13" fmla="*/ 26 h 3031"/>
                      <a:gd name="T14" fmla="*/ 22 w 2245"/>
                      <a:gd name="T15" fmla="*/ 20 h 3031"/>
                      <a:gd name="T16" fmla="*/ 20 w 2245"/>
                      <a:gd name="T17" fmla="*/ 8 h 3031"/>
                      <a:gd name="T18" fmla="*/ 23 w 2245"/>
                      <a:gd name="T19" fmla="*/ 2 h 3031"/>
                      <a:gd name="T20" fmla="*/ 26 w 2245"/>
                      <a:gd name="T21" fmla="*/ 0 h 3031"/>
                      <a:gd name="T22" fmla="*/ 32 w 2245"/>
                      <a:gd name="T23" fmla="*/ 7 h 3031"/>
                      <a:gd name="T24" fmla="*/ 50 w 2245"/>
                      <a:gd name="T25" fmla="*/ 16 h 3031"/>
                      <a:gd name="T26" fmla="*/ 52 w 2245"/>
                      <a:gd name="T27" fmla="*/ 17 h 3031"/>
                      <a:gd name="T28" fmla="*/ 57 w 2245"/>
                      <a:gd name="T29" fmla="*/ 21 h 3031"/>
                      <a:gd name="T30" fmla="*/ 60 w 2245"/>
                      <a:gd name="T31" fmla="*/ 34 h 3031"/>
                      <a:gd name="T32" fmla="*/ 62 w 2245"/>
                      <a:gd name="T33" fmla="*/ 42 h 3031"/>
                      <a:gd name="T34" fmla="*/ 57 w 2245"/>
                      <a:gd name="T35" fmla="*/ 42 h 3031"/>
                      <a:gd name="T36" fmla="*/ 56 w 2245"/>
                      <a:gd name="T37" fmla="*/ 42 h 3031"/>
                      <a:gd name="T38" fmla="*/ 45 w 2245"/>
                      <a:gd name="T39" fmla="*/ 32 h 3031"/>
                      <a:gd name="T40" fmla="*/ 37 w 2245"/>
                      <a:gd name="T41" fmla="*/ 26 h 3031"/>
                      <a:gd name="T42" fmla="*/ 42 w 2245"/>
                      <a:gd name="T43" fmla="*/ 33 h 3031"/>
                      <a:gd name="T44" fmla="*/ 45 w 2245"/>
                      <a:gd name="T45" fmla="*/ 34 h 3031"/>
                      <a:gd name="T46" fmla="*/ 57 w 2245"/>
                      <a:gd name="T47" fmla="*/ 46 h 3031"/>
                      <a:gd name="T48" fmla="*/ 59 w 2245"/>
                      <a:gd name="T49" fmla="*/ 50 h 3031"/>
                      <a:gd name="T50" fmla="*/ 62 w 2245"/>
                      <a:gd name="T51" fmla="*/ 50 h 3031"/>
                      <a:gd name="T52" fmla="*/ 56 w 2245"/>
                      <a:gd name="T53" fmla="*/ 57 h 3031"/>
                      <a:gd name="T54" fmla="*/ 54 w 2245"/>
                      <a:gd name="T55" fmla="*/ 58 h 3031"/>
                      <a:gd name="T56" fmla="*/ 57 w 2245"/>
                      <a:gd name="T57" fmla="*/ 65 h 3031"/>
                      <a:gd name="T58" fmla="*/ 51 w 2245"/>
                      <a:gd name="T59" fmla="*/ 66 h 3031"/>
                      <a:gd name="T60" fmla="*/ 51 w 2245"/>
                      <a:gd name="T61" fmla="*/ 68 h 3031"/>
                      <a:gd name="T62" fmla="*/ 57 w 2245"/>
                      <a:gd name="T63" fmla="*/ 72 h 3031"/>
                      <a:gd name="T64" fmla="*/ 57 w 2245"/>
                      <a:gd name="T65" fmla="*/ 72 h 3031"/>
                      <a:gd name="T66" fmla="*/ 61 w 2245"/>
                      <a:gd name="T67" fmla="*/ 76 h 3031"/>
                      <a:gd name="T68" fmla="*/ 61 w 2245"/>
                      <a:gd name="T69" fmla="*/ 85 h 3031"/>
                      <a:gd name="T70" fmla="*/ 67 w 2245"/>
                      <a:gd name="T71" fmla="*/ 87 h 3031"/>
                      <a:gd name="T72" fmla="*/ 67 w 2245"/>
                      <a:gd name="T73" fmla="*/ 87 h 3031"/>
                      <a:gd name="T74" fmla="*/ 70 w 2245"/>
                      <a:gd name="T75" fmla="*/ 88 h 3031"/>
                      <a:gd name="T76" fmla="*/ 83 w 2245"/>
                      <a:gd name="T77" fmla="*/ 112 h 3031"/>
                      <a:gd name="T78" fmla="*/ 64 w 2245"/>
                      <a:gd name="T79" fmla="*/ 112 h 3031"/>
                      <a:gd name="T80" fmla="*/ 59 w 2245"/>
                      <a:gd name="T81" fmla="*/ 112 h 3031"/>
                      <a:gd name="T82" fmla="*/ 51 w 2245"/>
                      <a:gd name="T83" fmla="*/ 112 h 3031"/>
                      <a:gd name="T84" fmla="*/ 38 w 2245"/>
                      <a:gd name="T85" fmla="*/ 112 h 3031"/>
                      <a:gd name="T86" fmla="*/ 30 w 2245"/>
                      <a:gd name="T87" fmla="*/ 112 h 3031"/>
                      <a:gd name="T88" fmla="*/ 21 w 2245"/>
                      <a:gd name="T89" fmla="*/ 112 h 3031"/>
                      <a:gd name="T90" fmla="*/ 13 w 2245"/>
                      <a:gd name="T91" fmla="*/ 112 h 3031"/>
                      <a:gd name="T92" fmla="*/ 0 w 2245"/>
                      <a:gd name="T93" fmla="*/ 104 h 3031"/>
                      <a:gd name="T94" fmla="*/ 20 w 2245"/>
                      <a:gd name="T95" fmla="*/ 91 h 3031"/>
                      <a:gd name="T96" fmla="*/ 32 w 2245"/>
                      <a:gd name="T97" fmla="*/ 84 h 3031"/>
                      <a:gd name="T98" fmla="*/ 42 w 2245"/>
                      <a:gd name="T99" fmla="*/ 73 h 30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45"/>
                      <a:gd name="T151" fmla="*/ 0 h 3031"/>
                      <a:gd name="T152" fmla="*/ 2245 w 2245"/>
                      <a:gd name="T153" fmla="*/ 3031 h 30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45" h="3031">
                        <a:moveTo>
                          <a:pt x="1180" y="1963"/>
                        </a:moveTo>
                        <a:lnTo>
                          <a:pt x="1014" y="1921"/>
                        </a:lnTo>
                        <a:lnTo>
                          <a:pt x="947" y="1841"/>
                        </a:lnTo>
                        <a:lnTo>
                          <a:pt x="847" y="1843"/>
                        </a:lnTo>
                        <a:lnTo>
                          <a:pt x="861" y="1782"/>
                        </a:lnTo>
                        <a:lnTo>
                          <a:pt x="858" y="1590"/>
                        </a:lnTo>
                        <a:lnTo>
                          <a:pt x="819" y="1572"/>
                        </a:lnTo>
                        <a:lnTo>
                          <a:pt x="847" y="1468"/>
                        </a:lnTo>
                        <a:lnTo>
                          <a:pt x="855" y="1462"/>
                        </a:lnTo>
                        <a:lnTo>
                          <a:pt x="1042" y="1415"/>
                        </a:lnTo>
                        <a:lnTo>
                          <a:pt x="1029" y="1387"/>
                        </a:lnTo>
                        <a:lnTo>
                          <a:pt x="991" y="1357"/>
                        </a:lnTo>
                        <a:lnTo>
                          <a:pt x="972" y="1327"/>
                        </a:lnTo>
                        <a:lnTo>
                          <a:pt x="859" y="1266"/>
                        </a:lnTo>
                        <a:lnTo>
                          <a:pt x="687" y="1250"/>
                        </a:lnTo>
                        <a:lnTo>
                          <a:pt x="516" y="1136"/>
                        </a:lnTo>
                        <a:lnTo>
                          <a:pt x="510" y="1119"/>
                        </a:lnTo>
                        <a:lnTo>
                          <a:pt x="521" y="1078"/>
                        </a:lnTo>
                        <a:lnTo>
                          <a:pt x="212" y="852"/>
                        </a:lnTo>
                        <a:lnTo>
                          <a:pt x="344" y="704"/>
                        </a:lnTo>
                        <a:lnTo>
                          <a:pt x="344" y="702"/>
                        </a:lnTo>
                        <a:lnTo>
                          <a:pt x="438" y="674"/>
                        </a:lnTo>
                        <a:lnTo>
                          <a:pt x="515" y="534"/>
                        </a:lnTo>
                        <a:lnTo>
                          <a:pt x="591" y="545"/>
                        </a:lnTo>
                        <a:lnTo>
                          <a:pt x="515" y="457"/>
                        </a:lnTo>
                        <a:lnTo>
                          <a:pt x="488" y="276"/>
                        </a:lnTo>
                        <a:lnTo>
                          <a:pt x="527" y="221"/>
                        </a:lnTo>
                        <a:lnTo>
                          <a:pt x="602" y="200"/>
                        </a:lnTo>
                        <a:lnTo>
                          <a:pt x="620" y="164"/>
                        </a:lnTo>
                        <a:lnTo>
                          <a:pt x="625" y="46"/>
                        </a:lnTo>
                        <a:lnTo>
                          <a:pt x="686" y="0"/>
                        </a:lnTo>
                        <a:lnTo>
                          <a:pt x="687" y="3"/>
                        </a:lnTo>
                        <a:lnTo>
                          <a:pt x="700" y="4"/>
                        </a:lnTo>
                        <a:lnTo>
                          <a:pt x="741" y="46"/>
                        </a:lnTo>
                        <a:lnTo>
                          <a:pt x="757" y="118"/>
                        </a:lnTo>
                        <a:lnTo>
                          <a:pt x="859" y="182"/>
                        </a:lnTo>
                        <a:lnTo>
                          <a:pt x="1204" y="219"/>
                        </a:lnTo>
                        <a:lnTo>
                          <a:pt x="1352" y="423"/>
                        </a:lnTo>
                        <a:lnTo>
                          <a:pt x="1351" y="436"/>
                        </a:lnTo>
                        <a:lnTo>
                          <a:pt x="1375" y="448"/>
                        </a:lnTo>
                        <a:lnTo>
                          <a:pt x="1409" y="456"/>
                        </a:lnTo>
                        <a:lnTo>
                          <a:pt x="1409" y="457"/>
                        </a:lnTo>
                        <a:lnTo>
                          <a:pt x="1410" y="457"/>
                        </a:lnTo>
                        <a:lnTo>
                          <a:pt x="1427" y="484"/>
                        </a:lnTo>
                        <a:lnTo>
                          <a:pt x="1544" y="561"/>
                        </a:lnTo>
                        <a:lnTo>
                          <a:pt x="1609" y="586"/>
                        </a:lnTo>
                        <a:lnTo>
                          <a:pt x="1737" y="681"/>
                        </a:lnTo>
                        <a:lnTo>
                          <a:pt x="1633" y="920"/>
                        </a:lnTo>
                        <a:lnTo>
                          <a:pt x="1640" y="1027"/>
                        </a:lnTo>
                        <a:lnTo>
                          <a:pt x="1624" y="1044"/>
                        </a:lnTo>
                        <a:lnTo>
                          <a:pt x="1672" y="1139"/>
                        </a:lnTo>
                        <a:lnTo>
                          <a:pt x="1673" y="1139"/>
                        </a:lnTo>
                        <a:lnTo>
                          <a:pt x="1673" y="1140"/>
                        </a:lnTo>
                        <a:lnTo>
                          <a:pt x="1547" y="1145"/>
                        </a:lnTo>
                        <a:lnTo>
                          <a:pt x="1529" y="1130"/>
                        </a:lnTo>
                        <a:lnTo>
                          <a:pt x="1514" y="1133"/>
                        </a:lnTo>
                        <a:lnTo>
                          <a:pt x="1513" y="1133"/>
                        </a:lnTo>
                        <a:lnTo>
                          <a:pt x="1375" y="1106"/>
                        </a:lnTo>
                        <a:lnTo>
                          <a:pt x="1275" y="920"/>
                        </a:lnTo>
                        <a:lnTo>
                          <a:pt x="1204" y="852"/>
                        </a:lnTo>
                        <a:lnTo>
                          <a:pt x="1180" y="846"/>
                        </a:lnTo>
                        <a:lnTo>
                          <a:pt x="1035" y="702"/>
                        </a:lnTo>
                        <a:lnTo>
                          <a:pt x="996" y="701"/>
                        </a:lnTo>
                        <a:lnTo>
                          <a:pt x="991" y="702"/>
                        </a:lnTo>
                        <a:lnTo>
                          <a:pt x="1032" y="797"/>
                        </a:lnTo>
                        <a:lnTo>
                          <a:pt x="1122" y="885"/>
                        </a:lnTo>
                        <a:lnTo>
                          <a:pt x="1122" y="888"/>
                        </a:lnTo>
                        <a:lnTo>
                          <a:pt x="1202" y="926"/>
                        </a:lnTo>
                        <a:lnTo>
                          <a:pt x="1204" y="926"/>
                        </a:lnTo>
                        <a:lnTo>
                          <a:pt x="1303" y="1139"/>
                        </a:lnTo>
                        <a:lnTo>
                          <a:pt x="1375" y="1161"/>
                        </a:lnTo>
                        <a:lnTo>
                          <a:pt x="1547" y="1231"/>
                        </a:lnTo>
                        <a:lnTo>
                          <a:pt x="1571" y="1231"/>
                        </a:lnTo>
                        <a:lnTo>
                          <a:pt x="1566" y="1308"/>
                        </a:lnTo>
                        <a:lnTo>
                          <a:pt x="1605" y="1357"/>
                        </a:lnTo>
                        <a:lnTo>
                          <a:pt x="1606" y="1357"/>
                        </a:lnTo>
                        <a:lnTo>
                          <a:pt x="1606" y="1358"/>
                        </a:lnTo>
                        <a:lnTo>
                          <a:pt x="1682" y="1357"/>
                        </a:lnTo>
                        <a:lnTo>
                          <a:pt x="1721" y="1577"/>
                        </a:lnTo>
                        <a:lnTo>
                          <a:pt x="1556" y="1577"/>
                        </a:lnTo>
                        <a:lnTo>
                          <a:pt x="1520" y="1537"/>
                        </a:lnTo>
                        <a:lnTo>
                          <a:pt x="1507" y="1540"/>
                        </a:lnTo>
                        <a:lnTo>
                          <a:pt x="1495" y="1577"/>
                        </a:lnTo>
                        <a:lnTo>
                          <a:pt x="1456" y="1577"/>
                        </a:lnTo>
                        <a:lnTo>
                          <a:pt x="1450" y="1592"/>
                        </a:lnTo>
                        <a:lnTo>
                          <a:pt x="1547" y="1742"/>
                        </a:lnTo>
                        <a:lnTo>
                          <a:pt x="1547" y="1764"/>
                        </a:lnTo>
                        <a:lnTo>
                          <a:pt x="1427" y="1795"/>
                        </a:lnTo>
                        <a:lnTo>
                          <a:pt x="1419" y="1794"/>
                        </a:lnTo>
                        <a:lnTo>
                          <a:pt x="1385" y="1795"/>
                        </a:lnTo>
                        <a:lnTo>
                          <a:pt x="1375" y="1798"/>
                        </a:lnTo>
                        <a:lnTo>
                          <a:pt x="1367" y="1807"/>
                        </a:lnTo>
                        <a:lnTo>
                          <a:pt x="1375" y="1826"/>
                        </a:lnTo>
                        <a:lnTo>
                          <a:pt x="1534" y="1837"/>
                        </a:lnTo>
                        <a:lnTo>
                          <a:pt x="1523" y="1941"/>
                        </a:lnTo>
                        <a:lnTo>
                          <a:pt x="1535" y="1958"/>
                        </a:lnTo>
                        <a:lnTo>
                          <a:pt x="1547" y="1950"/>
                        </a:lnTo>
                        <a:lnTo>
                          <a:pt x="1548" y="1950"/>
                        </a:lnTo>
                        <a:lnTo>
                          <a:pt x="1548" y="1948"/>
                        </a:lnTo>
                        <a:lnTo>
                          <a:pt x="1660" y="2013"/>
                        </a:lnTo>
                        <a:lnTo>
                          <a:pt x="1658" y="2034"/>
                        </a:lnTo>
                        <a:lnTo>
                          <a:pt x="1661" y="2042"/>
                        </a:lnTo>
                        <a:lnTo>
                          <a:pt x="1645" y="2232"/>
                        </a:lnTo>
                        <a:lnTo>
                          <a:pt x="1649" y="2267"/>
                        </a:lnTo>
                        <a:lnTo>
                          <a:pt x="1654" y="2288"/>
                        </a:lnTo>
                        <a:lnTo>
                          <a:pt x="1718" y="2310"/>
                        </a:lnTo>
                        <a:lnTo>
                          <a:pt x="1719" y="2312"/>
                        </a:lnTo>
                        <a:lnTo>
                          <a:pt x="1811" y="2355"/>
                        </a:lnTo>
                        <a:lnTo>
                          <a:pt x="1813" y="2355"/>
                        </a:lnTo>
                        <a:lnTo>
                          <a:pt x="1817" y="2355"/>
                        </a:lnTo>
                        <a:lnTo>
                          <a:pt x="1817" y="2352"/>
                        </a:lnTo>
                        <a:lnTo>
                          <a:pt x="1820" y="2352"/>
                        </a:lnTo>
                        <a:lnTo>
                          <a:pt x="1822" y="2355"/>
                        </a:lnTo>
                        <a:lnTo>
                          <a:pt x="1891" y="2377"/>
                        </a:lnTo>
                        <a:lnTo>
                          <a:pt x="2058" y="2359"/>
                        </a:lnTo>
                        <a:lnTo>
                          <a:pt x="2145" y="2694"/>
                        </a:lnTo>
                        <a:lnTo>
                          <a:pt x="2245" y="3019"/>
                        </a:lnTo>
                        <a:lnTo>
                          <a:pt x="2064" y="3019"/>
                        </a:lnTo>
                        <a:lnTo>
                          <a:pt x="1894" y="3019"/>
                        </a:lnTo>
                        <a:lnTo>
                          <a:pt x="1719" y="3019"/>
                        </a:lnTo>
                        <a:lnTo>
                          <a:pt x="1688" y="3019"/>
                        </a:lnTo>
                        <a:lnTo>
                          <a:pt x="1632" y="3019"/>
                        </a:lnTo>
                        <a:lnTo>
                          <a:pt x="1590" y="3019"/>
                        </a:lnTo>
                        <a:lnTo>
                          <a:pt x="1547" y="3019"/>
                        </a:lnTo>
                        <a:lnTo>
                          <a:pt x="1387" y="3019"/>
                        </a:lnTo>
                        <a:lnTo>
                          <a:pt x="1375" y="3019"/>
                        </a:lnTo>
                        <a:lnTo>
                          <a:pt x="1326" y="3017"/>
                        </a:lnTo>
                        <a:lnTo>
                          <a:pt x="1317" y="3019"/>
                        </a:lnTo>
                        <a:lnTo>
                          <a:pt x="1032" y="3017"/>
                        </a:lnTo>
                        <a:lnTo>
                          <a:pt x="859" y="3017"/>
                        </a:lnTo>
                        <a:lnTo>
                          <a:pt x="803" y="3016"/>
                        </a:lnTo>
                        <a:lnTo>
                          <a:pt x="801" y="3028"/>
                        </a:lnTo>
                        <a:lnTo>
                          <a:pt x="801" y="3029"/>
                        </a:lnTo>
                        <a:lnTo>
                          <a:pt x="803" y="3031"/>
                        </a:lnTo>
                        <a:lnTo>
                          <a:pt x="558" y="3029"/>
                        </a:lnTo>
                        <a:lnTo>
                          <a:pt x="515" y="3029"/>
                        </a:lnTo>
                        <a:lnTo>
                          <a:pt x="461" y="3026"/>
                        </a:lnTo>
                        <a:lnTo>
                          <a:pt x="343" y="3029"/>
                        </a:lnTo>
                        <a:lnTo>
                          <a:pt x="279" y="3028"/>
                        </a:lnTo>
                        <a:lnTo>
                          <a:pt x="166" y="2875"/>
                        </a:lnTo>
                        <a:lnTo>
                          <a:pt x="0" y="2808"/>
                        </a:lnTo>
                        <a:lnTo>
                          <a:pt x="95" y="2744"/>
                        </a:lnTo>
                        <a:lnTo>
                          <a:pt x="206" y="2670"/>
                        </a:lnTo>
                        <a:lnTo>
                          <a:pt x="542" y="2468"/>
                        </a:lnTo>
                        <a:lnTo>
                          <a:pt x="751" y="2330"/>
                        </a:lnTo>
                        <a:lnTo>
                          <a:pt x="859" y="2261"/>
                        </a:lnTo>
                        <a:lnTo>
                          <a:pt x="861" y="2260"/>
                        </a:lnTo>
                        <a:lnTo>
                          <a:pt x="893" y="2239"/>
                        </a:lnTo>
                        <a:lnTo>
                          <a:pt x="1032" y="2162"/>
                        </a:lnTo>
                        <a:lnTo>
                          <a:pt x="1139" y="1984"/>
                        </a:lnTo>
                        <a:lnTo>
                          <a:pt x="1180" y="1963"/>
                        </a:lnTo>
                        <a:close/>
                      </a:path>
                    </a:pathLst>
                  </a:custGeom>
                  <a:solidFill>
                    <a:srgbClr val="C0C0C0">
                      <a:alpha val="39999"/>
                    </a:srgbClr>
                  </a:solidFill>
                  <a:ln>
                    <a:noFill/>
                  </a:ln>
                  <a:extLs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6203" name="Freeform 32"/>
                  <p:cNvSpPr>
                    <a:spLocks/>
                  </p:cNvSpPr>
                  <p:nvPr/>
                </p:nvSpPr>
                <p:spPr bwMode="auto">
                  <a:xfrm>
                    <a:off x="3524" y="1404"/>
                    <a:ext cx="424" cy="479"/>
                  </a:xfrm>
                  <a:custGeom>
                    <a:avLst/>
                    <a:gdLst>
                      <a:gd name="T0" fmla="*/ 47 w 1271"/>
                      <a:gd name="T1" fmla="*/ 35 h 1436"/>
                      <a:gd name="T2" fmla="*/ 47 w 1271"/>
                      <a:gd name="T3" fmla="*/ 36 h 1436"/>
                      <a:gd name="T4" fmla="*/ 47 w 1271"/>
                      <a:gd name="T5" fmla="*/ 37 h 1436"/>
                      <a:gd name="T6" fmla="*/ 45 w 1271"/>
                      <a:gd name="T7" fmla="*/ 40 h 1436"/>
                      <a:gd name="T8" fmla="*/ 43 w 1271"/>
                      <a:gd name="T9" fmla="*/ 42 h 1436"/>
                      <a:gd name="T10" fmla="*/ 42 w 1271"/>
                      <a:gd name="T11" fmla="*/ 42 h 1436"/>
                      <a:gd name="T12" fmla="*/ 42 w 1271"/>
                      <a:gd name="T13" fmla="*/ 45 h 1436"/>
                      <a:gd name="T14" fmla="*/ 39 w 1271"/>
                      <a:gd name="T15" fmla="*/ 46 h 1436"/>
                      <a:gd name="T16" fmla="*/ 38 w 1271"/>
                      <a:gd name="T17" fmla="*/ 45 h 1436"/>
                      <a:gd name="T18" fmla="*/ 38 w 1271"/>
                      <a:gd name="T19" fmla="*/ 45 h 1436"/>
                      <a:gd name="T20" fmla="*/ 36 w 1271"/>
                      <a:gd name="T21" fmla="*/ 45 h 1436"/>
                      <a:gd name="T22" fmla="*/ 36 w 1271"/>
                      <a:gd name="T23" fmla="*/ 50 h 1436"/>
                      <a:gd name="T24" fmla="*/ 34 w 1271"/>
                      <a:gd name="T25" fmla="*/ 53 h 1436"/>
                      <a:gd name="T26" fmla="*/ 32 w 1271"/>
                      <a:gd name="T27" fmla="*/ 53 h 1436"/>
                      <a:gd name="T28" fmla="*/ 24 w 1271"/>
                      <a:gd name="T29" fmla="*/ 48 h 1436"/>
                      <a:gd name="T30" fmla="*/ 22 w 1271"/>
                      <a:gd name="T31" fmla="*/ 50 h 1436"/>
                      <a:gd name="T32" fmla="*/ 15 w 1271"/>
                      <a:gd name="T33" fmla="*/ 37 h 1436"/>
                      <a:gd name="T34" fmla="*/ 13 w 1271"/>
                      <a:gd name="T35" fmla="*/ 29 h 1436"/>
                      <a:gd name="T36" fmla="*/ 16 w 1271"/>
                      <a:gd name="T37" fmla="*/ 25 h 1436"/>
                      <a:gd name="T38" fmla="*/ 5 w 1271"/>
                      <a:gd name="T39" fmla="*/ 21 h 1436"/>
                      <a:gd name="T40" fmla="*/ 4 w 1271"/>
                      <a:gd name="T41" fmla="*/ 21 h 1436"/>
                      <a:gd name="T42" fmla="*/ 0 w 1271"/>
                      <a:gd name="T43" fmla="*/ 20 h 1436"/>
                      <a:gd name="T44" fmla="*/ 5 w 1271"/>
                      <a:gd name="T45" fmla="*/ 16 h 1436"/>
                      <a:gd name="T46" fmla="*/ 6 w 1271"/>
                      <a:gd name="T47" fmla="*/ 13 h 1436"/>
                      <a:gd name="T48" fmla="*/ 7 w 1271"/>
                      <a:gd name="T49" fmla="*/ 12 h 1436"/>
                      <a:gd name="T50" fmla="*/ 10 w 1271"/>
                      <a:gd name="T51" fmla="*/ 5 h 1436"/>
                      <a:gd name="T52" fmla="*/ 11 w 1271"/>
                      <a:gd name="T53" fmla="*/ 2 h 1436"/>
                      <a:gd name="T54" fmla="*/ 12 w 1271"/>
                      <a:gd name="T55" fmla="*/ 0 h 1436"/>
                      <a:gd name="T56" fmla="*/ 13 w 1271"/>
                      <a:gd name="T57" fmla="*/ 0 h 1436"/>
                      <a:gd name="T58" fmla="*/ 15 w 1271"/>
                      <a:gd name="T59" fmla="*/ 0 h 1436"/>
                      <a:gd name="T60" fmla="*/ 16 w 1271"/>
                      <a:gd name="T61" fmla="*/ 1 h 1436"/>
                      <a:gd name="T62" fmla="*/ 17 w 1271"/>
                      <a:gd name="T63" fmla="*/ 1 h 1436"/>
                      <a:gd name="T64" fmla="*/ 24 w 1271"/>
                      <a:gd name="T65" fmla="*/ 5 h 1436"/>
                      <a:gd name="T66" fmla="*/ 26 w 1271"/>
                      <a:gd name="T67" fmla="*/ 7 h 1436"/>
                      <a:gd name="T68" fmla="*/ 22 w 1271"/>
                      <a:gd name="T69" fmla="*/ 13 h 1436"/>
                      <a:gd name="T70" fmla="*/ 30 w 1271"/>
                      <a:gd name="T71" fmla="*/ 17 h 1436"/>
                      <a:gd name="T72" fmla="*/ 32 w 1271"/>
                      <a:gd name="T73" fmla="*/ 17 h 1436"/>
                      <a:gd name="T74" fmla="*/ 36 w 1271"/>
                      <a:gd name="T75" fmla="*/ 19 h 1436"/>
                      <a:gd name="T76" fmla="*/ 36 w 1271"/>
                      <a:gd name="T77" fmla="*/ 21 h 1436"/>
                      <a:gd name="T78" fmla="*/ 42 w 1271"/>
                      <a:gd name="T79" fmla="*/ 23 h 1436"/>
                      <a:gd name="T80" fmla="*/ 43 w 1271"/>
                      <a:gd name="T81" fmla="*/ 25 h 1436"/>
                      <a:gd name="T82" fmla="*/ 43 w 1271"/>
                      <a:gd name="T83" fmla="*/ 25 h 1436"/>
                      <a:gd name="T84" fmla="*/ 46 w 1271"/>
                      <a:gd name="T85" fmla="*/ 29 h 1436"/>
                      <a:gd name="T86" fmla="*/ 47 w 1271"/>
                      <a:gd name="T87" fmla="*/ 29 h 1436"/>
                      <a:gd name="T88" fmla="*/ 47 w 1271"/>
                      <a:gd name="T89" fmla="*/ 31 h 1436"/>
                      <a:gd name="T90" fmla="*/ 47 w 1271"/>
                      <a:gd name="T91" fmla="*/ 35 h 1436"/>
                      <a:gd name="T92" fmla="*/ 47 w 1271"/>
                      <a:gd name="T93" fmla="*/ 35 h 1436"/>
                      <a:gd name="T94" fmla="*/ 47 w 1271"/>
                      <a:gd name="T95" fmla="*/ 35 h 1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1"/>
                      <a:gd name="T145" fmla="*/ 0 h 1436"/>
                      <a:gd name="T146" fmla="*/ 1271 w 1271"/>
                      <a:gd name="T147" fmla="*/ 1436 h 1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1" h="1436">
                        <a:moveTo>
                          <a:pt x="1268" y="940"/>
                        </a:moveTo>
                        <a:lnTo>
                          <a:pt x="1268" y="967"/>
                        </a:lnTo>
                        <a:lnTo>
                          <a:pt x="1266" y="1006"/>
                        </a:lnTo>
                        <a:lnTo>
                          <a:pt x="1206" y="1082"/>
                        </a:lnTo>
                        <a:lnTo>
                          <a:pt x="1154" y="1125"/>
                        </a:lnTo>
                        <a:lnTo>
                          <a:pt x="1145" y="1136"/>
                        </a:lnTo>
                        <a:lnTo>
                          <a:pt x="1145" y="1206"/>
                        </a:lnTo>
                        <a:lnTo>
                          <a:pt x="1044" y="1236"/>
                        </a:lnTo>
                        <a:lnTo>
                          <a:pt x="1030" y="1208"/>
                        </a:lnTo>
                        <a:lnTo>
                          <a:pt x="1020" y="1202"/>
                        </a:lnTo>
                        <a:lnTo>
                          <a:pt x="983" y="1223"/>
                        </a:lnTo>
                        <a:lnTo>
                          <a:pt x="966" y="1338"/>
                        </a:lnTo>
                        <a:lnTo>
                          <a:pt x="913" y="1436"/>
                        </a:lnTo>
                        <a:lnTo>
                          <a:pt x="876" y="1432"/>
                        </a:lnTo>
                        <a:lnTo>
                          <a:pt x="637" y="1301"/>
                        </a:lnTo>
                        <a:lnTo>
                          <a:pt x="594" y="1344"/>
                        </a:lnTo>
                        <a:lnTo>
                          <a:pt x="416" y="1006"/>
                        </a:lnTo>
                        <a:lnTo>
                          <a:pt x="356" y="786"/>
                        </a:lnTo>
                        <a:lnTo>
                          <a:pt x="423" y="669"/>
                        </a:lnTo>
                        <a:lnTo>
                          <a:pt x="122" y="580"/>
                        </a:lnTo>
                        <a:lnTo>
                          <a:pt x="96" y="572"/>
                        </a:lnTo>
                        <a:lnTo>
                          <a:pt x="0" y="544"/>
                        </a:lnTo>
                        <a:lnTo>
                          <a:pt x="122" y="428"/>
                        </a:lnTo>
                        <a:lnTo>
                          <a:pt x="173" y="349"/>
                        </a:lnTo>
                        <a:lnTo>
                          <a:pt x="185" y="336"/>
                        </a:lnTo>
                        <a:lnTo>
                          <a:pt x="264" y="131"/>
                        </a:lnTo>
                        <a:lnTo>
                          <a:pt x="297" y="52"/>
                        </a:lnTo>
                        <a:lnTo>
                          <a:pt x="335" y="6"/>
                        </a:lnTo>
                        <a:lnTo>
                          <a:pt x="338" y="8"/>
                        </a:lnTo>
                        <a:lnTo>
                          <a:pt x="392" y="0"/>
                        </a:lnTo>
                        <a:lnTo>
                          <a:pt x="441" y="29"/>
                        </a:lnTo>
                        <a:lnTo>
                          <a:pt x="468" y="35"/>
                        </a:lnTo>
                        <a:lnTo>
                          <a:pt x="646" y="131"/>
                        </a:lnTo>
                        <a:lnTo>
                          <a:pt x="693" y="183"/>
                        </a:lnTo>
                        <a:lnTo>
                          <a:pt x="606" y="349"/>
                        </a:lnTo>
                        <a:lnTo>
                          <a:pt x="809" y="459"/>
                        </a:lnTo>
                        <a:lnTo>
                          <a:pt x="873" y="467"/>
                        </a:lnTo>
                        <a:lnTo>
                          <a:pt x="981" y="520"/>
                        </a:lnTo>
                        <a:lnTo>
                          <a:pt x="981" y="578"/>
                        </a:lnTo>
                        <a:lnTo>
                          <a:pt x="1122" y="629"/>
                        </a:lnTo>
                        <a:lnTo>
                          <a:pt x="1151" y="673"/>
                        </a:lnTo>
                        <a:lnTo>
                          <a:pt x="1160" y="683"/>
                        </a:lnTo>
                        <a:lnTo>
                          <a:pt x="1253" y="787"/>
                        </a:lnTo>
                        <a:lnTo>
                          <a:pt x="1262" y="786"/>
                        </a:lnTo>
                        <a:lnTo>
                          <a:pt x="1259" y="845"/>
                        </a:lnTo>
                        <a:lnTo>
                          <a:pt x="1271" y="933"/>
                        </a:lnTo>
                        <a:lnTo>
                          <a:pt x="1269" y="933"/>
                        </a:lnTo>
                        <a:lnTo>
                          <a:pt x="1268" y="940"/>
                        </a:lnTo>
                        <a:close/>
                      </a:path>
                    </a:pathLst>
                  </a:custGeom>
                  <a:solidFill>
                    <a:srgbClr val="C0C0C0">
                      <a:alpha val="39999"/>
                    </a:srgbClr>
                  </a:solidFill>
                  <a:ln>
                    <a:noFill/>
                  </a:ln>
                  <a:extLs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grpSp>
            <p:sp>
              <p:nvSpPr>
                <p:cNvPr id="6180" name="Line 33"/>
                <p:cNvSpPr>
                  <a:spLocks noChangeShapeType="1"/>
                </p:cNvSpPr>
                <p:nvPr/>
              </p:nvSpPr>
              <p:spPr bwMode="auto">
                <a:xfrm>
                  <a:off x="1962" y="2277"/>
                  <a:ext cx="100" cy="49"/>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 name="Line 34"/>
                <p:cNvSpPr>
                  <a:spLocks noChangeShapeType="1"/>
                </p:cNvSpPr>
                <p:nvPr/>
              </p:nvSpPr>
              <p:spPr bwMode="auto">
                <a:xfrm flipV="1">
                  <a:off x="864" y="2521"/>
                  <a:ext cx="401" cy="167"/>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 name="Line 35"/>
                <p:cNvSpPr>
                  <a:spLocks noChangeShapeType="1"/>
                </p:cNvSpPr>
                <p:nvPr/>
              </p:nvSpPr>
              <p:spPr bwMode="auto">
                <a:xfrm flipV="1">
                  <a:off x="1265" y="2374"/>
                  <a:ext cx="49" cy="147"/>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 name="Line 36"/>
                <p:cNvSpPr>
                  <a:spLocks noChangeShapeType="1"/>
                </p:cNvSpPr>
                <p:nvPr/>
              </p:nvSpPr>
              <p:spPr bwMode="auto">
                <a:xfrm flipV="1">
                  <a:off x="1314" y="2179"/>
                  <a:ext cx="349" cy="195"/>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 name="Line 37"/>
                <p:cNvSpPr>
                  <a:spLocks noChangeShapeType="1"/>
                </p:cNvSpPr>
                <p:nvPr/>
              </p:nvSpPr>
              <p:spPr bwMode="auto">
                <a:xfrm>
                  <a:off x="1663" y="2179"/>
                  <a:ext cx="150" cy="147"/>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 name="Line 38"/>
                <p:cNvSpPr>
                  <a:spLocks noChangeShapeType="1"/>
                </p:cNvSpPr>
                <p:nvPr/>
              </p:nvSpPr>
              <p:spPr bwMode="auto">
                <a:xfrm flipV="1">
                  <a:off x="1813" y="2277"/>
                  <a:ext cx="149" cy="49"/>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 name="Line 39"/>
                <p:cNvSpPr>
                  <a:spLocks noChangeShapeType="1"/>
                </p:cNvSpPr>
                <p:nvPr/>
              </p:nvSpPr>
              <p:spPr bwMode="auto">
                <a:xfrm flipV="1">
                  <a:off x="2055" y="2179"/>
                  <a:ext cx="356" cy="131"/>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 name="Line 40"/>
                <p:cNvSpPr>
                  <a:spLocks noChangeShapeType="1"/>
                </p:cNvSpPr>
                <p:nvPr/>
              </p:nvSpPr>
              <p:spPr bwMode="auto">
                <a:xfrm flipV="1">
                  <a:off x="2411" y="1545"/>
                  <a:ext cx="398" cy="634"/>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 name="Line 41"/>
                <p:cNvSpPr>
                  <a:spLocks noChangeShapeType="1"/>
                </p:cNvSpPr>
                <p:nvPr/>
              </p:nvSpPr>
              <p:spPr bwMode="auto">
                <a:xfrm>
                  <a:off x="2809" y="1545"/>
                  <a:ext cx="150" cy="97"/>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 name="Line 42"/>
                <p:cNvSpPr>
                  <a:spLocks noChangeShapeType="1"/>
                </p:cNvSpPr>
                <p:nvPr/>
              </p:nvSpPr>
              <p:spPr bwMode="auto">
                <a:xfrm flipV="1">
                  <a:off x="2959" y="1350"/>
                  <a:ext cx="150" cy="292"/>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 name="Line 43"/>
                <p:cNvSpPr>
                  <a:spLocks noChangeShapeType="1"/>
                </p:cNvSpPr>
                <p:nvPr/>
              </p:nvSpPr>
              <p:spPr bwMode="auto">
                <a:xfrm>
                  <a:off x="3109" y="1350"/>
                  <a:ext cx="50" cy="97"/>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 name="Line 44"/>
                <p:cNvSpPr>
                  <a:spLocks noChangeShapeType="1"/>
                </p:cNvSpPr>
                <p:nvPr/>
              </p:nvSpPr>
              <p:spPr bwMode="auto">
                <a:xfrm flipV="1">
                  <a:off x="3159" y="1008"/>
                  <a:ext cx="299" cy="439"/>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 name="Line 45"/>
                <p:cNvSpPr>
                  <a:spLocks noChangeShapeType="1"/>
                </p:cNvSpPr>
                <p:nvPr/>
              </p:nvSpPr>
              <p:spPr bwMode="auto">
                <a:xfrm>
                  <a:off x="3458" y="1008"/>
                  <a:ext cx="199" cy="195"/>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 name="Line 46"/>
                <p:cNvSpPr>
                  <a:spLocks noChangeShapeType="1"/>
                </p:cNvSpPr>
                <p:nvPr/>
              </p:nvSpPr>
              <p:spPr bwMode="auto">
                <a:xfrm flipV="1">
                  <a:off x="3657" y="1008"/>
                  <a:ext cx="50" cy="195"/>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 name="Line 47"/>
                <p:cNvSpPr>
                  <a:spLocks noChangeShapeType="1"/>
                </p:cNvSpPr>
                <p:nvPr/>
              </p:nvSpPr>
              <p:spPr bwMode="auto">
                <a:xfrm>
                  <a:off x="3707" y="1008"/>
                  <a:ext cx="350" cy="390"/>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 name="Line 48"/>
                <p:cNvSpPr>
                  <a:spLocks noChangeShapeType="1"/>
                </p:cNvSpPr>
                <p:nvPr/>
              </p:nvSpPr>
              <p:spPr bwMode="auto">
                <a:xfrm>
                  <a:off x="4057" y="1398"/>
                  <a:ext cx="50" cy="342"/>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 name="Line 49"/>
                <p:cNvSpPr>
                  <a:spLocks noChangeShapeType="1"/>
                </p:cNvSpPr>
                <p:nvPr/>
              </p:nvSpPr>
              <p:spPr bwMode="auto">
                <a:xfrm>
                  <a:off x="4107" y="1740"/>
                  <a:ext cx="298" cy="195"/>
                </a:xfrm>
                <a:prstGeom prst="line">
                  <a:avLst/>
                </a:prstGeom>
                <a:noFill/>
                <a:ln w="57150">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 name="Line 50"/>
                <p:cNvSpPr>
                  <a:spLocks noChangeShapeType="1"/>
                </p:cNvSpPr>
                <p:nvPr/>
              </p:nvSpPr>
              <p:spPr bwMode="auto">
                <a:xfrm>
                  <a:off x="4405" y="1935"/>
                  <a:ext cx="149" cy="781"/>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 name="Line 51"/>
                <p:cNvSpPr>
                  <a:spLocks noChangeShapeType="1"/>
                </p:cNvSpPr>
                <p:nvPr/>
              </p:nvSpPr>
              <p:spPr bwMode="auto">
                <a:xfrm flipH="1">
                  <a:off x="4554" y="2033"/>
                  <a:ext cx="150" cy="683"/>
                </a:xfrm>
                <a:prstGeom prst="line">
                  <a:avLst/>
                </a:prstGeom>
                <a:noFill/>
                <a:ln w="5715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152" name="Group 52"/>
            <p:cNvGrpSpPr>
              <a:grpSpLocks/>
            </p:cNvGrpSpPr>
            <p:nvPr/>
          </p:nvGrpSpPr>
          <p:grpSpPr bwMode="auto">
            <a:xfrm>
              <a:off x="1296" y="1488"/>
              <a:ext cx="3070" cy="2688"/>
              <a:chOff x="1296" y="768"/>
              <a:chExt cx="3070" cy="2688"/>
            </a:xfrm>
          </p:grpSpPr>
          <p:grpSp>
            <p:nvGrpSpPr>
              <p:cNvPr id="6153" name="Group 53"/>
              <p:cNvGrpSpPr>
                <a:grpSpLocks/>
              </p:cNvGrpSpPr>
              <p:nvPr/>
            </p:nvGrpSpPr>
            <p:grpSpPr bwMode="auto">
              <a:xfrm>
                <a:off x="1296" y="2064"/>
                <a:ext cx="1007" cy="96"/>
                <a:chOff x="1152" y="1968"/>
                <a:chExt cx="1104" cy="96"/>
              </a:xfrm>
            </p:grpSpPr>
            <p:sp>
              <p:nvSpPr>
                <p:cNvPr id="6172" name="Line 54"/>
                <p:cNvSpPr>
                  <a:spLocks noChangeShapeType="1"/>
                </p:cNvSpPr>
                <p:nvPr/>
              </p:nvSpPr>
              <p:spPr bwMode="auto">
                <a:xfrm>
                  <a:off x="1152" y="2016"/>
                  <a:ext cx="1104" cy="0"/>
                </a:xfrm>
                <a:prstGeom prst="line">
                  <a:avLst/>
                </a:prstGeom>
                <a:noFill/>
                <a:ln w="349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 name="Line 55"/>
                <p:cNvSpPr>
                  <a:spLocks noChangeShapeType="1"/>
                </p:cNvSpPr>
                <p:nvPr/>
              </p:nvSpPr>
              <p:spPr bwMode="auto">
                <a:xfrm>
                  <a:off x="1344"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 name="Line 56"/>
                <p:cNvSpPr>
                  <a:spLocks noChangeShapeType="1"/>
                </p:cNvSpPr>
                <p:nvPr/>
              </p:nvSpPr>
              <p:spPr bwMode="auto">
                <a:xfrm>
                  <a:off x="153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 name="Line 57"/>
                <p:cNvSpPr>
                  <a:spLocks noChangeShapeType="1"/>
                </p:cNvSpPr>
                <p:nvPr/>
              </p:nvSpPr>
              <p:spPr bwMode="auto">
                <a:xfrm>
                  <a:off x="177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 name="Line 58"/>
                <p:cNvSpPr>
                  <a:spLocks noChangeShapeType="1"/>
                </p:cNvSpPr>
                <p:nvPr/>
              </p:nvSpPr>
              <p:spPr bwMode="auto">
                <a:xfrm>
                  <a:off x="1968"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54" name="Group 59"/>
              <p:cNvGrpSpPr>
                <a:grpSpLocks/>
              </p:cNvGrpSpPr>
              <p:nvPr/>
            </p:nvGrpSpPr>
            <p:grpSpPr bwMode="auto">
              <a:xfrm rot="10800000">
                <a:off x="3312" y="2064"/>
                <a:ext cx="1054" cy="96"/>
                <a:chOff x="1152" y="1968"/>
                <a:chExt cx="1104" cy="96"/>
              </a:xfrm>
            </p:grpSpPr>
            <p:sp>
              <p:nvSpPr>
                <p:cNvPr id="6167" name="Line 60"/>
                <p:cNvSpPr>
                  <a:spLocks noChangeShapeType="1"/>
                </p:cNvSpPr>
                <p:nvPr/>
              </p:nvSpPr>
              <p:spPr bwMode="auto">
                <a:xfrm>
                  <a:off x="1152" y="2016"/>
                  <a:ext cx="1104" cy="0"/>
                </a:xfrm>
                <a:prstGeom prst="line">
                  <a:avLst/>
                </a:prstGeom>
                <a:noFill/>
                <a:ln w="349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 name="Line 61"/>
                <p:cNvSpPr>
                  <a:spLocks noChangeShapeType="1"/>
                </p:cNvSpPr>
                <p:nvPr/>
              </p:nvSpPr>
              <p:spPr bwMode="auto">
                <a:xfrm>
                  <a:off x="1344"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 name="Line 62"/>
                <p:cNvSpPr>
                  <a:spLocks noChangeShapeType="1"/>
                </p:cNvSpPr>
                <p:nvPr/>
              </p:nvSpPr>
              <p:spPr bwMode="auto">
                <a:xfrm>
                  <a:off x="153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 name="Line 63"/>
                <p:cNvSpPr>
                  <a:spLocks noChangeShapeType="1"/>
                </p:cNvSpPr>
                <p:nvPr/>
              </p:nvSpPr>
              <p:spPr bwMode="auto">
                <a:xfrm>
                  <a:off x="177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 name="Line 64"/>
                <p:cNvSpPr>
                  <a:spLocks noChangeShapeType="1"/>
                </p:cNvSpPr>
                <p:nvPr/>
              </p:nvSpPr>
              <p:spPr bwMode="auto">
                <a:xfrm>
                  <a:off x="1968"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55" name="Group 65"/>
              <p:cNvGrpSpPr>
                <a:grpSpLocks/>
              </p:cNvGrpSpPr>
              <p:nvPr/>
            </p:nvGrpSpPr>
            <p:grpSpPr bwMode="auto">
              <a:xfrm rot="5400000">
                <a:off x="2348" y="1204"/>
                <a:ext cx="960" cy="88"/>
                <a:chOff x="1152" y="1968"/>
                <a:chExt cx="1104" cy="96"/>
              </a:xfrm>
            </p:grpSpPr>
            <p:sp>
              <p:nvSpPr>
                <p:cNvPr id="6162" name="Line 66"/>
                <p:cNvSpPr>
                  <a:spLocks noChangeShapeType="1"/>
                </p:cNvSpPr>
                <p:nvPr/>
              </p:nvSpPr>
              <p:spPr bwMode="auto">
                <a:xfrm>
                  <a:off x="1152" y="2016"/>
                  <a:ext cx="1104" cy="0"/>
                </a:xfrm>
                <a:prstGeom prst="line">
                  <a:avLst/>
                </a:prstGeom>
                <a:noFill/>
                <a:ln w="349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67"/>
                <p:cNvSpPr>
                  <a:spLocks noChangeShapeType="1"/>
                </p:cNvSpPr>
                <p:nvPr/>
              </p:nvSpPr>
              <p:spPr bwMode="auto">
                <a:xfrm>
                  <a:off x="1344"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 name="Line 68"/>
                <p:cNvSpPr>
                  <a:spLocks noChangeShapeType="1"/>
                </p:cNvSpPr>
                <p:nvPr/>
              </p:nvSpPr>
              <p:spPr bwMode="auto">
                <a:xfrm>
                  <a:off x="153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 name="Line 69"/>
                <p:cNvSpPr>
                  <a:spLocks noChangeShapeType="1"/>
                </p:cNvSpPr>
                <p:nvPr/>
              </p:nvSpPr>
              <p:spPr bwMode="auto">
                <a:xfrm>
                  <a:off x="177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 name="Line 70"/>
                <p:cNvSpPr>
                  <a:spLocks noChangeShapeType="1"/>
                </p:cNvSpPr>
                <p:nvPr/>
              </p:nvSpPr>
              <p:spPr bwMode="auto">
                <a:xfrm>
                  <a:off x="1968"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56" name="Group 71"/>
              <p:cNvGrpSpPr>
                <a:grpSpLocks/>
              </p:cNvGrpSpPr>
              <p:nvPr/>
            </p:nvGrpSpPr>
            <p:grpSpPr bwMode="auto">
              <a:xfrm rot="-5400000">
                <a:off x="2348" y="2932"/>
                <a:ext cx="960" cy="88"/>
                <a:chOff x="1152" y="1968"/>
                <a:chExt cx="1104" cy="96"/>
              </a:xfrm>
            </p:grpSpPr>
            <p:sp>
              <p:nvSpPr>
                <p:cNvPr id="6157" name="Line 72"/>
                <p:cNvSpPr>
                  <a:spLocks noChangeShapeType="1"/>
                </p:cNvSpPr>
                <p:nvPr/>
              </p:nvSpPr>
              <p:spPr bwMode="auto">
                <a:xfrm>
                  <a:off x="1152" y="2016"/>
                  <a:ext cx="1104" cy="0"/>
                </a:xfrm>
                <a:prstGeom prst="line">
                  <a:avLst/>
                </a:prstGeom>
                <a:noFill/>
                <a:ln w="349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73"/>
                <p:cNvSpPr>
                  <a:spLocks noChangeShapeType="1"/>
                </p:cNvSpPr>
                <p:nvPr/>
              </p:nvSpPr>
              <p:spPr bwMode="auto">
                <a:xfrm>
                  <a:off x="1344"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 name="Line 74"/>
                <p:cNvSpPr>
                  <a:spLocks noChangeShapeType="1"/>
                </p:cNvSpPr>
                <p:nvPr/>
              </p:nvSpPr>
              <p:spPr bwMode="auto">
                <a:xfrm>
                  <a:off x="153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75"/>
                <p:cNvSpPr>
                  <a:spLocks noChangeShapeType="1"/>
                </p:cNvSpPr>
                <p:nvPr/>
              </p:nvSpPr>
              <p:spPr bwMode="auto">
                <a:xfrm>
                  <a:off x="1776"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76"/>
                <p:cNvSpPr>
                  <a:spLocks noChangeShapeType="1"/>
                </p:cNvSpPr>
                <p:nvPr/>
              </p:nvSpPr>
              <p:spPr bwMode="auto">
                <a:xfrm>
                  <a:off x="1968" y="1968"/>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6149" name="Text Box 78"/>
          <p:cNvSpPr txBox="1">
            <a:spLocks noChangeArrowheads="1"/>
          </p:cNvSpPr>
          <p:nvPr/>
        </p:nvSpPr>
        <p:spPr bwMode="auto">
          <a:xfrm>
            <a:off x="2438400" y="4800600"/>
            <a:ext cx="4495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400" dirty="0">
                <a:solidFill>
                  <a:schemeClr val="bg1"/>
                </a:solidFill>
              </a:rPr>
              <a:t>Jeff Stover</a:t>
            </a:r>
          </a:p>
          <a:p>
            <a:pPr algn="ctr" eaLnBrk="1" hangingPunct="1"/>
            <a:r>
              <a:rPr lang="en-US" sz="1200" dirty="0">
                <a:solidFill>
                  <a:schemeClr val="bg1"/>
                </a:solidFill>
              </a:rPr>
              <a:t>Director, Health Informatics &amp; Integrated Surveillance Systems</a:t>
            </a:r>
          </a:p>
          <a:p>
            <a:pPr algn="ctr" eaLnBrk="1" hangingPunct="1"/>
            <a:r>
              <a:rPr lang="en-US" sz="1400" dirty="0">
                <a:solidFill>
                  <a:schemeClr val="bg1"/>
                </a:solidFill>
              </a:rPr>
              <a:t>Division of Disease Prevention</a:t>
            </a:r>
          </a:p>
          <a:p>
            <a:pPr algn="ctr" eaLnBrk="1" hangingPunct="1"/>
            <a:r>
              <a:rPr lang="en-US" sz="1400" dirty="0">
                <a:solidFill>
                  <a:schemeClr val="bg1"/>
                </a:solidFill>
              </a:rPr>
              <a:t>Virginia Department of Health</a:t>
            </a:r>
          </a:p>
          <a:p>
            <a:pPr algn="ctr" eaLnBrk="1" hangingPunct="1"/>
            <a:endParaRPr lang="en-US" sz="1400" dirty="0">
              <a:solidFill>
                <a:schemeClr val="bg1"/>
              </a:solidFill>
            </a:endParaRPr>
          </a:p>
          <a:p>
            <a:pPr algn="ctr">
              <a:lnSpc>
                <a:spcPct val="90000"/>
              </a:lnSpc>
              <a:spcBef>
                <a:spcPct val="20000"/>
              </a:spcBef>
            </a:pPr>
            <a:r>
              <a:rPr lang="en-US" dirty="0">
                <a:solidFill>
                  <a:schemeClr val="bg1"/>
                </a:solidFill>
              </a:rPr>
              <a:t>EPID-600</a:t>
            </a:r>
          </a:p>
          <a:p>
            <a:pPr algn="ctr" eaLnBrk="1" hangingPunct="1"/>
            <a:r>
              <a:rPr lang="en-US" dirty="0" smtClean="0">
                <a:solidFill>
                  <a:schemeClr val="bg1"/>
                </a:solidFill>
              </a:rPr>
              <a:t>May 2013</a:t>
            </a:r>
            <a:endParaRPr lang="en-US" dirty="0">
              <a:solidFill>
                <a:schemeClr val="bg1"/>
              </a:solidFill>
            </a:endParaRPr>
          </a:p>
          <a:p>
            <a:pPr algn="ctr">
              <a:lnSpc>
                <a:spcPct val="90000"/>
              </a:lnSpc>
              <a:spcBef>
                <a:spcPct val="20000"/>
              </a:spcBef>
            </a:pPr>
            <a:endParaRPr lang="en-US" dirty="0">
              <a:solidFill>
                <a:schemeClr val="bg1"/>
              </a:solidFill>
            </a:endParaRPr>
          </a:p>
          <a:p>
            <a:pPr algn="ctr" eaLnBrk="1" hangingPunct="1"/>
            <a:endParaRPr lang="en-US" sz="1400" dirty="0">
              <a:solidFill>
                <a:schemeClr val="bg1"/>
              </a:solidFill>
            </a:endParaRPr>
          </a:p>
        </p:txBody>
      </p:sp>
      <p:pic>
        <p:nvPicPr>
          <p:cNvPr id="6150" name="Picture 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00200"/>
            <a:ext cx="61674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098550"/>
            <a:ext cx="9144000" cy="502761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381000" y="6172200"/>
            <a:ext cx="8229600" cy="685800"/>
          </a:xfrm>
          <a:solidFill>
            <a:srgbClr val="FFFFFF"/>
          </a:solidFill>
          <a:ln>
            <a:solidFill>
              <a:srgbClr val="000000"/>
            </a:solidFill>
            <a:miter lim="800000"/>
            <a:headEnd/>
            <a:tailEnd/>
          </a:ln>
        </p:spPr>
        <p:txBody>
          <a:bodyPr/>
          <a:lstStyle/>
          <a:p>
            <a:r>
              <a:rPr lang="en-US" smtClean="0">
                <a:hlinkClick r:id="rId2"/>
              </a:rPr>
              <a:t>http://www.healthmap.org/en</a:t>
            </a:r>
            <a:endParaRPr lang="en-US" smtClean="0"/>
          </a:p>
        </p:txBody>
      </p:sp>
      <p:pic>
        <p:nvPicPr>
          <p:cNvPr id="1638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onorrh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38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685800" y="2130425"/>
            <a:ext cx="7772400" cy="1470025"/>
          </a:xfrm>
        </p:spPr>
        <p:txBody>
          <a:bodyPr/>
          <a:lstStyle/>
          <a:p>
            <a:endParaRPr lang="en-US" smtClean="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90613"/>
            <a:ext cx="87630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Oval 4"/>
          <p:cNvSpPr>
            <a:spLocks noChangeArrowheads="1"/>
          </p:cNvSpPr>
          <p:nvPr/>
        </p:nvSpPr>
        <p:spPr bwMode="auto">
          <a:xfrm>
            <a:off x="0" y="3733800"/>
            <a:ext cx="2590800" cy="1447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83301" name="Oval 5"/>
          <p:cNvSpPr>
            <a:spLocks noChangeArrowheads="1"/>
          </p:cNvSpPr>
          <p:nvPr/>
        </p:nvSpPr>
        <p:spPr bwMode="auto">
          <a:xfrm>
            <a:off x="0" y="5029200"/>
            <a:ext cx="11430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p:bldP spid="1833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urv_scre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6705600" y="1828800"/>
            <a:ext cx="1295400" cy="558800"/>
          </a:xfrm>
          <a:prstGeom prst="rect">
            <a:avLst/>
          </a:prstGeom>
          <a:solidFill>
            <a:srgbClr val="FF0000"/>
          </a:solidFill>
          <a:ln w="9525">
            <a:solidFill>
              <a:schemeClr val="tx1"/>
            </a:solidFill>
            <a:miter lim="800000"/>
            <a:headEnd/>
            <a:tailEnd/>
          </a:ln>
        </p:spPr>
        <p:txBody>
          <a:bodyPr lIns="91435" tIns="45718" rIns="91435" bIns="4571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1200">
                <a:solidFill>
                  <a:schemeClr val="bg1"/>
                </a:solidFill>
              </a:rPr>
              <a:t>District: Fairfax</a:t>
            </a:r>
          </a:p>
          <a:p>
            <a:pPr eaLnBrk="1" hangingPunct="1">
              <a:spcBef>
                <a:spcPct val="50000"/>
              </a:spcBef>
            </a:pPr>
            <a:r>
              <a:rPr lang="en-US" sz="1200">
                <a:solidFill>
                  <a:schemeClr val="bg1"/>
                </a:solidFill>
              </a:rPr>
              <a:t>Reported: 50</a:t>
            </a:r>
          </a:p>
        </p:txBody>
      </p:sp>
      <p:sp>
        <p:nvSpPr>
          <p:cNvPr id="20484" name="Text Box 4"/>
          <p:cNvSpPr txBox="1">
            <a:spLocks noChangeArrowheads="1"/>
          </p:cNvSpPr>
          <p:nvPr/>
        </p:nvSpPr>
        <p:spPr bwMode="auto">
          <a:xfrm>
            <a:off x="381000" y="2133600"/>
            <a:ext cx="2800350" cy="730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400" b="1">
                <a:solidFill>
                  <a:schemeClr val="bg1"/>
                </a:solidFill>
              </a:rPr>
              <a:t>A rollover on the district </a:t>
            </a:r>
          </a:p>
          <a:p>
            <a:pPr eaLnBrk="1" hangingPunct="1"/>
            <a:r>
              <a:rPr lang="en-US" sz="1400" b="1">
                <a:solidFill>
                  <a:schemeClr val="bg1"/>
                </a:solidFill>
              </a:rPr>
              <a:t>shows the name and the </a:t>
            </a:r>
          </a:p>
          <a:p>
            <a:pPr eaLnBrk="1" hangingPunct="1"/>
            <a:r>
              <a:rPr lang="en-US" sz="1400" b="1">
                <a:solidFill>
                  <a:schemeClr val="bg1"/>
                </a:solidFill>
              </a:rPr>
              <a:t>reported number of cases</a:t>
            </a:r>
          </a:p>
        </p:txBody>
      </p:sp>
      <p:sp>
        <p:nvSpPr>
          <p:cNvPr id="20485" name="Text Box 5"/>
          <p:cNvSpPr txBox="1">
            <a:spLocks noChangeArrowheads="1"/>
          </p:cNvSpPr>
          <p:nvPr/>
        </p:nvSpPr>
        <p:spPr bwMode="auto">
          <a:xfrm>
            <a:off x="6781800" y="6127750"/>
            <a:ext cx="2362200" cy="7302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400">
                <a:solidFill>
                  <a:schemeClr val="bg1"/>
                </a:solidFill>
              </a:rPr>
              <a:t>Note: A lower than normal reporting week would also appear on the map</a:t>
            </a:r>
          </a:p>
        </p:txBody>
      </p:sp>
      <p:sp>
        <p:nvSpPr>
          <p:cNvPr id="20486" name="Line 6"/>
          <p:cNvSpPr>
            <a:spLocks noChangeShapeType="1"/>
          </p:cNvSpPr>
          <p:nvPr/>
        </p:nvSpPr>
        <p:spPr bwMode="auto">
          <a:xfrm flipH="1">
            <a:off x="6248400" y="2286000"/>
            <a:ext cx="4572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4294967295"/>
          </p:nvPr>
        </p:nvSpPr>
        <p:spPr>
          <a:xfrm>
            <a:off x="457200" y="1600200"/>
            <a:ext cx="8229600" cy="4525963"/>
          </a:xfrm>
        </p:spPr>
        <p:txBody>
          <a:bodyPr/>
          <a:lstStyle/>
          <a:p>
            <a:endParaRPr lang="en-US" smtClean="0"/>
          </a:p>
        </p:txBody>
      </p:sp>
      <p:pic>
        <p:nvPicPr>
          <p:cNvPr id="21507" name="Picture 3" descr="Graph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274638"/>
            <a:ext cx="8229600" cy="1143000"/>
          </a:xfrm>
        </p:spPr>
        <p:txBody>
          <a:bodyPr/>
          <a:lstStyle/>
          <a:p>
            <a:r>
              <a:rPr lang="en-US" sz="4000" smtClean="0">
                <a:solidFill>
                  <a:srgbClr val="FFCC00"/>
                </a:solidFill>
              </a:rPr>
              <a:t>Does GIS provide “added value”?</a:t>
            </a:r>
          </a:p>
        </p:txBody>
      </p:sp>
      <p:sp>
        <p:nvSpPr>
          <p:cNvPr id="43013" name="Text Box 5"/>
          <p:cNvSpPr>
            <a:spLocks noChangeArrowheads="1"/>
          </p:cNvSpPr>
          <p:nvPr>
            <p:ph type="body" idx="4294967295"/>
          </p:nvPr>
        </p:nvSpPr>
        <p:spPr>
          <a:xfrm>
            <a:off x="609600" y="3962400"/>
            <a:ext cx="8001000" cy="1066800"/>
          </a:xfrm>
          <a:noFill/>
        </p:spPr>
        <p:txBody>
          <a:bodyPr/>
          <a:lstStyle/>
          <a:p>
            <a:pPr algn="ctr" eaLnBrk="1" hangingPunct="1">
              <a:lnSpc>
                <a:spcPct val="80000"/>
              </a:lnSpc>
              <a:spcBef>
                <a:spcPct val="0"/>
              </a:spcBef>
              <a:buFontTx/>
              <a:buNone/>
            </a:pPr>
            <a:r>
              <a:rPr lang="en-US" sz="4000" smtClean="0">
                <a:solidFill>
                  <a:srgbClr val="FFCC00"/>
                </a:solidFill>
              </a:rPr>
              <a:t>GIS is a tool for understanding how spatial relationships can and/or do affect an outcome [e.g., public health]. </a:t>
            </a:r>
          </a:p>
        </p:txBody>
      </p:sp>
      <p:sp>
        <p:nvSpPr>
          <p:cNvPr id="216069" name="Text Box 5"/>
          <p:cNvSpPr txBox="1">
            <a:spLocks noChangeArrowheads="1"/>
          </p:cNvSpPr>
          <p:nvPr/>
        </p:nvSpPr>
        <p:spPr bwMode="auto">
          <a:xfrm>
            <a:off x="990600" y="1828800"/>
            <a:ext cx="7315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4000">
                <a:solidFill>
                  <a:srgbClr val="FFCC00"/>
                </a:solidFill>
              </a:rPr>
              <a:t>Is GIS more than just maps (“eye candy”)?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2160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Link to bigger cholera map.">
            <a:hlinkClick r:id="rId2"/>
          </p:cNvPr>
          <p:cNvPicPr>
            <a:picLocks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468438" y="0"/>
            <a:ext cx="6113462"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1143000"/>
          </a:xfrm>
        </p:spPr>
        <p:txBody>
          <a:bodyPr/>
          <a:lstStyle/>
          <a:p>
            <a:endParaRPr lang="en-US" smtClean="0"/>
          </a:p>
        </p:txBody>
      </p:sp>
      <p:sp>
        <p:nvSpPr>
          <p:cNvPr id="24579" name="Rectangle 3"/>
          <p:cNvSpPr>
            <a:spLocks noGrp="1" noChangeArrowheads="1"/>
          </p:cNvSpPr>
          <p:nvPr>
            <p:ph type="body" idx="1"/>
          </p:nvPr>
        </p:nvSpPr>
        <p:spPr>
          <a:xfrm>
            <a:off x="457200" y="1600200"/>
            <a:ext cx="8229600" cy="4525963"/>
          </a:xfrm>
        </p:spPr>
        <p:txBody>
          <a:bodyPr/>
          <a:lstStyle/>
          <a:p>
            <a:endParaRPr lang="en-US" smtClean="0"/>
          </a:p>
        </p:txBody>
      </p:sp>
      <p:pic>
        <p:nvPicPr>
          <p:cNvPr id="24580" name="Picture 4" descr="GC_Virginia_2008_Counts vs R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74638"/>
            <a:ext cx="8229600" cy="1143000"/>
          </a:xfrm>
        </p:spPr>
        <p:txBody>
          <a:bodyPr/>
          <a:lstStyle/>
          <a:p>
            <a:endParaRPr lang="en-US" smtClean="0"/>
          </a:p>
        </p:txBody>
      </p:sp>
      <p:graphicFrame>
        <p:nvGraphicFramePr>
          <p:cNvPr id="1026" name="Object 3"/>
          <p:cNvGraphicFramePr>
            <a:graphicFrameLocks noChangeAspect="1"/>
          </p:cNvGraphicFramePr>
          <p:nvPr>
            <p:ph idx="1"/>
          </p:nvPr>
        </p:nvGraphicFramePr>
        <p:xfrm>
          <a:off x="0" y="36513"/>
          <a:ext cx="9144000" cy="6711950"/>
        </p:xfrm>
        <a:graphic>
          <a:graphicData uri="http://schemas.openxmlformats.org/presentationml/2006/ole">
            <mc:AlternateContent xmlns:mc="http://schemas.openxmlformats.org/markup-compatibility/2006">
              <mc:Choice xmlns:v="urn:schemas-microsoft-com:vml" Requires="v">
                <p:oleObj spid="_x0000_s1028" name="Acrobat Document" r:id="rId3" imgW="7543800" imgH="5829300" progId="AcroExch.Document.7">
                  <p:embed/>
                </p:oleObj>
              </mc:Choice>
              <mc:Fallback>
                <p:oleObj name="Acrobat Document" r:id="rId3" imgW="7543800" imgH="5829300" progId="AcroExch.Document.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9144000" cy="67119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990600"/>
          </a:xfrm>
        </p:spPr>
        <p:txBody>
          <a:bodyPr/>
          <a:lstStyle/>
          <a:p>
            <a:endParaRPr lang="en-US" smtClean="0"/>
          </a:p>
        </p:txBody>
      </p:sp>
      <p:sp>
        <p:nvSpPr>
          <p:cNvPr id="25603" name="Rectangle 3"/>
          <p:cNvSpPr>
            <a:spLocks noGrp="1" noChangeArrowheads="1"/>
          </p:cNvSpPr>
          <p:nvPr>
            <p:ph type="body" idx="1"/>
          </p:nvPr>
        </p:nvSpPr>
        <p:spPr>
          <a:xfrm>
            <a:off x="457200" y="1600200"/>
            <a:ext cx="8229600" cy="4525963"/>
          </a:xfrm>
        </p:spPr>
        <p:txBody>
          <a:bodyPr/>
          <a:lstStyle/>
          <a:p>
            <a:endParaRPr lang="en-US" smtClean="0"/>
          </a:p>
        </p:txBody>
      </p:sp>
      <p:pic>
        <p:nvPicPr>
          <p:cNvPr id="25604" name="Picture 4" descr="GC_Virginia_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C_Virginia_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Oval 3"/>
          <p:cNvSpPr>
            <a:spLocks noChangeArrowheads="1"/>
          </p:cNvSpPr>
          <p:nvPr/>
        </p:nvSpPr>
        <p:spPr bwMode="auto">
          <a:xfrm>
            <a:off x="6096000" y="3962400"/>
            <a:ext cx="3048000" cy="2895600"/>
          </a:xfrm>
          <a:prstGeom prst="ellipse">
            <a:avLst/>
          </a:pr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1143000"/>
          </a:xfrm>
        </p:spPr>
        <p:txBody>
          <a:bodyPr/>
          <a:lstStyle/>
          <a:p>
            <a:endParaRPr lang="en-US" smtClean="0"/>
          </a:p>
        </p:txBody>
      </p:sp>
      <p:sp>
        <p:nvSpPr>
          <p:cNvPr id="27651" name="Rectangle 3"/>
          <p:cNvSpPr>
            <a:spLocks noGrp="1" noChangeArrowheads="1"/>
          </p:cNvSpPr>
          <p:nvPr>
            <p:ph type="body" idx="1"/>
          </p:nvPr>
        </p:nvSpPr>
        <p:spPr>
          <a:xfrm>
            <a:off x="457200" y="1600200"/>
            <a:ext cx="8229600" cy="4525963"/>
          </a:xfrm>
        </p:spPr>
        <p:txBody>
          <a:bodyPr/>
          <a:lstStyle/>
          <a:p>
            <a:endParaRPr lang="en-US" smtClean="0"/>
          </a:p>
        </p:txBody>
      </p:sp>
      <p:pic>
        <p:nvPicPr>
          <p:cNvPr id="27652" name="Picture 4" descr="GC_HamptonRoads_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C_Virginia_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Oval 3"/>
          <p:cNvSpPr>
            <a:spLocks noChangeArrowheads="1"/>
          </p:cNvSpPr>
          <p:nvPr/>
        </p:nvSpPr>
        <p:spPr bwMode="auto">
          <a:xfrm>
            <a:off x="2590800" y="3943350"/>
            <a:ext cx="3200400" cy="2895600"/>
          </a:xfrm>
          <a:prstGeom prst="ellipse">
            <a:avLst/>
          </a:prstGeom>
          <a:noFill/>
          <a:ln w="190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1143000"/>
          </a:xfrm>
        </p:spPr>
        <p:txBody>
          <a:bodyPr/>
          <a:lstStyle/>
          <a:p>
            <a:endParaRPr lang="en-US" smtClean="0"/>
          </a:p>
        </p:txBody>
      </p:sp>
      <p:sp>
        <p:nvSpPr>
          <p:cNvPr id="29699" name="Rectangle 3"/>
          <p:cNvSpPr>
            <a:spLocks noGrp="1" noChangeArrowheads="1"/>
          </p:cNvSpPr>
          <p:nvPr>
            <p:ph type="body" idx="1"/>
          </p:nvPr>
        </p:nvSpPr>
        <p:spPr>
          <a:xfrm>
            <a:off x="457200" y="1600200"/>
            <a:ext cx="8229600" cy="4525963"/>
          </a:xfrm>
        </p:spPr>
        <p:txBody>
          <a:bodyPr/>
          <a:lstStyle/>
          <a:p>
            <a:endParaRPr lang="en-US" smtClean="0"/>
          </a:p>
        </p:txBody>
      </p:sp>
      <p:pic>
        <p:nvPicPr>
          <p:cNvPr id="29700" name="Picture 4" descr="GC_Richmond City_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539750" y="2414588"/>
            <a:ext cx="24860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marL="41275" indent="-41275"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ct val="70000"/>
              </a:spcAft>
              <a:buFontTx/>
              <a:buChar char="•"/>
            </a:pPr>
            <a:r>
              <a:rPr lang="en-US" altLang="zh-CN" sz="400">
                <a:ea typeface="SimSun" panose="02010600030101010101" pitchFamily="2" charset="-122"/>
              </a:rPr>
              <a:t>Gonorrhea is the second most common sexually transmitted diseases (STD) caused by the bacterium </a:t>
            </a:r>
            <a:r>
              <a:rPr lang="en-US" altLang="zh-CN" sz="400" i="1">
                <a:ea typeface="SimSun" panose="02010600030101010101" pitchFamily="2" charset="-122"/>
              </a:rPr>
              <a:t>Neisseria gonorrhoeae</a:t>
            </a:r>
            <a:r>
              <a:rPr lang="en-US" altLang="zh-CN" sz="400">
                <a:ea typeface="SimSun" panose="02010600030101010101" pitchFamily="2" charset="-122"/>
              </a:rPr>
              <a:t>.  Untreated gonorrhea may lead to complications such as pelvic inflammatory disease (PID), epididymitis, or even life-threatening blood infections. It is estimated that more than 700,000 persons each year were infected with gonorrhea in this country. [1] In 2006, the rate of reported gonorrheal infections was 120.9 cases per 100,000 persons, [2] which far exceed the Healthy People 2010 goal to reduce gonorrhea incidence to 19 per 100,000 population.[3] </a:t>
            </a:r>
          </a:p>
          <a:p>
            <a:pPr eaLnBrk="1" hangingPunct="1">
              <a:spcAft>
                <a:spcPct val="70000"/>
              </a:spcAft>
              <a:buFontTx/>
              <a:buChar char="•"/>
            </a:pPr>
            <a:r>
              <a:rPr lang="en-US" altLang="zh-CN" sz="400">
                <a:ea typeface="SimSun" panose="02010600030101010101" pitchFamily="2" charset="-122"/>
              </a:rPr>
              <a:t>Richmond City is a metropolitan area located in the center region of Virginia. It has been recognized with consistently the highest gonorrhea rates in Virginia. [4] In 2006, Richmond's gonorrhea rate was 458.3 cases per 100,000; this is about five times the state average of 85.5 cases per 100,000 persons and four times the national average. [2,5] </a:t>
            </a:r>
          </a:p>
          <a:p>
            <a:pPr eaLnBrk="1" hangingPunct="1">
              <a:spcAft>
                <a:spcPct val="70000"/>
              </a:spcAft>
              <a:buFontTx/>
              <a:buChar char="•"/>
            </a:pPr>
            <a:r>
              <a:rPr lang="en-US" altLang="zh-CN" sz="400">
                <a:ea typeface="SimSun" panose="02010600030101010101" pitchFamily="2" charset="-122"/>
              </a:rPr>
              <a:t>Gonorrhea infections, similar to other types of infectious diseases, do not follow the random pattern of occurrence spatially. Identification of areas with elevated disease burdens could greatly enhance the efficacy and effectiveness of sexually transmitted infections (STIs) prevention for public health agencies. </a:t>
            </a:r>
          </a:p>
          <a:p>
            <a:pPr eaLnBrk="1" hangingPunct="1">
              <a:spcAft>
                <a:spcPct val="70000"/>
              </a:spcAft>
              <a:buFontTx/>
              <a:buChar char="•"/>
            </a:pPr>
            <a:r>
              <a:rPr lang="en-US" altLang="zh-CN" sz="400">
                <a:ea typeface="SimSun" panose="02010600030101010101" pitchFamily="2" charset="-122"/>
              </a:rPr>
              <a:t>Using geographic mapping to describe the distribution of STDs has gained increased attention in the arena of public health. [6-11] As early studies indicated, the transmission of gonorrhea depends on relative small proportion of a population named “core groups”, [12-14] which are composed of geographically clustered repeated cases.[9]</a:t>
            </a:r>
          </a:p>
        </p:txBody>
      </p:sp>
      <p:sp>
        <p:nvSpPr>
          <p:cNvPr id="3077" name="Rectangle 3"/>
          <p:cNvSpPr>
            <a:spLocks noChangeArrowheads="1"/>
          </p:cNvSpPr>
          <p:nvPr/>
        </p:nvSpPr>
        <p:spPr bwMode="auto">
          <a:xfrm>
            <a:off x="471488" y="938213"/>
            <a:ext cx="26860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0" tIns="44780" rIns="89560" bIns="44780"/>
          <a:lstStyle>
            <a:lvl1pPr defTabSz="885825" eaLnBrk="0" hangingPunct="0">
              <a:defRPr>
                <a:solidFill>
                  <a:schemeClr val="tx1"/>
                </a:solidFill>
                <a:latin typeface="Arial" panose="020B0604020202020204" pitchFamily="34" charset="0"/>
              </a:defRPr>
            </a:lvl1pPr>
            <a:lvl2pPr marL="742950" indent="-285750" defTabSz="885825" eaLnBrk="0" hangingPunct="0">
              <a:defRPr>
                <a:solidFill>
                  <a:schemeClr val="tx1"/>
                </a:solidFill>
                <a:latin typeface="Arial" panose="020B0604020202020204" pitchFamily="34" charset="0"/>
              </a:defRPr>
            </a:lvl2pPr>
            <a:lvl3pPr marL="1143000" indent="-228600" defTabSz="885825" eaLnBrk="0" hangingPunct="0">
              <a:defRPr>
                <a:solidFill>
                  <a:schemeClr val="tx1"/>
                </a:solidFill>
                <a:latin typeface="Arial" panose="020B0604020202020204" pitchFamily="34" charset="0"/>
              </a:defRPr>
            </a:lvl3pPr>
            <a:lvl4pPr marL="1600200" indent="-228600" defTabSz="885825" eaLnBrk="0" hangingPunct="0">
              <a:defRPr>
                <a:solidFill>
                  <a:schemeClr val="tx1"/>
                </a:solidFill>
                <a:latin typeface="Arial" panose="020B0604020202020204" pitchFamily="34" charset="0"/>
              </a:defRPr>
            </a:lvl4pPr>
            <a:lvl5pPr marL="2057400" indent="-228600" defTabSz="885825" eaLnBrk="0" hangingPunct="0">
              <a:defRPr>
                <a:solidFill>
                  <a:schemeClr val="tx1"/>
                </a:solidFill>
                <a:latin typeface="Arial" panose="020B0604020202020204" pitchFamily="34" charset="0"/>
              </a:defRPr>
            </a:lvl5pPr>
            <a:lvl6pPr marL="2514600" indent="-228600" defTabSz="885825" eaLnBrk="0" fontAlgn="base" hangingPunct="0">
              <a:spcBef>
                <a:spcPct val="0"/>
              </a:spcBef>
              <a:spcAft>
                <a:spcPct val="0"/>
              </a:spcAft>
              <a:defRPr>
                <a:solidFill>
                  <a:schemeClr val="tx1"/>
                </a:solidFill>
                <a:latin typeface="Arial" panose="020B0604020202020204" pitchFamily="34" charset="0"/>
              </a:defRPr>
            </a:lvl6pPr>
            <a:lvl7pPr marL="2971800" indent="-228600" defTabSz="885825" eaLnBrk="0" fontAlgn="base" hangingPunct="0">
              <a:spcBef>
                <a:spcPct val="0"/>
              </a:spcBef>
              <a:spcAft>
                <a:spcPct val="0"/>
              </a:spcAft>
              <a:defRPr>
                <a:solidFill>
                  <a:schemeClr val="tx1"/>
                </a:solidFill>
                <a:latin typeface="Arial" panose="020B0604020202020204" pitchFamily="34" charset="0"/>
              </a:defRPr>
            </a:lvl7pPr>
            <a:lvl8pPr marL="3429000" indent="-228600" defTabSz="885825" eaLnBrk="0" fontAlgn="base" hangingPunct="0">
              <a:spcBef>
                <a:spcPct val="0"/>
              </a:spcBef>
              <a:spcAft>
                <a:spcPct val="0"/>
              </a:spcAft>
              <a:defRPr>
                <a:solidFill>
                  <a:schemeClr val="tx1"/>
                </a:solidFill>
                <a:latin typeface="Arial" panose="020B0604020202020204" pitchFamily="34" charset="0"/>
              </a:defRPr>
            </a:lvl8pPr>
            <a:lvl9pPr marL="3886200" indent="-228600" defTabSz="885825"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zh-CN" sz="800">
                <a:solidFill>
                  <a:schemeClr val="tx2"/>
                </a:solidFill>
                <a:ea typeface="SimSun" panose="02010600030101010101" pitchFamily="2" charset="-122"/>
              </a:rPr>
              <a:t>Summary</a:t>
            </a:r>
          </a:p>
          <a:p>
            <a:pPr algn="just">
              <a:lnSpc>
                <a:spcPct val="120000"/>
              </a:lnSpc>
              <a:spcBef>
                <a:spcPct val="40000"/>
              </a:spcBef>
            </a:pPr>
            <a:r>
              <a:rPr lang="en-US" altLang="zh-CN" sz="300" b="1">
                <a:ea typeface="SimSun" panose="02010600030101010101" pitchFamily="2" charset="-122"/>
              </a:rPr>
              <a:t>           </a:t>
            </a:r>
            <a:r>
              <a:rPr lang="en-US" altLang="zh-CN" sz="400" b="1">
                <a:ea typeface="SimSun" panose="02010600030101010101" pitchFamily="2" charset="-122"/>
                <a:cs typeface="Times New Roman" panose="02020603050405020304" pitchFamily="18" charset="0"/>
              </a:rPr>
              <a:t>Introduction:</a:t>
            </a:r>
            <a:r>
              <a:rPr lang="en-US" altLang="zh-CN" sz="400">
                <a:ea typeface="SimSun" panose="02010600030101010101" pitchFamily="2" charset="-122"/>
                <a:cs typeface="Times New Roman" panose="02020603050405020304" pitchFamily="18" charset="0"/>
              </a:rPr>
              <a:t> In Virginia, Richmond city has been historically recognized as a locality with one of the highest gonorrhea rates in the country. The aim of this presented population-based study on gonorrhea is to identify statistically significant geographic clusters. </a:t>
            </a:r>
            <a:r>
              <a:rPr lang="en-US" altLang="zh-CN" sz="400" b="1">
                <a:ea typeface="SimSun" panose="02010600030101010101" pitchFamily="2" charset="-122"/>
                <a:cs typeface="Times New Roman" panose="02020603050405020304" pitchFamily="18" charset="0"/>
              </a:rPr>
              <a:t>Methods:</a:t>
            </a:r>
            <a:r>
              <a:rPr lang="en-US" altLang="zh-CN" sz="400">
                <a:ea typeface="SimSun" panose="02010600030101010101" pitchFamily="2" charset="-122"/>
                <a:cs typeface="Times New Roman" panose="02020603050405020304" pitchFamily="18" charset="0"/>
              </a:rPr>
              <a:t> We analyzed reported gonorrhea diagnoses (n=8,643) between 2000 and 2007 in the city of Richmond, Virginia. Gonorrhea cases were geocoded and mapped to block groups (n=163). Gonorrhea incidence rates for each block group were calculated. A spatial scan statistics is conducted to identify core areas with elevated rates. </a:t>
            </a:r>
            <a:r>
              <a:rPr lang="en-US" altLang="zh-CN" sz="400" b="1">
                <a:ea typeface="SimSun" panose="02010600030101010101" pitchFamily="2" charset="-122"/>
                <a:cs typeface="Times New Roman" panose="02020603050405020304" pitchFamily="18" charset="0"/>
              </a:rPr>
              <a:t>Results:</a:t>
            </a:r>
            <a:r>
              <a:rPr lang="en-US" altLang="zh-CN" sz="400">
                <a:ea typeface="SimSun" panose="02010600030101010101" pitchFamily="2" charset="-122"/>
                <a:cs typeface="Times New Roman" panose="02020603050405020304" pitchFamily="18" charset="0"/>
              </a:rPr>
              <a:t> The average yearly incidence rate of gonorrhea in Richmond was 681 per 100,000. Of the total number of cases, 85.9% were under the age of 35, and 84.9% were Black. Seven clusters with higher-than-expected rates (p=0.0001) were identified. The most likely cluster was located on the northeastern part of the City, with an annual incidence rate of 1449.4 per 100,000. Cases occurred in this cluster represented 21 percent (1084 cases) of the total number of gonorrhea cases in Richmond over 8 years. </a:t>
            </a:r>
            <a:r>
              <a:rPr lang="en-US" altLang="zh-CN" sz="400" b="1">
                <a:ea typeface="SimSun" panose="02010600030101010101" pitchFamily="2" charset="-122"/>
                <a:cs typeface="Times New Roman" panose="02020603050405020304" pitchFamily="18" charset="0"/>
              </a:rPr>
              <a:t>Conclusion:</a:t>
            </a:r>
            <a:r>
              <a:rPr lang="en-US" altLang="zh-CN" sz="400">
                <a:ea typeface="SimSun" panose="02010600030101010101" pitchFamily="2" charset="-122"/>
                <a:cs typeface="Times New Roman" panose="02020603050405020304" pitchFamily="18" charset="0"/>
              </a:rPr>
              <a:t> there is sufficient evidence about the existence of statistically significant gonorrhea clusters in Richmond, Virginia. The spatial scan analyses at the block group level provide geographic details that can improve STI surveillance and interventions. </a:t>
            </a:r>
          </a:p>
        </p:txBody>
      </p:sp>
      <p:sp>
        <p:nvSpPr>
          <p:cNvPr id="3078" name="Rectangle 4"/>
          <p:cNvSpPr>
            <a:spLocks noChangeArrowheads="1"/>
          </p:cNvSpPr>
          <p:nvPr/>
        </p:nvSpPr>
        <p:spPr bwMode="auto">
          <a:xfrm>
            <a:off x="527050" y="2214563"/>
            <a:ext cx="1770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nchor="ctr"/>
          <a:lstStyle>
            <a:lvl1pPr defTabSz="885825" eaLnBrk="0" hangingPunct="0">
              <a:defRPr>
                <a:solidFill>
                  <a:schemeClr val="tx1"/>
                </a:solidFill>
                <a:latin typeface="Arial" panose="020B0604020202020204" pitchFamily="34" charset="0"/>
              </a:defRPr>
            </a:lvl1pPr>
            <a:lvl2pPr marL="742950" indent="-285750" defTabSz="885825" eaLnBrk="0" hangingPunct="0">
              <a:defRPr>
                <a:solidFill>
                  <a:schemeClr val="tx1"/>
                </a:solidFill>
                <a:latin typeface="Arial" panose="020B0604020202020204" pitchFamily="34" charset="0"/>
              </a:defRPr>
            </a:lvl2pPr>
            <a:lvl3pPr marL="1143000" indent="-228600" defTabSz="885825" eaLnBrk="0" hangingPunct="0">
              <a:defRPr>
                <a:solidFill>
                  <a:schemeClr val="tx1"/>
                </a:solidFill>
                <a:latin typeface="Arial" panose="020B0604020202020204" pitchFamily="34" charset="0"/>
              </a:defRPr>
            </a:lvl3pPr>
            <a:lvl4pPr marL="1600200" indent="-228600" defTabSz="885825" eaLnBrk="0" hangingPunct="0">
              <a:defRPr>
                <a:solidFill>
                  <a:schemeClr val="tx1"/>
                </a:solidFill>
                <a:latin typeface="Arial" panose="020B0604020202020204" pitchFamily="34" charset="0"/>
              </a:defRPr>
            </a:lvl4pPr>
            <a:lvl5pPr marL="2057400" indent="-228600" defTabSz="885825" eaLnBrk="0" hangingPunct="0">
              <a:defRPr>
                <a:solidFill>
                  <a:schemeClr val="tx1"/>
                </a:solidFill>
                <a:latin typeface="Arial" panose="020B0604020202020204" pitchFamily="34" charset="0"/>
              </a:defRPr>
            </a:lvl5pPr>
            <a:lvl6pPr marL="2514600" indent="-228600" defTabSz="885825" eaLnBrk="0" fontAlgn="base" hangingPunct="0">
              <a:spcBef>
                <a:spcPct val="0"/>
              </a:spcBef>
              <a:spcAft>
                <a:spcPct val="0"/>
              </a:spcAft>
              <a:defRPr>
                <a:solidFill>
                  <a:schemeClr val="tx1"/>
                </a:solidFill>
                <a:latin typeface="Arial" panose="020B0604020202020204" pitchFamily="34" charset="0"/>
              </a:defRPr>
            </a:lvl6pPr>
            <a:lvl7pPr marL="2971800" indent="-228600" defTabSz="885825" eaLnBrk="0" fontAlgn="base" hangingPunct="0">
              <a:spcBef>
                <a:spcPct val="0"/>
              </a:spcBef>
              <a:spcAft>
                <a:spcPct val="0"/>
              </a:spcAft>
              <a:defRPr>
                <a:solidFill>
                  <a:schemeClr val="tx1"/>
                </a:solidFill>
                <a:latin typeface="Arial" panose="020B0604020202020204" pitchFamily="34" charset="0"/>
              </a:defRPr>
            </a:lvl7pPr>
            <a:lvl8pPr marL="3429000" indent="-228600" defTabSz="885825" eaLnBrk="0" fontAlgn="base" hangingPunct="0">
              <a:spcBef>
                <a:spcPct val="0"/>
              </a:spcBef>
              <a:spcAft>
                <a:spcPct val="0"/>
              </a:spcAft>
              <a:defRPr>
                <a:solidFill>
                  <a:schemeClr val="tx1"/>
                </a:solidFill>
                <a:latin typeface="Arial" panose="020B0604020202020204" pitchFamily="34" charset="0"/>
              </a:defRPr>
            </a:lvl8pPr>
            <a:lvl9pPr marL="3886200" indent="-228600" defTabSz="885825"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900">
                <a:solidFill>
                  <a:schemeClr val="tx2"/>
                </a:solidFill>
                <a:ea typeface="SimSun" panose="02010600030101010101" pitchFamily="2" charset="-122"/>
              </a:rPr>
              <a:t>Introduction</a:t>
            </a:r>
          </a:p>
        </p:txBody>
      </p:sp>
      <p:sp>
        <p:nvSpPr>
          <p:cNvPr id="3079" name="Rectangle 5"/>
          <p:cNvSpPr>
            <a:spLocks noChangeArrowheads="1"/>
          </p:cNvSpPr>
          <p:nvPr/>
        </p:nvSpPr>
        <p:spPr bwMode="auto">
          <a:xfrm>
            <a:off x="484188" y="2185988"/>
            <a:ext cx="2686050" cy="1471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80" name="Rectangle 6"/>
          <p:cNvSpPr>
            <a:spLocks noChangeArrowheads="1"/>
          </p:cNvSpPr>
          <p:nvPr/>
        </p:nvSpPr>
        <p:spPr bwMode="auto">
          <a:xfrm>
            <a:off x="5951538" y="958850"/>
            <a:ext cx="2684462" cy="4899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19143" name="Rectangle 7"/>
          <p:cNvSpPr>
            <a:spLocks noGrp="1" noChangeArrowheads="1"/>
          </p:cNvSpPr>
          <p:nvPr>
            <p:ph type="ctrTitle"/>
          </p:nvPr>
        </p:nvSpPr>
        <p:spPr>
          <a:xfrm>
            <a:off x="344488" y="196850"/>
            <a:ext cx="8799512" cy="357188"/>
          </a:xfrm>
          <a:noFill/>
        </p:spPr>
        <p:txBody>
          <a:bodyPr lIns="78096" tIns="39057" rIns="78096" bIns="39057"/>
          <a:lstStyle/>
          <a:p>
            <a:pPr defTabSz="885825">
              <a:defRPr/>
            </a:pPr>
            <a:r>
              <a:rPr lang="en-US" sz="1500" b="1" smtClean="0">
                <a:effectLst>
                  <a:outerShdw blurRad="38100" dist="38100" dir="2700000" algn="tl">
                    <a:srgbClr val="C0C0C0"/>
                  </a:outerShdw>
                </a:effectLst>
              </a:rPr>
              <a:t>Spatial Analysis of Gonorrhea Incidence</a:t>
            </a:r>
            <a:r>
              <a:rPr lang="en-US" sz="900" smtClean="0">
                <a:solidFill>
                  <a:schemeClr val="bg2"/>
                </a:solidFill>
                <a:latin typeface="Times New Roman" pitchFamily="18" charset="0"/>
              </a:rPr>
              <a:t> </a:t>
            </a:r>
            <a:r>
              <a:rPr lang="en-US" sz="1500" b="1" smtClean="0">
                <a:effectLst>
                  <a:outerShdw blurRad="38100" dist="38100" dir="2700000" algn="tl">
                    <a:srgbClr val="C0C0C0"/>
                  </a:outerShdw>
                </a:effectLst>
              </a:rPr>
              <a:t>in Richmond, Virginia, 2000-2007</a:t>
            </a:r>
            <a:endParaRPr lang="en-US" altLang="zh-CN" sz="1500" b="1" smtClean="0">
              <a:effectLst>
                <a:outerShdw blurRad="38100" dist="38100" dir="2700000" algn="tl">
                  <a:srgbClr val="C0C0C0"/>
                </a:outerShdw>
              </a:effectLst>
              <a:ea typeface="宋体" pitchFamily="2" charset="-122"/>
            </a:endParaRPr>
          </a:p>
        </p:txBody>
      </p:sp>
      <p:sp>
        <p:nvSpPr>
          <p:cNvPr id="3082" name="Rectangle 8"/>
          <p:cNvSpPr>
            <a:spLocks noChangeArrowheads="1"/>
          </p:cNvSpPr>
          <p:nvPr/>
        </p:nvSpPr>
        <p:spPr bwMode="auto">
          <a:xfrm>
            <a:off x="1125538" y="504825"/>
            <a:ext cx="70564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096" tIns="39057" rIns="78096" bIns="39057"/>
          <a:lstStyle>
            <a:lvl1pPr defTabSz="4254500" eaLnBrk="0" hangingPunct="0">
              <a:defRPr>
                <a:solidFill>
                  <a:schemeClr val="tx1"/>
                </a:solidFill>
                <a:latin typeface="Arial" panose="020B0604020202020204" pitchFamily="34" charset="0"/>
              </a:defRPr>
            </a:lvl1pPr>
            <a:lvl2pPr marL="742950" indent="-285750" defTabSz="4254500" eaLnBrk="0" hangingPunct="0">
              <a:defRPr>
                <a:solidFill>
                  <a:schemeClr val="tx1"/>
                </a:solidFill>
                <a:latin typeface="Arial" panose="020B0604020202020204" pitchFamily="34" charset="0"/>
              </a:defRPr>
            </a:lvl2pPr>
            <a:lvl3pPr marL="1143000" indent="-228600" defTabSz="4254500" eaLnBrk="0" hangingPunct="0">
              <a:defRPr>
                <a:solidFill>
                  <a:schemeClr val="tx1"/>
                </a:solidFill>
                <a:latin typeface="Arial" panose="020B0604020202020204" pitchFamily="34" charset="0"/>
              </a:defRPr>
            </a:lvl3pPr>
            <a:lvl4pPr marL="1600200" indent="-228600" defTabSz="4254500" eaLnBrk="0" hangingPunct="0">
              <a:defRPr>
                <a:solidFill>
                  <a:schemeClr val="tx1"/>
                </a:solidFill>
                <a:latin typeface="Arial" panose="020B0604020202020204" pitchFamily="34" charset="0"/>
              </a:defRPr>
            </a:lvl4pPr>
            <a:lvl5pPr marL="2057400" indent="-228600" defTabSz="4254500" eaLnBrk="0" hangingPunct="0">
              <a:defRPr>
                <a:solidFill>
                  <a:schemeClr val="tx1"/>
                </a:solidFill>
                <a:latin typeface="Arial" panose="020B0604020202020204" pitchFamily="34" charset="0"/>
              </a:defRPr>
            </a:lvl5pPr>
            <a:lvl6pPr marL="2514600" indent="-228600" defTabSz="4254500" eaLnBrk="0" fontAlgn="base" hangingPunct="0">
              <a:spcBef>
                <a:spcPct val="0"/>
              </a:spcBef>
              <a:spcAft>
                <a:spcPct val="0"/>
              </a:spcAft>
              <a:defRPr>
                <a:solidFill>
                  <a:schemeClr val="tx1"/>
                </a:solidFill>
                <a:latin typeface="Arial" panose="020B0604020202020204" pitchFamily="34" charset="0"/>
              </a:defRPr>
            </a:lvl6pPr>
            <a:lvl7pPr marL="2971800" indent="-228600" defTabSz="4254500" eaLnBrk="0" fontAlgn="base" hangingPunct="0">
              <a:spcBef>
                <a:spcPct val="0"/>
              </a:spcBef>
              <a:spcAft>
                <a:spcPct val="0"/>
              </a:spcAft>
              <a:defRPr>
                <a:solidFill>
                  <a:schemeClr val="tx1"/>
                </a:solidFill>
                <a:latin typeface="Arial" panose="020B0604020202020204" pitchFamily="34" charset="0"/>
              </a:defRPr>
            </a:lvl7pPr>
            <a:lvl8pPr marL="3429000" indent="-228600" defTabSz="4254500" eaLnBrk="0" fontAlgn="base" hangingPunct="0">
              <a:spcBef>
                <a:spcPct val="0"/>
              </a:spcBef>
              <a:spcAft>
                <a:spcPct val="0"/>
              </a:spcAft>
              <a:defRPr>
                <a:solidFill>
                  <a:schemeClr val="tx1"/>
                </a:solidFill>
                <a:latin typeface="Arial" panose="020B0604020202020204" pitchFamily="34" charset="0"/>
              </a:defRPr>
            </a:lvl8pPr>
            <a:lvl9pPr marL="3886200" indent="-228600" defTabSz="4254500" eaLnBrk="0" fontAlgn="base" hangingPunct="0">
              <a:spcBef>
                <a:spcPct val="0"/>
              </a:spcBef>
              <a:spcAft>
                <a:spcPct val="0"/>
              </a:spcAft>
              <a:defRPr>
                <a:solidFill>
                  <a:schemeClr val="tx1"/>
                </a:solidFill>
                <a:latin typeface="Arial" panose="020B0604020202020204" pitchFamily="34" charset="0"/>
              </a:defRPr>
            </a:lvl9pPr>
          </a:lstStyle>
          <a:p>
            <a:pPr algn="ctr">
              <a:lnSpc>
                <a:spcPct val="90000"/>
              </a:lnSpc>
              <a:spcBef>
                <a:spcPct val="20000"/>
              </a:spcBef>
            </a:pPr>
            <a:r>
              <a:rPr lang="en-US" altLang="zh-CN" sz="800" b="1">
                <a:ea typeface="SimSun" panose="02010600030101010101" pitchFamily="2" charset="-122"/>
              </a:rPr>
              <a:t>Qian Zhang, Oana Vasiliu, Chris Delcher, Jeff Stover</a:t>
            </a:r>
            <a:endParaRPr lang="en-US" altLang="zh-CN" sz="800" b="1" baseline="30000">
              <a:ea typeface="SimSun" panose="02010600030101010101" pitchFamily="2" charset="-122"/>
            </a:endParaRPr>
          </a:p>
        </p:txBody>
      </p:sp>
      <p:sp>
        <p:nvSpPr>
          <p:cNvPr id="3083" name="Text Box 9"/>
          <p:cNvSpPr txBox="1">
            <a:spLocks noChangeArrowheads="1"/>
          </p:cNvSpPr>
          <p:nvPr/>
        </p:nvSpPr>
        <p:spPr bwMode="auto">
          <a:xfrm>
            <a:off x="490538" y="696913"/>
            <a:ext cx="8162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109" tIns="39063" rIns="78109" bIns="39063">
            <a:spAutoFit/>
          </a:bodyPr>
          <a:lstStyle>
            <a:lvl1pPr defTabSz="784225" eaLnBrk="0" hangingPunct="0">
              <a:defRPr>
                <a:solidFill>
                  <a:schemeClr val="tx1"/>
                </a:solidFill>
                <a:latin typeface="Arial" panose="020B0604020202020204" pitchFamily="34" charset="0"/>
              </a:defRPr>
            </a:lvl1pPr>
            <a:lvl2pPr marL="742950" indent="-285750" defTabSz="784225" eaLnBrk="0" hangingPunct="0">
              <a:defRPr>
                <a:solidFill>
                  <a:schemeClr val="tx1"/>
                </a:solidFill>
                <a:latin typeface="Arial" panose="020B0604020202020204" pitchFamily="34" charset="0"/>
              </a:defRPr>
            </a:lvl2pPr>
            <a:lvl3pPr marL="1143000" indent="-228600" defTabSz="784225" eaLnBrk="0" hangingPunct="0">
              <a:defRPr>
                <a:solidFill>
                  <a:schemeClr val="tx1"/>
                </a:solidFill>
                <a:latin typeface="Arial" panose="020B0604020202020204" pitchFamily="34" charset="0"/>
              </a:defRPr>
            </a:lvl3pPr>
            <a:lvl4pPr marL="1600200" indent="-228600" defTabSz="784225" eaLnBrk="0" hangingPunct="0">
              <a:defRPr>
                <a:solidFill>
                  <a:schemeClr val="tx1"/>
                </a:solidFill>
                <a:latin typeface="Arial" panose="020B0604020202020204" pitchFamily="34" charset="0"/>
              </a:defRPr>
            </a:lvl4pPr>
            <a:lvl5pPr marL="2057400" indent="-228600" defTabSz="784225" eaLnBrk="0" hangingPunct="0">
              <a:defRPr>
                <a:solidFill>
                  <a:schemeClr val="tx1"/>
                </a:solidFill>
                <a:latin typeface="Arial" panose="020B0604020202020204" pitchFamily="34" charset="0"/>
              </a:defRPr>
            </a:lvl5pPr>
            <a:lvl6pPr marL="2514600" indent="-228600" defTabSz="784225" eaLnBrk="0" fontAlgn="base" hangingPunct="0">
              <a:spcBef>
                <a:spcPct val="0"/>
              </a:spcBef>
              <a:spcAft>
                <a:spcPct val="0"/>
              </a:spcAft>
              <a:defRPr>
                <a:solidFill>
                  <a:schemeClr val="tx1"/>
                </a:solidFill>
                <a:latin typeface="Arial" panose="020B0604020202020204" pitchFamily="34" charset="0"/>
              </a:defRPr>
            </a:lvl6pPr>
            <a:lvl7pPr marL="2971800" indent="-228600" defTabSz="784225" eaLnBrk="0" fontAlgn="base" hangingPunct="0">
              <a:spcBef>
                <a:spcPct val="0"/>
              </a:spcBef>
              <a:spcAft>
                <a:spcPct val="0"/>
              </a:spcAft>
              <a:defRPr>
                <a:solidFill>
                  <a:schemeClr val="tx1"/>
                </a:solidFill>
                <a:latin typeface="Arial" panose="020B0604020202020204" pitchFamily="34" charset="0"/>
              </a:defRPr>
            </a:lvl7pPr>
            <a:lvl8pPr marL="3429000" indent="-228600" defTabSz="784225" eaLnBrk="0" fontAlgn="base" hangingPunct="0">
              <a:spcBef>
                <a:spcPct val="0"/>
              </a:spcBef>
              <a:spcAft>
                <a:spcPct val="0"/>
              </a:spcAft>
              <a:defRPr>
                <a:solidFill>
                  <a:schemeClr val="tx1"/>
                </a:solidFill>
                <a:latin typeface="Arial" panose="020B0604020202020204" pitchFamily="34" charset="0"/>
              </a:defRPr>
            </a:lvl8pPr>
            <a:lvl9pPr marL="3886200" indent="-228600" defTabSz="784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500" i="1">
                <a:ea typeface="SimSun" panose="02010600030101010101" pitchFamily="2" charset="-122"/>
              </a:rPr>
              <a:t>Health Informatics and Integrated Surveillance Systems, Division of Disease Prevention, Virginia Department of Health, Richmond, Virginia</a:t>
            </a:r>
          </a:p>
        </p:txBody>
      </p:sp>
      <p:sp>
        <p:nvSpPr>
          <p:cNvPr id="3084" name="Rectangle 10"/>
          <p:cNvSpPr>
            <a:spLocks noChangeArrowheads="1"/>
          </p:cNvSpPr>
          <p:nvPr/>
        </p:nvSpPr>
        <p:spPr bwMode="auto">
          <a:xfrm>
            <a:off x="471488" y="957263"/>
            <a:ext cx="2684462" cy="1185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85" name="Text Box 11"/>
          <p:cNvSpPr txBox="1">
            <a:spLocks noChangeArrowheads="1"/>
          </p:cNvSpPr>
          <p:nvPr/>
        </p:nvSpPr>
        <p:spPr bwMode="auto">
          <a:xfrm>
            <a:off x="3270250" y="4886325"/>
            <a:ext cx="23622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defTabSz="163513" eaLnBrk="0" hangingPunct="0">
              <a:defRPr>
                <a:solidFill>
                  <a:schemeClr val="tx1"/>
                </a:solidFill>
                <a:latin typeface="Arial" panose="020B0604020202020204" pitchFamily="34" charset="0"/>
              </a:defRPr>
            </a:lvl1pPr>
            <a:lvl2pPr marL="742950" indent="-285750" defTabSz="163513" eaLnBrk="0" hangingPunct="0">
              <a:defRPr>
                <a:solidFill>
                  <a:schemeClr val="tx1"/>
                </a:solidFill>
                <a:latin typeface="Arial" panose="020B0604020202020204" pitchFamily="34" charset="0"/>
              </a:defRPr>
            </a:lvl2pPr>
            <a:lvl3pPr marL="1143000" indent="-228600" defTabSz="163513" eaLnBrk="0" hangingPunct="0">
              <a:defRPr>
                <a:solidFill>
                  <a:schemeClr val="tx1"/>
                </a:solidFill>
                <a:latin typeface="Arial" panose="020B0604020202020204" pitchFamily="34" charset="0"/>
              </a:defRPr>
            </a:lvl3pPr>
            <a:lvl4pPr marL="1600200" indent="-228600" defTabSz="163513" eaLnBrk="0" hangingPunct="0">
              <a:defRPr>
                <a:solidFill>
                  <a:schemeClr val="tx1"/>
                </a:solidFill>
                <a:latin typeface="Arial" panose="020B0604020202020204" pitchFamily="34" charset="0"/>
              </a:defRPr>
            </a:lvl4pPr>
            <a:lvl5pPr marL="2057400" indent="-228600" defTabSz="163513" eaLnBrk="0" hangingPunct="0">
              <a:defRPr>
                <a:solidFill>
                  <a:schemeClr val="tx1"/>
                </a:solidFill>
                <a:latin typeface="Arial" panose="020B0604020202020204" pitchFamily="34" charset="0"/>
              </a:defRPr>
            </a:lvl5pPr>
            <a:lvl6pPr marL="2514600" indent="-228600" defTabSz="163513" eaLnBrk="0" fontAlgn="base" hangingPunct="0">
              <a:spcBef>
                <a:spcPct val="0"/>
              </a:spcBef>
              <a:spcAft>
                <a:spcPct val="0"/>
              </a:spcAft>
              <a:defRPr>
                <a:solidFill>
                  <a:schemeClr val="tx1"/>
                </a:solidFill>
                <a:latin typeface="Arial" panose="020B0604020202020204" pitchFamily="34" charset="0"/>
              </a:defRPr>
            </a:lvl6pPr>
            <a:lvl7pPr marL="2971800" indent="-228600" defTabSz="163513" eaLnBrk="0" fontAlgn="base" hangingPunct="0">
              <a:spcBef>
                <a:spcPct val="0"/>
              </a:spcBef>
              <a:spcAft>
                <a:spcPct val="0"/>
              </a:spcAft>
              <a:defRPr>
                <a:solidFill>
                  <a:schemeClr val="tx1"/>
                </a:solidFill>
                <a:latin typeface="Arial" panose="020B0604020202020204" pitchFamily="34" charset="0"/>
              </a:defRPr>
            </a:lvl7pPr>
            <a:lvl8pPr marL="3429000" indent="-228600" defTabSz="163513" eaLnBrk="0" fontAlgn="base" hangingPunct="0">
              <a:spcBef>
                <a:spcPct val="0"/>
              </a:spcBef>
              <a:spcAft>
                <a:spcPct val="0"/>
              </a:spcAft>
              <a:defRPr>
                <a:solidFill>
                  <a:schemeClr val="tx1"/>
                </a:solidFill>
                <a:latin typeface="Arial" panose="020B0604020202020204" pitchFamily="34" charset="0"/>
              </a:defRPr>
            </a:lvl8pPr>
            <a:lvl9pPr marL="3886200" indent="-228600" defTabSz="163513"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sz="400">
                <a:ea typeface="SimSun" panose="02010600030101010101" pitchFamily="2" charset="-122"/>
              </a:rPr>
              <a:t> Of the total number of cases, 85.9% were under the age of 35, and 84.9% were Black. Females account for about 52.9% of all cases. The average of the subjects was 24.8 ±9.1 years (Table 1). </a:t>
            </a:r>
            <a:endParaRPr lang="en-US" altLang="zh-CN" sz="400">
              <a:ea typeface="SimSun" panose="02010600030101010101" pitchFamily="2" charset="-122"/>
            </a:endParaRPr>
          </a:p>
        </p:txBody>
      </p:sp>
      <p:sp>
        <p:nvSpPr>
          <p:cNvPr id="3086" name="Text Box 12"/>
          <p:cNvSpPr txBox="1">
            <a:spLocks noChangeArrowheads="1"/>
          </p:cNvSpPr>
          <p:nvPr/>
        </p:nvSpPr>
        <p:spPr bwMode="auto">
          <a:xfrm>
            <a:off x="3297238" y="1128713"/>
            <a:ext cx="871537"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defTabSz="163513" eaLnBrk="0" hangingPunct="0">
              <a:defRPr>
                <a:solidFill>
                  <a:schemeClr val="tx1"/>
                </a:solidFill>
                <a:latin typeface="Arial" panose="020B0604020202020204" pitchFamily="34" charset="0"/>
              </a:defRPr>
            </a:lvl1pPr>
            <a:lvl2pPr marL="742950" indent="-285750" defTabSz="163513" eaLnBrk="0" hangingPunct="0">
              <a:defRPr>
                <a:solidFill>
                  <a:schemeClr val="tx1"/>
                </a:solidFill>
                <a:latin typeface="Arial" panose="020B0604020202020204" pitchFamily="34" charset="0"/>
              </a:defRPr>
            </a:lvl2pPr>
            <a:lvl3pPr marL="1143000" indent="-228600" defTabSz="163513" eaLnBrk="0" hangingPunct="0">
              <a:defRPr>
                <a:solidFill>
                  <a:schemeClr val="tx1"/>
                </a:solidFill>
                <a:latin typeface="Arial" panose="020B0604020202020204" pitchFamily="34" charset="0"/>
              </a:defRPr>
            </a:lvl3pPr>
            <a:lvl4pPr marL="1600200" indent="-228600" defTabSz="163513" eaLnBrk="0" hangingPunct="0">
              <a:defRPr>
                <a:solidFill>
                  <a:schemeClr val="tx1"/>
                </a:solidFill>
                <a:latin typeface="Arial" panose="020B0604020202020204" pitchFamily="34" charset="0"/>
              </a:defRPr>
            </a:lvl4pPr>
            <a:lvl5pPr marL="2057400" indent="-228600" defTabSz="163513" eaLnBrk="0" hangingPunct="0">
              <a:defRPr>
                <a:solidFill>
                  <a:schemeClr val="tx1"/>
                </a:solidFill>
                <a:latin typeface="Arial" panose="020B0604020202020204" pitchFamily="34" charset="0"/>
              </a:defRPr>
            </a:lvl5pPr>
            <a:lvl6pPr marL="2514600" indent="-228600" defTabSz="163513" eaLnBrk="0" fontAlgn="base" hangingPunct="0">
              <a:spcBef>
                <a:spcPct val="0"/>
              </a:spcBef>
              <a:spcAft>
                <a:spcPct val="0"/>
              </a:spcAft>
              <a:defRPr>
                <a:solidFill>
                  <a:schemeClr val="tx1"/>
                </a:solidFill>
                <a:latin typeface="Arial" panose="020B0604020202020204" pitchFamily="34" charset="0"/>
              </a:defRPr>
            </a:lvl6pPr>
            <a:lvl7pPr marL="2971800" indent="-228600" defTabSz="163513" eaLnBrk="0" fontAlgn="base" hangingPunct="0">
              <a:spcBef>
                <a:spcPct val="0"/>
              </a:spcBef>
              <a:spcAft>
                <a:spcPct val="0"/>
              </a:spcAft>
              <a:defRPr>
                <a:solidFill>
                  <a:schemeClr val="tx1"/>
                </a:solidFill>
                <a:latin typeface="Arial" panose="020B0604020202020204" pitchFamily="34" charset="0"/>
              </a:defRPr>
            </a:lvl7pPr>
            <a:lvl8pPr marL="3429000" indent="-228600" defTabSz="163513" eaLnBrk="0" fontAlgn="base" hangingPunct="0">
              <a:spcBef>
                <a:spcPct val="0"/>
              </a:spcBef>
              <a:spcAft>
                <a:spcPct val="0"/>
              </a:spcAft>
              <a:defRPr>
                <a:solidFill>
                  <a:schemeClr val="tx1"/>
                </a:solidFill>
                <a:latin typeface="Arial" panose="020B0604020202020204" pitchFamily="34" charset="0"/>
              </a:defRPr>
            </a:lvl8pPr>
            <a:lvl9pPr marL="3886200" indent="-228600" defTabSz="163513"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zh-CN" sz="300" b="1" i="1">
                <a:ea typeface="SimSun" panose="02010600030101010101" pitchFamily="2" charset="-122"/>
              </a:rPr>
              <a:t>Geocoding</a:t>
            </a:r>
          </a:p>
        </p:txBody>
      </p:sp>
      <p:sp>
        <p:nvSpPr>
          <p:cNvPr id="3087" name="Text Box 13"/>
          <p:cNvSpPr txBox="1">
            <a:spLocks noChangeArrowheads="1"/>
          </p:cNvSpPr>
          <p:nvPr/>
        </p:nvSpPr>
        <p:spPr bwMode="auto">
          <a:xfrm>
            <a:off x="5984875" y="5943600"/>
            <a:ext cx="8350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defTabSz="163513" eaLnBrk="0" hangingPunct="0">
              <a:defRPr>
                <a:solidFill>
                  <a:schemeClr val="tx1"/>
                </a:solidFill>
                <a:latin typeface="Arial" panose="020B0604020202020204" pitchFamily="34" charset="0"/>
              </a:defRPr>
            </a:lvl1pPr>
            <a:lvl2pPr marL="742950" indent="-285750" defTabSz="163513" eaLnBrk="0" hangingPunct="0">
              <a:defRPr>
                <a:solidFill>
                  <a:schemeClr val="tx1"/>
                </a:solidFill>
                <a:latin typeface="Arial" panose="020B0604020202020204" pitchFamily="34" charset="0"/>
              </a:defRPr>
            </a:lvl2pPr>
            <a:lvl3pPr marL="1143000" indent="-228600" defTabSz="163513" eaLnBrk="0" hangingPunct="0">
              <a:defRPr>
                <a:solidFill>
                  <a:schemeClr val="tx1"/>
                </a:solidFill>
                <a:latin typeface="Arial" panose="020B0604020202020204" pitchFamily="34" charset="0"/>
              </a:defRPr>
            </a:lvl3pPr>
            <a:lvl4pPr marL="1600200" indent="-228600" defTabSz="163513" eaLnBrk="0" hangingPunct="0">
              <a:defRPr>
                <a:solidFill>
                  <a:schemeClr val="tx1"/>
                </a:solidFill>
                <a:latin typeface="Arial" panose="020B0604020202020204" pitchFamily="34" charset="0"/>
              </a:defRPr>
            </a:lvl4pPr>
            <a:lvl5pPr marL="2057400" indent="-228600" defTabSz="163513" eaLnBrk="0" hangingPunct="0">
              <a:defRPr>
                <a:solidFill>
                  <a:schemeClr val="tx1"/>
                </a:solidFill>
                <a:latin typeface="Arial" panose="020B0604020202020204" pitchFamily="34" charset="0"/>
              </a:defRPr>
            </a:lvl5pPr>
            <a:lvl6pPr marL="2514600" indent="-228600" defTabSz="163513" eaLnBrk="0" fontAlgn="base" hangingPunct="0">
              <a:spcBef>
                <a:spcPct val="0"/>
              </a:spcBef>
              <a:spcAft>
                <a:spcPct val="0"/>
              </a:spcAft>
              <a:defRPr>
                <a:solidFill>
                  <a:schemeClr val="tx1"/>
                </a:solidFill>
                <a:latin typeface="Arial" panose="020B0604020202020204" pitchFamily="34" charset="0"/>
              </a:defRPr>
            </a:lvl6pPr>
            <a:lvl7pPr marL="2971800" indent="-228600" defTabSz="163513" eaLnBrk="0" fontAlgn="base" hangingPunct="0">
              <a:spcBef>
                <a:spcPct val="0"/>
              </a:spcBef>
              <a:spcAft>
                <a:spcPct val="0"/>
              </a:spcAft>
              <a:defRPr>
                <a:solidFill>
                  <a:schemeClr val="tx1"/>
                </a:solidFill>
                <a:latin typeface="Arial" panose="020B0604020202020204" pitchFamily="34" charset="0"/>
              </a:defRPr>
            </a:lvl7pPr>
            <a:lvl8pPr marL="3429000" indent="-228600" defTabSz="163513" eaLnBrk="0" fontAlgn="base" hangingPunct="0">
              <a:spcBef>
                <a:spcPct val="0"/>
              </a:spcBef>
              <a:spcAft>
                <a:spcPct val="0"/>
              </a:spcAft>
              <a:defRPr>
                <a:solidFill>
                  <a:schemeClr val="tx1"/>
                </a:solidFill>
                <a:latin typeface="Arial" panose="020B0604020202020204" pitchFamily="34" charset="0"/>
              </a:defRPr>
            </a:lvl8pPr>
            <a:lvl9pPr marL="3886200" indent="-228600" defTabSz="163513"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zh-CN" sz="800">
                <a:ea typeface="SimSun" panose="02010600030101010101" pitchFamily="2" charset="-122"/>
              </a:rPr>
              <a:t>Conclusion</a:t>
            </a:r>
          </a:p>
        </p:txBody>
      </p:sp>
      <p:sp>
        <p:nvSpPr>
          <p:cNvPr id="3088" name="Rectangle 14"/>
          <p:cNvSpPr>
            <a:spLocks noChangeArrowheads="1"/>
          </p:cNvSpPr>
          <p:nvPr/>
        </p:nvSpPr>
        <p:spPr bwMode="auto">
          <a:xfrm>
            <a:off x="3211513" y="958850"/>
            <a:ext cx="2684462" cy="5627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89" name="Rectangle 15"/>
          <p:cNvSpPr>
            <a:spLocks noChangeArrowheads="1"/>
          </p:cNvSpPr>
          <p:nvPr/>
        </p:nvSpPr>
        <p:spPr bwMode="auto">
          <a:xfrm>
            <a:off x="471488" y="3700463"/>
            <a:ext cx="2684462" cy="288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90" name="Rectangle 16"/>
          <p:cNvSpPr>
            <a:spLocks noChangeArrowheads="1"/>
          </p:cNvSpPr>
          <p:nvPr/>
        </p:nvSpPr>
        <p:spPr bwMode="auto">
          <a:xfrm>
            <a:off x="5957888" y="5900738"/>
            <a:ext cx="2684462"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91" name="Rectangle 17"/>
          <p:cNvSpPr>
            <a:spLocks noChangeArrowheads="1"/>
          </p:cNvSpPr>
          <p:nvPr/>
        </p:nvSpPr>
        <p:spPr bwMode="auto">
          <a:xfrm>
            <a:off x="498475" y="3743325"/>
            <a:ext cx="1770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900">
                <a:solidFill>
                  <a:schemeClr val="tx2"/>
                </a:solidFill>
                <a:ea typeface="SimSun" panose="02010600030101010101" pitchFamily="2" charset="-122"/>
              </a:rPr>
              <a:t>Materials &amp; Methods</a:t>
            </a:r>
          </a:p>
        </p:txBody>
      </p:sp>
      <p:sp>
        <p:nvSpPr>
          <p:cNvPr id="3092" name="Text Box 18"/>
          <p:cNvSpPr txBox="1">
            <a:spLocks noChangeArrowheads="1"/>
          </p:cNvSpPr>
          <p:nvPr/>
        </p:nvSpPr>
        <p:spPr bwMode="auto">
          <a:xfrm>
            <a:off x="539750" y="3943350"/>
            <a:ext cx="25558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defTabSz="895350" eaLnBrk="0" hangingPunct="0">
              <a:defRPr>
                <a:solidFill>
                  <a:schemeClr val="tx1"/>
                </a:solidFill>
                <a:latin typeface="Arial" panose="020B0604020202020204" pitchFamily="34" charset="0"/>
              </a:defRPr>
            </a:lvl1pPr>
            <a:lvl2pPr marL="742950" indent="-285750" defTabSz="895350" eaLnBrk="0" hangingPunct="0">
              <a:defRPr>
                <a:solidFill>
                  <a:schemeClr val="tx1"/>
                </a:solidFill>
                <a:latin typeface="Arial" panose="020B0604020202020204" pitchFamily="34" charset="0"/>
              </a:defRPr>
            </a:lvl2pPr>
            <a:lvl3pPr marL="1143000" indent="-228600" defTabSz="895350" eaLnBrk="0" hangingPunct="0">
              <a:defRPr>
                <a:solidFill>
                  <a:schemeClr val="tx1"/>
                </a:solidFill>
                <a:latin typeface="Arial" panose="020B0604020202020204" pitchFamily="34" charset="0"/>
              </a:defRPr>
            </a:lvl3pPr>
            <a:lvl4pPr marL="1600200" indent="-228600" defTabSz="895350" eaLnBrk="0" hangingPunct="0">
              <a:defRPr>
                <a:solidFill>
                  <a:schemeClr val="tx1"/>
                </a:solidFill>
                <a:latin typeface="Arial" panose="020B0604020202020204" pitchFamily="34" charset="0"/>
              </a:defRPr>
            </a:lvl4pPr>
            <a:lvl5pPr marL="2057400" indent="-228600" defTabSz="895350" eaLnBrk="0" hangingPunct="0">
              <a:defRPr>
                <a:solidFill>
                  <a:schemeClr val="tx1"/>
                </a:solidFill>
                <a:latin typeface="Arial" panose="020B0604020202020204" pitchFamily="34" charset="0"/>
              </a:defRPr>
            </a:lvl5pPr>
            <a:lvl6pPr marL="2514600" indent="-228600" defTabSz="895350" eaLnBrk="0" fontAlgn="base" hangingPunct="0">
              <a:spcBef>
                <a:spcPct val="0"/>
              </a:spcBef>
              <a:spcAft>
                <a:spcPct val="0"/>
              </a:spcAft>
              <a:defRPr>
                <a:solidFill>
                  <a:schemeClr val="tx1"/>
                </a:solidFill>
                <a:latin typeface="Arial" panose="020B0604020202020204" pitchFamily="34" charset="0"/>
              </a:defRPr>
            </a:lvl6pPr>
            <a:lvl7pPr marL="2971800" indent="-228600" defTabSz="895350" eaLnBrk="0" fontAlgn="base" hangingPunct="0">
              <a:spcBef>
                <a:spcPct val="0"/>
              </a:spcBef>
              <a:spcAft>
                <a:spcPct val="0"/>
              </a:spcAft>
              <a:defRPr>
                <a:solidFill>
                  <a:schemeClr val="tx1"/>
                </a:solidFill>
                <a:latin typeface="Arial" panose="020B0604020202020204" pitchFamily="34" charset="0"/>
              </a:defRPr>
            </a:lvl7pPr>
            <a:lvl8pPr marL="3429000" indent="-228600" defTabSz="895350" eaLnBrk="0" fontAlgn="base" hangingPunct="0">
              <a:spcBef>
                <a:spcPct val="0"/>
              </a:spcBef>
              <a:spcAft>
                <a:spcPct val="0"/>
              </a:spcAft>
              <a:defRPr>
                <a:solidFill>
                  <a:schemeClr val="tx1"/>
                </a:solidFill>
                <a:latin typeface="Arial" panose="020B0604020202020204" pitchFamily="34" charset="0"/>
              </a:defRPr>
            </a:lvl8pPr>
            <a:lvl9pPr marL="3886200" indent="-228600" defTabSz="89535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20000"/>
              </a:lnSpc>
              <a:spcBef>
                <a:spcPct val="20000"/>
              </a:spcBef>
            </a:pPr>
            <a:r>
              <a:rPr lang="en-US" altLang="zh-CN" sz="300" b="1" i="1">
                <a:ea typeface="SimSun" panose="02010600030101010101" pitchFamily="2" charset="-122"/>
              </a:rPr>
              <a:t>A. Data Extraction and Geocoding</a:t>
            </a:r>
          </a:p>
          <a:p>
            <a:pPr eaLnBrk="1" hangingPunct="1">
              <a:lnSpc>
                <a:spcPct val="120000"/>
              </a:lnSpc>
            </a:pPr>
            <a:r>
              <a:rPr lang="en-US" altLang="zh-CN" sz="400">
                <a:ea typeface="SimSun" panose="02010600030101010101" pitchFamily="2" charset="-122"/>
              </a:rPr>
              <a:t>    </a:t>
            </a:r>
          </a:p>
          <a:p>
            <a:pPr eaLnBrk="1" hangingPunct="1">
              <a:lnSpc>
                <a:spcPct val="120000"/>
              </a:lnSpc>
              <a:buFontTx/>
              <a:buChar char="•"/>
            </a:pPr>
            <a:r>
              <a:rPr lang="en-US" altLang="zh-CN" sz="400">
                <a:ea typeface="SimSun" panose="02010600030101010101" pitchFamily="2" charset="-122"/>
              </a:rPr>
              <a:t> As an infectious disease, gonorrhea is mandated by state law to be reported to the city/county health department within three days of suspected or confirmed diagnosis. Health departments and private providers in Virginia use an Epi-1 form (the Virginia Department of Health Confidential Morbidity Report) to report each gonorrhea case. All collected information was input into the STD Management Information System (STDMIS) database at the Virginia Department of Health (VDH). </a:t>
            </a:r>
          </a:p>
          <a:p>
            <a:pPr eaLnBrk="1" hangingPunct="1">
              <a:lnSpc>
                <a:spcPct val="120000"/>
              </a:lnSpc>
              <a:buFontTx/>
              <a:buChar char="•"/>
            </a:pPr>
            <a:endParaRPr lang="en-US" altLang="zh-CN" sz="400">
              <a:ea typeface="SimSun" panose="02010600030101010101" pitchFamily="2" charset="-122"/>
            </a:endParaRPr>
          </a:p>
          <a:p>
            <a:pPr eaLnBrk="1" hangingPunct="1">
              <a:lnSpc>
                <a:spcPct val="120000"/>
              </a:lnSpc>
              <a:buFontTx/>
              <a:buChar char="•"/>
            </a:pPr>
            <a:r>
              <a:rPr lang="en-US" altLang="zh-CN" sz="400">
                <a:ea typeface="SimSun" panose="02010600030101010101" pitchFamily="2" charset="-122"/>
              </a:rPr>
              <a:t>Reported cases from January, 2000 to December, 2007, from Richmond city, Virginia, were extracted from STDMIS. Each case was geocoded to its reported residential address by using Census GeoStan</a:t>
            </a:r>
            <a:r>
              <a:rPr lang="en-US" altLang="zh-CN" sz="400" baseline="30000">
                <a:ea typeface="SimSun" panose="02010600030101010101" pitchFamily="2" charset="-122"/>
              </a:rPr>
              <a:t>TM</a:t>
            </a:r>
            <a:r>
              <a:rPr lang="en-US" altLang="zh-CN" sz="400">
                <a:ea typeface="SimSun" panose="02010600030101010101" pitchFamily="2" charset="-122"/>
              </a:rPr>
              <a:t> version 1.0. Geocoding produced x-and y-coordinates for valid addresses and these coordinates were used to construct incidence maps.</a:t>
            </a:r>
          </a:p>
          <a:p>
            <a:pPr eaLnBrk="1" hangingPunct="1">
              <a:lnSpc>
                <a:spcPct val="120000"/>
              </a:lnSpc>
              <a:buFontTx/>
              <a:buChar char="•"/>
            </a:pPr>
            <a:endParaRPr lang="en-US" altLang="zh-CN" sz="400">
              <a:ea typeface="SimSun" panose="02010600030101010101" pitchFamily="2" charset="-122"/>
            </a:endParaRPr>
          </a:p>
          <a:p>
            <a:pPr eaLnBrk="1" hangingPunct="1">
              <a:lnSpc>
                <a:spcPct val="120000"/>
              </a:lnSpc>
              <a:buFontTx/>
              <a:buChar char="•"/>
            </a:pPr>
            <a:r>
              <a:rPr lang="en-US" altLang="zh-CN" sz="400">
                <a:ea typeface="SimSun" panose="02010600030101010101" pitchFamily="2" charset="-122"/>
              </a:rPr>
              <a:t> A gonorrhea case is defined as positive for </a:t>
            </a:r>
            <a:r>
              <a:rPr lang="en-US" altLang="zh-CN" sz="400" i="1">
                <a:ea typeface="SimSun" panose="02010600030101010101" pitchFamily="2" charset="-122"/>
              </a:rPr>
              <a:t>Neisseria gonorrhoeae</a:t>
            </a:r>
            <a:r>
              <a:rPr lang="en-US" altLang="zh-CN" sz="400">
                <a:ea typeface="SimSun" panose="02010600030101010101" pitchFamily="2" charset="-122"/>
              </a:rPr>
              <a:t> confirmed by laboratory examination of penile, vaginal, urethral, rectal or pharyngeal specimen using a nucleic acid amplification test. This analysis excluded cases with age of 10 years and under at diagnosis, since these patients were not routinely considered being infected through their risky sex behaviors.</a:t>
            </a:r>
          </a:p>
          <a:p>
            <a:pPr eaLnBrk="1" hangingPunct="1">
              <a:lnSpc>
                <a:spcPct val="120000"/>
              </a:lnSpc>
            </a:pPr>
            <a:endParaRPr lang="en-US" altLang="zh-CN" sz="400">
              <a:ea typeface="SimSun" panose="02010600030101010101" pitchFamily="2" charset="-122"/>
            </a:endParaRPr>
          </a:p>
          <a:p>
            <a:pPr algn="just" eaLnBrk="1" hangingPunct="1">
              <a:lnSpc>
                <a:spcPct val="120000"/>
              </a:lnSpc>
              <a:spcBef>
                <a:spcPct val="20000"/>
              </a:spcBef>
            </a:pPr>
            <a:r>
              <a:rPr lang="en-US" altLang="zh-CN" sz="300" b="1" i="1">
                <a:ea typeface="SimSun" panose="02010600030101010101" pitchFamily="2" charset="-122"/>
              </a:rPr>
              <a:t>B. </a:t>
            </a:r>
            <a:r>
              <a:rPr lang="en-US" altLang="zh-CN" sz="300" b="1" i="1">
                <a:ea typeface="SimSun" panose="02010600030101010101" pitchFamily="2" charset="-122"/>
                <a:cs typeface="Times New Roman" panose="02020603050405020304" pitchFamily="18" charset="0"/>
              </a:rPr>
              <a:t>Mapping</a:t>
            </a:r>
            <a:endParaRPr lang="en-US" altLang="zh-CN" sz="300" i="1">
              <a:ea typeface="SimSun" panose="02010600030101010101" pitchFamily="2" charset="-122"/>
            </a:endParaRPr>
          </a:p>
          <a:p>
            <a:pPr eaLnBrk="1" hangingPunct="1">
              <a:lnSpc>
                <a:spcPct val="120000"/>
              </a:lnSpc>
              <a:spcBef>
                <a:spcPct val="20000"/>
              </a:spcBef>
            </a:pPr>
            <a:r>
              <a:rPr lang="en-US" altLang="zh-CN" sz="400">
                <a:ea typeface="SimSun" panose="02010600030101010101" pitchFamily="2" charset="-122"/>
              </a:rPr>
              <a:t>     </a:t>
            </a:r>
          </a:p>
          <a:p>
            <a:pPr eaLnBrk="1" hangingPunct="1">
              <a:lnSpc>
                <a:spcPct val="120000"/>
              </a:lnSpc>
              <a:spcBef>
                <a:spcPct val="20000"/>
              </a:spcBef>
              <a:buFontTx/>
              <a:buChar char="•"/>
            </a:pPr>
            <a:r>
              <a:rPr lang="en-US" altLang="zh-CN" sz="400">
                <a:ea typeface="SimSun" panose="02010600030101010101" pitchFamily="2" charset="-122"/>
              </a:rPr>
              <a:t> Cases were mapped onto a layer file containing Richmond city’s block groups by using ArcMap version 9.2. The layer file was downloaded from the U.S. census TIGER/LINE shape files. Gonorrhea incidence rates were calculated as the number of reported cases in the block group divided by the population of the block group. Census Bureau estimates for the population of each census block group in 2000 was the denominator. </a:t>
            </a:r>
          </a:p>
          <a:p>
            <a:pPr eaLnBrk="1" hangingPunct="1">
              <a:lnSpc>
                <a:spcPct val="120000"/>
              </a:lnSpc>
              <a:spcBef>
                <a:spcPct val="20000"/>
              </a:spcBef>
              <a:buFontTx/>
              <a:buChar char="•"/>
            </a:pPr>
            <a:endParaRPr lang="en-US" altLang="zh-CN" sz="400">
              <a:ea typeface="SimSun" panose="02010600030101010101" pitchFamily="2" charset="-122"/>
            </a:endParaRPr>
          </a:p>
          <a:p>
            <a:pPr eaLnBrk="1" hangingPunct="1">
              <a:lnSpc>
                <a:spcPct val="120000"/>
              </a:lnSpc>
              <a:spcBef>
                <a:spcPct val="20000"/>
              </a:spcBef>
            </a:pPr>
            <a:r>
              <a:rPr lang="en-US" altLang="zh-CN" sz="300" b="1" i="1">
                <a:ea typeface="SimSun" panose="02010600030101010101" pitchFamily="2" charset="-122"/>
              </a:rPr>
              <a:t>C. Spatial Statistics Analysis</a:t>
            </a:r>
            <a:r>
              <a:rPr lang="en-US" altLang="zh-CN" sz="300" i="1">
                <a:ea typeface="SimSun" panose="02010600030101010101" pitchFamily="2" charset="-122"/>
              </a:rPr>
              <a:t> </a:t>
            </a:r>
          </a:p>
          <a:p>
            <a:pPr algn="just" eaLnBrk="1" hangingPunct="1">
              <a:lnSpc>
                <a:spcPct val="120000"/>
              </a:lnSpc>
              <a:spcBef>
                <a:spcPct val="20000"/>
              </a:spcBef>
            </a:pPr>
            <a:r>
              <a:rPr lang="en-US" altLang="zh-CN" sz="300">
                <a:ea typeface="SimSun" panose="02010600030101010101" pitchFamily="2" charset="-122"/>
              </a:rPr>
              <a:t>       </a:t>
            </a:r>
          </a:p>
          <a:p>
            <a:pPr algn="just" eaLnBrk="1" hangingPunct="1">
              <a:lnSpc>
                <a:spcPct val="120000"/>
              </a:lnSpc>
              <a:spcBef>
                <a:spcPct val="20000"/>
              </a:spcBef>
              <a:buFontTx/>
              <a:buChar char="•"/>
            </a:pPr>
            <a:r>
              <a:rPr lang="en-US" altLang="zh-CN" sz="400">
                <a:ea typeface="SimSun" panose="02010600030101010101" pitchFamily="2" charset="-122"/>
              </a:rPr>
              <a:t> Spatial scan analysis was used to identify high gonorrhea rate clusters using indirect standardization method. Under the null hypothesis, the incidence of gonorrhea follows a Poisson distribution, and the probability of a case being diagnosed in a particular block group is proportional to the age-adjusted population in the block group. Cases in each block group were further stratified into five age groups (10-14, 15-19, 20-24, 25-39, and above 39). Since the only block group level population data available from the U.S. census web site were those stratified by gender and age in very small intervals (from 0 to 85 and over), variables were downloaded and merged to obtain values for a larger age groups. Population at risk was set as 10% of the block group population. Monte Carlo procedure was fixed as 9999 random replications. </a:t>
            </a:r>
          </a:p>
        </p:txBody>
      </p:sp>
      <p:sp>
        <p:nvSpPr>
          <p:cNvPr id="3093" name="Rectangle 19"/>
          <p:cNvSpPr>
            <a:spLocks noChangeArrowheads="1"/>
          </p:cNvSpPr>
          <p:nvPr/>
        </p:nvSpPr>
        <p:spPr bwMode="auto">
          <a:xfrm>
            <a:off x="3302000" y="958850"/>
            <a:ext cx="5810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900">
                <a:solidFill>
                  <a:schemeClr val="tx2"/>
                </a:solidFill>
                <a:ea typeface="SimSun" panose="02010600030101010101" pitchFamily="2" charset="-122"/>
              </a:rPr>
              <a:t>Results</a:t>
            </a:r>
          </a:p>
        </p:txBody>
      </p:sp>
      <p:sp>
        <p:nvSpPr>
          <p:cNvPr id="3094" name="Text Box 20"/>
          <p:cNvSpPr txBox="1">
            <a:spLocks noChangeArrowheads="1"/>
          </p:cNvSpPr>
          <p:nvPr/>
        </p:nvSpPr>
        <p:spPr bwMode="auto">
          <a:xfrm>
            <a:off x="5133975" y="2959100"/>
            <a:ext cx="32702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defTabSz="163513" eaLnBrk="0" hangingPunct="0">
              <a:defRPr>
                <a:solidFill>
                  <a:schemeClr val="tx1"/>
                </a:solidFill>
                <a:latin typeface="Arial" panose="020B0604020202020204" pitchFamily="34" charset="0"/>
              </a:defRPr>
            </a:lvl1pPr>
            <a:lvl2pPr marL="742950" indent="-285750" defTabSz="163513" eaLnBrk="0" hangingPunct="0">
              <a:defRPr>
                <a:solidFill>
                  <a:schemeClr val="tx1"/>
                </a:solidFill>
                <a:latin typeface="Arial" panose="020B0604020202020204" pitchFamily="34" charset="0"/>
              </a:defRPr>
            </a:lvl2pPr>
            <a:lvl3pPr marL="1143000" indent="-228600" defTabSz="163513" eaLnBrk="0" hangingPunct="0">
              <a:defRPr>
                <a:solidFill>
                  <a:schemeClr val="tx1"/>
                </a:solidFill>
                <a:latin typeface="Arial" panose="020B0604020202020204" pitchFamily="34" charset="0"/>
              </a:defRPr>
            </a:lvl3pPr>
            <a:lvl4pPr marL="1600200" indent="-228600" defTabSz="163513" eaLnBrk="0" hangingPunct="0">
              <a:defRPr>
                <a:solidFill>
                  <a:schemeClr val="tx1"/>
                </a:solidFill>
                <a:latin typeface="Arial" panose="020B0604020202020204" pitchFamily="34" charset="0"/>
              </a:defRPr>
            </a:lvl4pPr>
            <a:lvl5pPr marL="2057400" indent="-228600" defTabSz="163513" eaLnBrk="0" hangingPunct="0">
              <a:defRPr>
                <a:solidFill>
                  <a:schemeClr val="tx1"/>
                </a:solidFill>
                <a:latin typeface="Arial" panose="020B0604020202020204" pitchFamily="34" charset="0"/>
              </a:defRPr>
            </a:lvl5pPr>
            <a:lvl6pPr marL="2514600" indent="-228600" defTabSz="163513" eaLnBrk="0" fontAlgn="base" hangingPunct="0">
              <a:spcBef>
                <a:spcPct val="0"/>
              </a:spcBef>
              <a:spcAft>
                <a:spcPct val="0"/>
              </a:spcAft>
              <a:defRPr>
                <a:solidFill>
                  <a:schemeClr val="tx1"/>
                </a:solidFill>
                <a:latin typeface="Arial" panose="020B0604020202020204" pitchFamily="34" charset="0"/>
              </a:defRPr>
            </a:lvl6pPr>
            <a:lvl7pPr marL="2971800" indent="-228600" defTabSz="163513" eaLnBrk="0" fontAlgn="base" hangingPunct="0">
              <a:spcBef>
                <a:spcPct val="0"/>
              </a:spcBef>
              <a:spcAft>
                <a:spcPct val="0"/>
              </a:spcAft>
              <a:defRPr>
                <a:solidFill>
                  <a:schemeClr val="tx1"/>
                </a:solidFill>
                <a:latin typeface="Arial" panose="020B0604020202020204" pitchFamily="34" charset="0"/>
              </a:defRPr>
            </a:lvl7pPr>
            <a:lvl8pPr marL="3429000" indent="-228600" defTabSz="163513" eaLnBrk="0" fontAlgn="base" hangingPunct="0">
              <a:spcBef>
                <a:spcPct val="0"/>
              </a:spcBef>
              <a:spcAft>
                <a:spcPct val="0"/>
              </a:spcAft>
              <a:defRPr>
                <a:solidFill>
                  <a:schemeClr val="tx1"/>
                </a:solidFill>
                <a:latin typeface="Arial" panose="020B0604020202020204" pitchFamily="34" charset="0"/>
              </a:defRPr>
            </a:lvl8pPr>
            <a:lvl9pPr marL="3886200" indent="-228600" defTabSz="163513"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zh-CN" sz="300" b="1" i="1">
                <a:solidFill>
                  <a:schemeClr val="bg1"/>
                </a:solidFill>
                <a:latin typeface="Times New Roman" panose="02020603050405020304" pitchFamily="18" charset="0"/>
                <a:ea typeface="SimSun" panose="02010600030101010101" pitchFamily="2" charset="-122"/>
              </a:rPr>
              <a:t>b</a:t>
            </a:r>
          </a:p>
        </p:txBody>
      </p:sp>
      <p:sp>
        <p:nvSpPr>
          <p:cNvPr id="3095" name="Line 21"/>
          <p:cNvSpPr>
            <a:spLocks noChangeShapeType="1"/>
          </p:cNvSpPr>
          <p:nvPr/>
        </p:nvSpPr>
        <p:spPr bwMode="auto">
          <a:xfrm>
            <a:off x="3325813" y="3143250"/>
            <a:ext cx="23939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6" name="Rectangle 22"/>
          <p:cNvSpPr>
            <a:spLocks noChangeArrowheads="1"/>
          </p:cNvSpPr>
          <p:nvPr/>
        </p:nvSpPr>
        <p:spPr bwMode="auto">
          <a:xfrm>
            <a:off x="3282950" y="3214688"/>
            <a:ext cx="53022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6" tIns="8163" rIns="16326" bIns="816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zh-CN" sz="600" b="1">
                <a:ea typeface="SimSun" panose="02010600030101010101" pitchFamily="2" charset="-122"/>
              </a:rPr>
              <a:t>Demographics</a:t>
            </a:r>
          </a:p>
        </p:txBody>
      </p:sp>
      <p:graphicFrame>
        <p:nvGraphicFramePr>
          <p:cNvPr id="219159" name="Group 23"/>
          <p:cNvGraphicFramePr>
            <a:graphicFrameLocks noGrp="1"/>
          </p:cNvGraphicFramePr>
          <p:nvPr/>
        </p:nvGraphicFramePr>
        <p:xfrm>
          <a:off x="3643313" y="3514725"/>
          <a:ext cx="1371600" cy="5157790"/>
        </p:xfrm>
        <a:graphic>
          <a:graphicData uri="http://schemas.openxmlformats.org/drawingml/2006/table">
            <a:tbl>
              <a:tblPr/>
              <a:tblGrid>
                <a:gridCol w="473075"/>
                <a:gridCol w="434975"/>
                <a:gridCol w="463550"/>
              </a:tblGrid>
              <a:tr h="358775">
                <a:tc>
                  <a:txBody>
                    <a:bodyPr/>
                    <a:lstStyle/>
                    <a:p>
                      <a:pPr marL="0" marR="0" lvl="0" indent="0" algn="ctr" defTabSz="885825" rtl="0" eaLnBrk="0" fontAlgn="b" latinLnBrk="0" hangingPunct="0">
                        <a:lnSpc>
                          <a:spcPct val="100000"/>
                        </a:lnSpc>
                        <a:spcBef>
                          <a:spcPct val="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N</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Gender</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Male</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4062</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47.00</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0988">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Female</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4574</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52.92</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Unknown</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Age</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&lt;15</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164</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1.90</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15-19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2523</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29.19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20-24</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2812</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32.53</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25-39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2289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26.48</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0988">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&gt;39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855</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9.89</a:t>
                      </a:r>
                      <a:endParaRPr kumimoji="0" lang="en-US" altLang="zh-CN" sz="6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4163">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Race</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0988">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White</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331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3.83</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Black</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7341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84.94</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Hispanic</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34</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0.39</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Asian</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12</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0.14</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0988">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Other</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20</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0.23</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82575">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  Unknown</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905</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10.47</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19219" name="Group 83"/>
          <p:cNvGraphicFramePr>
            <a:graphicFrameLocks noGrp="1"/>
          </p:cNvGraphicFramePr>
          <p:nvPr/>
        </p:nvGraphicFramePr>
        <p:xfrm>
          <a:off x="5999163" y="2471738"/>
          <a:ext cx="2535237" cy="4119563"/>
        </p:xfrm>
        <a:graphic>
          <a:graphicData uri="http://schemas.openxmlformats.org/drawingml/2006/table">
            <a:tbl>
              <a:tblPr/>
              <a:tblGrid>
                <a:gridCol w="350837"/>
                <a:gridCol w="333375"/>
                <a:gridCol w="350838"/>
                <a:gridCol w="314325"/>
                <a:gridCol w="333375"/>
                <a:gridCol w="258762"/>
                <a:gridCol w="276225"/>
                <a:gridCol w="317500"/>
              </a:tblGrid>
              <a:tr h="674687">
                <a:tc>
                  <a:txBody>
                    <a:bodyPr/>
                    <a:lstStyle/>
                    <a:p>
                      <a:pPr marL="0" marR="0" lvl="0" indent="0" algn="ctr" defTabSz="885825" rtl="0" eaLnBrk="0" fontAlgn="b" latinLnBrk="0" hangingPunct="0">
                        <a:lnSpc>
                          <a:spcPct val="100000"/>
                        </a:lnSpc>
                        <a:spcBef>
                          <a:spcPct val="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Number of Blocks</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Population</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Observed</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Expected</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Relative Risk</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LLR</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1" i="0" u="none" strike="noStrike" cap="none" normalizeH="0" baseline="0" smtClean="0">
                          <a:ln>
                            <a:noFill/>
                          </a:ln>
                          <a:solidFill>
                            <a:schemeClr val="tx1"/>
                          </a:solidFill>
                          <a:effectLst/>
                          <a:latin typeface="Arial" charset="0"/>
                          <a:ea typeface="宋体" pitchFamily="2" charset="-122"/>
                          <a:cs typeface="Arial" charset="0"/>
                        </a:rPr>
                        <a:t>p value</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74687">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Most Likely Clusters</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15</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15,288</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1840</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778</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2.67</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560.85</a:t>
                      </a:r>
                    </a:p>
                  </a:txBody>
                  <a:tcPr marL="16326" marR="16326" marT="8163" marB="8163"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674687">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Secondary Clusters</a:t>
                      </a: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26</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17,347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1668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843</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2.21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358.86</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87350">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4,807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476</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262</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1.86</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72.57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85763">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22</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22,538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1048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823</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1.31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31.43</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85763">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1,759</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162</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87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1.88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26.03</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85763">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3,771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245</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157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1.58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21.36</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385763">
                <a:tc>
                  <a:txBody>
                    <a:bodyPr/>
                    <a:lstStyle/>
                    <a:p>
                      <a:pPr marL="0" marR="0" lvl="0" indent="0" algn="l" defTabSz="4964113" rtl="0" eaLnBrk="0" fontAlgn="base" latinLnBrk="0" hangingPunct="0">
                        <a:lnSpc>
                          <a:spcPct val="100000"/>
                        </a:lnSpc>
                        <a:spcBef>
                          <a:spcPct val="20000"/>
                        </a:spcBef>
                        <a:spcAft>
                          <a:spcPct val="0"/>
                        </a:spcAft>
                        <a:buClrTx/>
                        <a:buSzTx/>
                        <a:buFontTx/>
                        <a:buNone/>
                        <a:tabLst/>
                      </a:pPr>
                      <a:endParaRPr kumimoji="0" lang="en-US" sz="300" b="0" i="0" u="none" strike="noStrike" cap="none" normalizeH="0" baseline="0" smtClean="0">
                        <a:ln>
                          <a:noFill/>
                        </a:ln>
                        <a:solidFill>
                          <a:schemeClr val="tx1"/>
                        </a:solidFill>
                        <a:effectLst/>
                        <a:latin typeface="Arial" charset="0"/>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494</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48</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2.87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19.27</a:t>
                      </a:r>
                    </a:p>
                  </a:txBody>
                  <a:tcPr marL="16326" marR="16326" marT="8163" marB="8163"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3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165100">
                <a:tc>
                  <a:txBody>
                    <a:bodyPr/>
                    <a:lstStyle/>
                    <a:p>
                      <a:pPr marL="0" marR="0" lvl="0" indent="0" algn="l"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Trebuchet MS"/>
                          <a:ea typeface="宋体" pitchFamily="2" charset="-122"/>
                          <a:cs typeface="Arial" charset="0"/>
                        </a:rPr>
                        <a:t> </a:t>
                      </a:r>
                      <a:endParaRPr kumimoji="0" lang="en-US" altLang="zh-CN" sz="100" b="0" i="0" u="none" strike="noStrike" cap="none" normalizeH="0" baseline="0" smtClean="0">
                        <a:ln>
                          <a:noFill/>
                        </a:ln>
                        <a:solidFill>
                          <a:schemeClr val="tx1"/>
                        </a:solidFill>
                        <a:effectLst/>
                        <a:latin typeface="Arial" charset="0"/>
                        <a:ea typeface="宋体" pitchFamily="2" charset="-122"/>
                        <a:cs typeface="Arial" charset="0"/>
                      </a:endParaRPr>
                    </a:p>
                  </a:txBody>
                  <a:tcPr marL="16326" marR="16326" marT="8163" marB="8163"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1</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494</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48</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17</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2.87</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19.27</a:t>
                      </a:r>
                    </a:p>
                  </a:txBody>
                  <a:tcPr marL="16326" marR="16326" marT="8163" marB="8163" anchor="b"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5825" rtl="0" eaLnBrk="0" fontAlgn="b" latinLnBrk="0" hangingPunct="0">
                        <a:lnSpc>
                          <a:spcPct val="100000"/>
                        </a:lnSpc>
                        <a:spcBef>
                          <a:spcPct val="0"/>
                        </a:spcBef>
                        <a:spcAft>
                          <a:spcPct val="0"/>
                        </a:spcAft>
                        <a:buClrTx/>
                        <a:buSzTx/>
                        <a:buFontTx/>
                        <a:buNone/>
                        <a:tabLst/>
                      </a:pPr>
                      <a:r>
                        <a:rPr kumimoji="0" lang="en-US" altLang="zh-CN" sz="100" b="0" i="0" u="none" strike="noStrike" cap="none" normalizeH="0" baseline="0" smtClean="0">
                          <a:ln>
                            <a:noFill/>
                          </a:ln>
                          <a:solidFill>
                            <a:schemeClr val="tx1"/>
                          </a:solidFill>
                          <a:effectLst/>
                          <a:latin typeface="Arial" charset="0"/>
                          <a:ea typeface="宋体" pitchFamily="2" charset="-122"/>
                          <a:cs typeface="Arial" charset="0"/>
                        </a:rPr>
                        <a:t>0.0001</a:t>
                      </a:r>
                    </a:p>
                  </a:txBody>
                  <a:tcPr marL="16326" marR="16326" marT="8163" marB="8163"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35" name="Rectangle 161"/>
          <p:cNvSpPr>
            <a:spLocks noChangeArrowheads="1"/>
          </p:cNvSpPr>
          <p:nvPr/>
        </p:nvSpPr>
        <p:spPr bwMode="auto">
          <a:xfrm>
            <a:off x="3297238" y="3343275"/>
            <a:ext cx="25146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50000"/>
              </a:spcBef>
            </a:pPr>
            <a:r>
              <a:rPr lang="en-US" sz="400">
                <a:ea typeface="SimSun" panose="02010600030101010101" pitchFamily="2" charset="-122"/>
              </a:rPr>
              <a:t>TABLE 1. Demographic characteristics of reported cases of gonorrhea in Richmond City, Virginia, 2000-2007 (N=8643).</a:t>
            </a:r>
          </a:p>
        </p:txBody>
      </p:sp>
      <p:sp>
        <p:nvSpPr>
          <p:cNvPr id="3236" name="Text Box 162"/>
          <p:cNvSpPr txBox="1">
            <a:spLocks noChangeArrowheads="1"/>
          </p:cNvSpPr>
          <p:nvPr/>
        </p:nvSpPr>
        <p:spPr bwMode="auto">
          <a:xfrm>
            <a:off x="3343275" y="1246188"/>
            <a:ext cx="1344613" cy="88900"/>
          </a:xfrm>
          <a:prstGeom prst="rect">
            <a:avLst/>
          </a:prstGeom>
          <a:solidFill>
            <a:srgbClr val="CCFFFF"/>
          </a:solidFill>
          <a:ln w="9525">
            <a:solidFill>
              <a:schemeClr val="tx1"/>
            </a:solidFill>
            <a:miter lim="800000"/>
            <a:headEnd/>
            <a:tailEnd/>
          </a:ln>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400" b="1">
                <a:latin typeface="Times New Roman" panose="02020603050405020304" pitchFamily="18" charset="0"/>
                <a:ea typeface="SimSun" panose="02010600030101010101" pitchFamily="2" charset="-122"/>
                <a:cs typeface="Arial" panose="020B0604020202020204" pitchFamily="34" charset="0"/>
              </a:rPr>
              <a:t>Figure 1: GeoStan </a:t>
            </a:r>
            <a:r>
              <a:rPr lang="en-US" sz="400" b="1" baseline="30000">
                <a:latin typeface="Times New Roman" panose="02020603050405020304" pitchFamily="18" charset="0"/>
                <a:ea typeface="SimSun" panose="02010600030101010101" pitchFamily="2" charset="-122"/>
                <a:cs typeface="Arial" panose="020B0604020202020204" pitchFamily="34" charset="0"/>
              </a:rPr>
              <a:t>TM</a:t>
            </a:r>
            <a:r>
              <a:rPr lang="en-US" sz="400" b="1">
                <a:latin typeface="Times New Roman" panose="02020603050405020304" pitchFamily="18" charset="0"/>
                <a:ea typeface="SimSun" panose="02010600030101010101" pitchFamily="2" charset="-122"/>
                <a:cs typeface="Arial" panose="020B0604020202020204" pitchFamily="34" charset="0"/>
              </a:rPr>
              <a:t> Data Flow Chart</a:t>
            </a:r>
          </a:p>
        </p:txBody>
      </p:sp>
      <p:sp>
        <p:nvSpPr>
          <p:cNvPr id="3237" name="Line 163"/>
          <p:cNvSpPr>
            <a:spLocks noChangeShapeType="1"/>
          </p:cNvSpPr>
          <p:nvPr/>
        </p:nvSpPr>
        <p:spPr bwMode="auto">
          <a:xfrm>
            <a:off x="4987925" y="1657350"/>
            <a:ext cx="0" cy="71438"/>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38" name="Line 164"/>
          <p:cNvSpPr>
            <a:spLocks noChangeShapeType="1"/>
          </p:cNvSpPr>
          <p:nvPr/>
        </p:nvSpPr>
        <p:spPr bwMode="auto">
          <a:xfrm>
            <a:off x="4987925" y="1800225"/>
            <a:ext cx="0" cy="71438"/>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239" name="Group 165"/>
          <p:cNvGrpSpPr>
            <a:grpSpLocks/>
          </p:cNvGrpSpPr>
          <p:nvPr/>
        </p:nvGrpSpPr>
        <p:grpSpPr bwMode="auto">
          <a:xfrm>
            <a:off x="3435350" y="1328738"/>
            <a:ext cx="1981200" cy="1042987"/>
            <a:chOff x="11904" y="4465"/>
            <a:chExt cx="6864" cy="3503"/>
          </a:xfrm>
        </p:grpSpPr>
        <p:sp>
          <p:nvSpPr>
            <p:cNvPr id="3252" name="Rectangle 166"/>
            <p:cNvSpPr>
              <a:spLocks noChangeArrowheads="1"/>
            </p:cNvSpPr>
            <p:nvPr/>
          </p:nvSpPr>
          <p:spPr bwMode="auto">
            <a:xfrm>
              <a:off x="11952" y="4512"/>
              <a:ext cx="6768" cy="3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253" name="Line 167"/>
            <p:cNvSpPr>
              <a:spLocks noChangeShapeType="1"/>
            </p:cNvSpPr>
            <p:nvPr/>
          </p:nvSpPr>
          <p:spPr bwMode="auto">
            <a:xfrm>
              <a:off x="17280" y="6528"/>
              <a:ext cx="0" cy="864"/>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4" name="Line 168"/>
            <p:cNvSpPr>
              <a:spLocks noChangeShapeType="1"/>
            </p:cNvSpPr>
            <p:nvPr/>
          </p:nvSpPr>
          <p:spPr bwMode="auto">
            <a:xfrm flipH="1">
              <a:off x="14736" y="6528"/>
              <a:ext cx="2304" cy="336"/>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5" name="Line 169"/>
            <p:cNvSpPr>
              <a:spLocks noChangeShapeType="1"/>
            </p:cNvSpPr>
            <p:nvPr/>
          </p:nvSpPr>
          <p:spPr bwMode="auto">
            <a:xfrm flipH="1">
              <a:off x="14784" y="5568"/>
              <a:ext cx="2448" cy="288"/>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 name="Text Box 170"/>
            <p:cNvSpPr txBox="1">
              <a:spLocks noChangeArrowheads="1"/>
            </p:cNvSpPr>
            <p:nvPr/>
          </p:nvSpPr>
          <p:spPr bwMode="auto">
            <a:xfrm>
              <a:off x="15840" y="5808"/>
              <a:ext cx="2640"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solidFill>
                    <a:srgbClr val="000000"/>
                  </a:solidFill>
                  <a:latin typeface="Times New Roman" panose="02020603050405020304" pitchFamily="18" charset="0"/>
                  <a:ea typeface="SimSun" panose="02010600030101010101" pitchFamily="2" charset="-122"/>
                  <a:cs typeface="Arial" panose="020B0604020202020204" pitchFamily="34" charset="0"/>
                </a:rPr>
                <a:t>8,652 cases inside boundary</a:t>
              </a:r>
            </a:p>
          </p:txBody>
        </p:sp>
        <p:sp>
          <p:nvSpPr>
            <p:cNvPr id="3257" name="Text Box 171"/>
            <p:cNvSpPr txBox="1">
              <a:spLocks noChangeArrowheads="1"/>
            </p:cNvSpPr>
            <p:nvPr/>
          </p:nvSpPr>
          <p:spPr bwMode="auto">
            <a:xfrm>
              <a:off x="15840" y="6288"/>
              <a:ext cx="2640"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8,756 cases with valid addresses</a:t>
              </a:r>
            </a:p>
          </p:txBody>
        </p:sp>
        <p:sp>
          <p:nvSpPr>
            <p:cNvPr id="3258" name="Text Box 172"/>
            <p:cNvSpPr txBox="1">
              <a:spLocks noChangeArrowheads="1"/>
            </p:cNvSpPr>
            <p:nvPr/>
          </p:nvSpPr>
          <p:spPr bwMode="auto">
            <a:xfrm>
              <a:off x="15840" y="5328"/>
              <a:ext cx="2640"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9,359 cases with addresses</a:t>
              </a:r>
            </a:p>
          </p:txBody>
        </p:sp>
        <p:sp>
          <p:nvSpPr>
            <p:cNvPr id="3259" name="Text Box 173"/>
            <p:cNvSpPr txBox="1">
              <a:spLocks noChangeArrowheads="1"/>
            </p:cNvSpPr>
            <p:nvPr/>
          </p:nvSpPr>
          <p:spPr bwMode="auto">
            <a:xfrm>
              <a:off x="12336" y="6864"/>
              <a:ext cx="2400"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Age &lt; 10 years old (N=9, 0.1%)</a:t>
              </a:r>
            </a:p>
          </p:txBody>
        </p:sp>
        <p:sp>
          <p:nvSpPr>
            <p:cNvPr id="3260" name="Text Box 174"/>
            <p:cNvSpPr txBox="1">
              <a:spLocks noChangeArrowheads="1"/>
            </p:cNvSpPr>
            <p:nvPr/>
          </p:nvSpPr>
          <p:spPr bwMode="auto">
            <a:xfrm>
              <a:off x="12336" y="6288"/>
              <a:ext cx="2448"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Outside city boundary (N=104, 1%)</a:t>
              </a:r>
            </a:p>
          </p:txBody>
        </p:sp>
        <p:sp>
          <p:nvSpPr>
            <p:cNvPr id="3261" name="Text Box 175"/>
            <p:cNvSpPr txBox="1">
              <a:spLocks noChangeArrowheads="1"/>
            </p:cNvSpPr>
            <p:nvPr/>
          </p:nvSpPr>
          <p:spPr bwMode="auto">
            <a:xfrm>
              <a:off x="12336" y="5328"/>
              <a:ext cx="2448"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Missing address (N=587, 6%)</a:t>
              </a:r>
            </a:p>
          </p:txBody>
        </p:sp>
        <p:sp>
          <p:nvSpPr>
            <p:cNvPr id="3262" name="Text Box 176"/>
            <p:cNvSpPr txBox="1">
              <a:spLocks noChangeArrowheads="1"/>
            </p:cNvSpPr>
            <p:nvPr/>
          </p:nvSpPr>
          <p:spPr bwMode="auto">
            <a:xfrm>
              <a:off x="14256" y="4800"/>
              <a:ext cx="3158"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9,979 cases extracted</a:t>
              </a:r>
            </a:p>
          </p:txBody>
        </p:sp>
        <p:sp>
          <p:nvSpPr>
            <p:cNvPr id="3263" name="Text Box 177"/>
            <p:cNvSpPr txBox="1">
              <a:spLocks noChangeArrowheads="1"/>
            </p:cNvSpPr>
            <p:nvPr/>
          </p:nvSpPr>
          <p:spPr bwMode="auto">
            <a:xfrm>
              <a:off x="12816" y="7392"/>
              <a:ext cx="5280"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A total of 8,643 cases (86.6% of extracted) included</a:t>
              </a:r>
            </a:p>
          </p:txBody>
        </p:sp>
        <p:sp>
          <p:nvSpPr>
            <p:cNvPr id="3264" name="Text Box 178"/>
            <p:cNvSpPr txBox="1">
              <a:spLocks noChangeArrowheads="1"/>
            </p:cNvSpPr>
            <p:nvPr/>
          </p:nvSpPr>
          <p:spPr bwMode="auto">
            <a:xfrm>
              <a:off x="12336" y="5808"/>
              <a:ext cx="2448" cy="2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400">
                  <a:latin typeface="Times New Roman" panose="02020603050405020304" pitchFamily="18" charset="0"/>
                  <a:ea typeface="SimSun" panose="02010600030101010101" pitchFamily="2" charset="-122"/>
                </a:rPr>
                <a:t>Error in match codes (N=639, 7%)</a:t>
              </a:r>
            </a:p>
          </p:txBody>
        </p:sp>
        <p:sp>
          <p:nvSpPr>
            <p:cNvPr id="3265" name="Rectangle 179"/>
            <p:cNvSpPr>
              <a:spLocks noChangeArrowheads="1"/>
            </p:cNvSpPr>
            <p:nvPr/>
          </p:nvSpPr>
          <p:spPr bwMode="auto">
            <a:xfrm>
              <a:off x="11904" y="4465"/>
              <a:ext cx="6864" cy="350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266" name="Line 180"/>
            <p:cNvSpPr>
              <a:spLocks noChangeShapeType="1"/>
            </p:cNvSpPr>
            <p:nvPr/>
          </p:nvSpPr>
          <p:spPr bwMode="auto">
            <a:xfrm flipH="1">
              <a:off x="14784" y="5088"/>
              <a:ext cx="1440" cy="288"/>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67" name="Line 181"/>
            <p:cNvSpPr>
              <a:spLocks noChangeShapeType="1"/>
            </p:cNvSpPr>
            <p:nvPr/>
          </p:nvSpPr>
          <p:spPr bwMode="auto">
            <a:xfrm>
              <a:off x="16272" y="5088"/>
              <a:ext cx="1056" cy="24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68" name="Line 182"/>
            <p:cNvSpPr>
              <a:spLocks noChangeShapeType="1"/>
            </p:cNvSpPr>
            <p:nvPr/>
          </p:nvSpPr>
          <p:spPr bwMode="auto">
            <a:xfrm flipH="1">
              <a:off x="14784" y="6048"/>
              <a:ext cx="2448" cy="288"/>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240" name="Rectangle 183"/>
          <p:cNvSpPr>
            <a:spLocks noChangeArrowheads="1"/>
          </p:cNvSpPr>
          <p:nvPr/>
        </p:nvSpPr>
        <p:spPr bwMode="auto">
          <a:xfrm>
            <a:off x="3270250" y="2457450"/>
            <a:ext cx="25527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nchor="ctr">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FontTx/>
              <a:buChar char="•"/>
            </a:pPr>
            <a:r>
              <a:rPr lang="en-US" altLang="zh-CN" sz="400">
                <a:ea typeface="SimSun" panose="02010600030101010101" pitchFamily="2" charset="-122"/>
              </a:rPr>
              <a:t> Reported gonorrhea diagnoses (n=9,979) between 2000 and 2007 in the city of Richmond, Virginia were extracted. Among the reported cases, 584 cases (6 percent) were excluded due to the missing addresses. Among those with a residential address, approximately 93.2 percent (8756 cases) were successful geocoded. The cases that could not be geocoded included those with post office addresses, uncompleted or other unlocatable addresses or non residential addresses, such as jails, juvenile detention center, veteran affairs medical care, shelter, homeless etc. Additional exclusion criteria for this analysis were cases with a reported residential address outside the geographic boundary of Richmond City, representing 1.2 percent (104 cases) of 8756 cases, and 9 cases younger than age 10, representing 0.1 percent of cases (Figure 1). </a:t>
            </a:r>
          </a:p>
        </p:txBody>
      </p:sp>
      <p:graphicFrame>
        <p:nvGraphicFramePr>
          <p:cNvPr id="3074" name="Object 184"/>
          <p:cNvGraphicFramePr>
            <a:graphicFrameLocks noChangeAspect="1"/>
          </p:cNvGraphicFramePr>
          <p:nvPr/>
        </p:nvGraphicFramePr>
        <p:xfrm>
          <a:off x="3560763" y="5043488"/>
          <a:ext cx="1606550" cy="962025"/>
        </p:xfrm>
        <a:graphic>
          <a:graphicData uri="http://schemas.openxmlformats.org/presentationml/2006/ole">
            <mc:AlternateContent xmlns:mc="http://schemas.openxmlformats.org/markup-compatibility/2006">
              <mc:Choice xmlns:v="urn:schemas-microsoft-com:vml" Requires="v">
                <p:oleObj spid="_x0000_s3269" name="Chart" r:id="rId3" imgW="3428932" imgH="1743036" progId="Excel.Chart.8">
                  <p:embed/>
                </p:oleObj>
              </mc:Choice>
              <mc:Fallback>
                <p:oleObj name="Chart" r:id="rId3" imgW="3428932" imgH="1743036" progId="Excel.Chart.8">
                  <p:embed/>
                  <p:pic>
                    <p:nvPicPr>
                      <p:cNvPr id="0" name="Object 1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763" y="5043488"/>
                        <a:ext cx="160655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41" name="Picture 185" descr="Total_8_year_IncidenceR_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3" y="1014413"/>
            <a:ext cx="15652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2" name="Rectangle 186"/>
          <p:cNvSpPr>
            <a:spLocks noChangeArrowheads="1"/>
          </p:cNvSpPr>
          <p:nvPr/>
        </p:nvSpPr>
        <p:spPr bwMode="auto">
          <a:xfrm>
            <a:off x="5984875" y="4586288"/>
            <a:ext cx="2605088"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FontTx/>
              <a:buChar char="•"/>
            </a:pPr>
            <a:r>
              <a:rPr lang="en-US" altLang="zh-CN" sz="400">
                <a:ea typeface="SimSun" panose="02010600030101010101" pitchFamily="2" charset="-122"/>
              </a:rPr>
              <a:t> By using SaTScan adjusting for age groups, seven statistically significant (p &lt;0.0001) high gonorrhea clusters (core areas) were identified. As indicated in Figure 4, these clusters comprised 72 of the total 163 block groups and covered approximately 39 percent of total city areas. </a:t>
            </a:r>
          </a:p>
          <a:p>
            <a:pPr eaLnBrk="1" hangingPunct="1">
              <a:lnSpc>
                <a:spcPct val="120000"/>
              </a:lnSpc>
              <a:buFontTx/>
              <a:buChar char="•"/>
            </a:pPr>
            <a:endParaRPr lang="en-US" altLang="zh-CN" sz="400">
              <a:ea typeface="SimSun" panose="02010600030101010101" pitchFamily="2" charset="-122"/>
            </a:endParaRPr>
          </a:p>
          <a:p>
            <a:pPr eaLnBrk="1" hangingPunct="1">
              <a:lnSpc>
                <a:spcPct val="120000"/>
              </a:lnSpc>
              <a:buFontTx/>
              <a:buChar char="•"/>
            </a:pPr>
            <a:r>
              <a:rPr lang="en-US" altLang="zh-CN" sz="400">
                <a:ea typeface="SimSun" panose="02010600030101010101" pitchFamily="2" charset="-122"/>
              </a:rPr>
              <a:t>The mostly likely cluster was located on the northeast part of Richmond City. It comprised 15 census block groups and spanned 2.85 square miles (7.38 km</a:t>
            </a:r>
            <a:r>
              <a:rPr lang="en-US" altLang="zh-CN" sz="400" baseline="30000">
                <a:ea typeface="SimSun" panose="02010600030101010101" pitchFamily="2" charset="-122"/>
              </a:rPr>
              <a:t>2</a:t>
            </a:r>
            <a:r>
              <a:rPr lang="en-US" altLang="zh-CN" sz="400">
                <a:ea typeface="SimSun" panose="02010600030101010101" pitchFamily="2" charset="-122"/>
              </a:rPr>
              <a:t>) with an annual incidence rate of 1449.4 per 100,000. Cases occurred in this cluster represented 21 percent (1084 cases) of the total number of gonorrhea cases in Richmond over 8 years.</a:t>
            </a:r>
          </a:p>
          <a:p>
            <a:pPr eaLnBrk="1" hangingPunct="1">
              <a:lnSpc>
                <a:spcPct val="120000"/>
              </a:lnSpc>
              <a:buFontTx/>
              <a:buChar char="•"/>
            </a:pPr>
            <a:endParaRPr lang="en-US" altLang="zh-CN" sz="400">
              <a:ea typeface="SimSun" panose="02010600030101010101" pitchFamily="2" charset="-122"/>
            </a:endParaRPr>
          </a:p>
          <a:p>
            <a:pPr eaLnBrk="1" hangingPunct="1">
              <a:lnSpc>
                <a:spcPct val="120000"/>
              </a:lnSpc>
              <a:buFontTx/>
              <a:buChar char="•"/>
            </a:pPr>
            <a:r>
              <a:rPr lang="en-US" altLang="zh-CN" sz="400">
                <a:ea typeface="SimSun" panose="02010600030101010101" pitchFamily="2" charset="-122"/>
              </a:rPr>
              <a:t> Among the six secondary clusters identified, the largest cluster was about 11.95 square miles (30.95 km</a:t>
            </a:r>
            <a:r>
              <a:rPr lang="en-US" altLang="zh-CN" sz="400" baseline="30000">
                <a:ea typeface="SimSun" panose="02010600030101010101" pitchFamily="2" charset="-122"/>
              </a:rPr>
              <a:t>2</a:t>
            </a:r>
            <a:r>
              <a:rPr lang="en-US" altLang="zh-CN" sz="400">
                <a:ea typeface="SimSun" panose="02010600030101010101" pitchFamily="2" charset="-122"/>
              </a:rPr>
              <a:t>) on the southeast side of the City, which comprised 26 block groups, 16 percent of the total 163 block groups analyzed. This core area was responsible for 19.3 percent or 1668 cases over the 8 years, had an average rate of 1237.7 per 100,000. The relative risk of this cluster is 2.214. The second largest cluster was located in the northern part of Richmond City. It included 22 block groups and spanned 5.70 square miles (14.76 km</a:t>
            </a:r>
            <a:r>
              <a:rPr lang="en-US" altLang="zh-CN" sz="400" baseline="30000">
                <a:ea typeface="SimSun" panose="02010600030101010101" pitchFamily="2" charset="-122"/>
              </a:rPr>
              <a:t>2</a:t>
            </a:r>
            <a:r>
              <a:rPr lang="en-US" altLang="zh-CN" sz="400">
                <a:ea typeface="SimSun" panose="02010600030101010101" pitchFamily="2" charset="-122"/>
              </a:rPr>
              <a:t>) with an annual rate of disease of 795.9. The relative risk within this cluster was 1.310 with an observed number of 1048 cases diagnosed during 2000-2007, compared with 823 expected cases. The third largest cluster was recognized as a sole block group also located in the northern part, with an area of 1.52 square miles (3.94 km</a:t>
            </a:r>
            <a:r>
              <a:rPr lang="en-US" altLang="zh-CN" sz="400" baseline="30000">
                <a:ea typeface="SimSun" panose="02010600030101010101" pitchFamily="2" charset="-122"/>
              </a:rPr>
              <a:t>2</a:t>
            </a:r>
            <a:r>
              <a:rPr lang="en-US" altLang="zh-CN" sz="400">
                <a:ea typeface="SimSun" panose="02010600030101010101" pitchFamily="2" charset="-122"/>
              </a:rPr>
              <a:t>). Although it is merely responsible for 0.6 percent of the total cases, the relative risk was high (RR=2.870). </a:t>
            </a:r>
            <a:endParaRPr lang="en-US" sz="400">
              <a:ea typeface="SimSun" panose="02010600030101010101" pitchFamily="2" charset="-122"/>
            </a:endParaRPr>
          </a:p>
        </p:txBody>
      </p:sp>
      <p:pic>
        <p:nvPicPr>
          <p:cNvPr id="3243" name="Picture 187" descr="VDH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355600"/>
            <a:ext cx="900112"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4" name="Picture 188" descr="Total_8_year_IncidenceR_age_adjust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363" y="3314700"/>
            <a:ext cx="155098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5" name="Rectangle 189"/>
          <p:cNvSpPr>
            <a:spLocks noChangeArrowheads="1"/>
          </p:cNvSpPr>
          <p:nvPr/>
        </p:nvSpPr>
        <p:spPr bwMode="auto">
          <a:xfrm>
            <a:off x="5999163" y="6086475"/>
            <a:ext cx="257651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nchor="ctr">
            <a:spAutoFit/>
          </a:bodyPr>
          <a:lstStyle>
            <a:lvl1pPr defTabSz="168275" eaLnBrk="0" hangingPunct="0">
              <a:defRPr>
                <a:solidFill>
                  <a:schemeClr val="tx1"/>
                </a:solidFill>
                <a:latin typeface="Arial" panose="020B0604020202020204" pitchFamily="34" charset="0"/>
              </a:defRPr>
            </a:lvl1pPr>
            <a:lvl2pPr marL="742950" indent="-285750" defTabSz="168275" eaLnBrk="0" hangingPunct="0">
              <a:defRPr>
                <a:solidFill>
                  <a:schemeClr val="tx1"/>
                </a:solidFill>
                <a:latin typeface="Arial" panose="020B0604020202020204" pitchFamily="34" charset="0"/>
              </a:defRPr>
            </a:lvl2pPr>
            <a:lvl3pPr marL="1143000" indent="-228600" defTabSz="168275" eaLnBrk="0" hangingPunct="0">
              <a:defRPr>
                <a:solidFill>
                  <a:schemeClr val="tx1"/>
                </a:solidFill>
                <a:latin typeface="Arial" panose="020B0604020202020204" pitchFamily="34" charset="0"/>
              </a:defRPr>
            </a:lvl3pPr>
            <a:lvl4pPr marL="1600200" indent="-228600" defTabSz="168275" eaLnBrk="0" hangingPunct="0">
              <a:defRPr>
                <a:solidFill>
                  <a:schemeClr val="tx1"/>
                </a:solidFill>
                <a:latin typeface="Arial" panose="020B0604020202020204" pitchFamily="34" charset="0"/>
              </a:defRPr>
            </a:lvl4pPr>
            <a:lvl5pPr marL="2057400" indent="-228600" defTabSz="168275" eaLnBrk="0" hangingPunct="0">
              <a:defRPr>
                <a:solidFill>
                  <a:schemeClr val="tx1"/>
                </a:solidFill>
                <a:latin typeface="Arial" panose="020B0604020202020204" pitchFamily="34" charset="0"/>
              </a:defRPr>
            </a:lvl5pPr>
            <a:lvl6pPr marL="2514600" indent="-228600" defTabSz="168275" eaLnBrk="0" fontAlgn="base" hangingPunct="0">
              <a:spcBef>
                <a:spcPct val="0"/>
              </a:spcBef>
              <a:spcAft>
                <a:spcPct val="0"/>
              </a:spcAft>
              <a:defRPr>
                <a:solidFill>
                  <a:schemeClr val="tx1"/>
                </a:solidFill>
                <a:latin typeface="Arial" panose="020B0604020202020204" pitchFamily="34" charset="0"/>
              </a:defRPr>
            </a:lvl6pPr>
            <a:lvl7pPr marL="2971800" indent="-228600" defTabSz="168275" eaLnBrk="0" fontAlgn="base" hangingPunct="0">
              <a:spcBef>
                <a:spcPct val="0"/>
              </a:spcBef>
              <a:spcAft>
                <a:spcPct val="0"/>
              </a:spcAft>
              <a:defRPr>
                <a:solidFill>
                  <a:schemeClr val="tx1"/>
                </a:solidFill>
                <a:latin typeface="Arial" panose="020B0604020202020204" pitchFamily="34" charset="0"/>
              </a:defRPr>
            </a:lvl7pPr>
            <a:lvl8pPr marL="3429000" indent="-228600" defTabSz="168275" eaLnBrk="0" fontAlgn="base" hangingPunct="0">
              <a:spcBef>
                <a:spcPct val="0"/>
              </a:spcBef>
              <a:spcAft>
                <a:spcPct val="0"/>
              </a:spcAft>
              <a:defRPr>
                <a:solidFill>
                  <a:schemeClr val="tx1"/>
                </a:solidFill>
                <a:latin typeface="Arial" panose="020B0604020202020204" pitchFamily="34" charset="0"/>
              </a:defRPr>
            </a:lvl8pPr>
            <a:lvl9pPr marL="3886200" indent="-228600" defTabSz="168275"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FontTx/>
              <a:buChar char="•"/>
            </a:pPr>
            <a:r>
              <a:rPr lang="en-US" altLang="zh-CN" sz="400">
                <a:ea typeface="SimSun" panose="02010600030101010101" pitchFamily="2" charset="-122"/>
              </a:rPr>
              <a:t> The study has shown the presence of seven clusters of gonorrhea in Richmond, Virginia. Out of these seven clusters detected in the analysis, three covers fair large areas. The study has also demonstrated that using the existing health data, the spatial scan statistic and GIS can provide public health agencies with necessary feed back about the prevalence of statistically significant clusters of gonorrhea in the region, and thus enabling them to design more effective strategy to contain this scope. Further analysis will be focused on determine the most important risk factors which affect disease distributions. </a:t>
            </a:r>
          </a:p>
        </p:txBody>
      </p:sp>
      <p:sp>
        <p:nvSpPr>
          <p:cNvPr id="3246" name="Rectangle 190"/>
          <p:cNvSpPr>
            <a:spLocks noChangeArrowheads="1"/>
          </p:cNvSpPr>
          <p:nvPr/>
        </p:nvSpPr>
        <p:spPr bwMode="auto">
          <a:xfrm>
            <a:off x="6026150" y="2300288"/>
            <a:ext cx="25495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
                <a:ea typeface="SimSun" panose="02010600030101010101" pitchFamily="2" charset="-122"/>
              </a:rPr>
              <a:t>TABLE 2. Gonorrhea clusters identified by spatial scan statisctics using SaTScan ver. 7.0.3.,Richmond, Virginia, 2000-2007. Core areas were defined as those with 10 % of its population at risk. </a:t>
            </a:r>
            <a:endParaRPr lang="en-US">
              <a:ea typeface="SimSun" panose="02010600030101010101" pitchFamily="2" charset="-122"/>
            </a:endParaRPr>
          </a:p>
        </p:txBody>
      </p:sp>
      <p:sp>
        <p:nvSpPr>
          <p:cNvPr id="3247" name="Rectangle 191"/>
          <p:cNvSpPr>
            <a:spLocks noChangeArrowheads="1"/>
          </p:cNvSpPr>
          <p:nvPr/>
        </p:nvSpPr>
        <p:spPr bwMode="auto">
          <a:xfrm>
            <a:off x="3270250" y="6143625"/>
            <a:ext cx="25273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6" tIns="8163" rIns="16326" bIns="816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sz="400">
                <a:ea typeface="SimSun" panose="02010600030101010101" pitchFamily="2" charset="-122"/>
              </a:rPr>
              <a:t> The average yearly rate of gonorrhea in Richmond City was 681 cases per 100,000. Figure 2. indicated the temporal trend of the reported gonorrhea cases. </a:t>
            </a:r>
            <a:r>
              <a:rPr lang="en-US" altLang="zh-CN" sz="400">
                <a:ea typeface="SimSun" panose="02010600030101010101" pitchFamily="2" charset="-122"/>
              </a:rPr>
              <a:t>The highest incidence rate per block group is 22,794 per 100,000, with the mean of 8634 cases per 100,000. Figure 3 showed the most gonorrhea cases resided in the east side of the city, with high incidence rate associated with approximately 32 block groups.  </a:t>
            </a:r>
            <a:endParaRPr lang="en-US" sz="400">
              <a:ea typeface="SimSun" panose="02010600030101010101" pitchFamily="2" charset="-122"/>
            </a:endParaRPr>
          </a:p>
        </p:txBody>
      </p:sp>
      <p:sp>
        <p:nvSpPr>
          <p:cNvPr id="3248" name="Line 192"/>
          <p:cNvSpPr>
            <a:spLocks noChangeShapeType="1"/>
          </p:cNvSpPr>
          <p:nvPr/>
        </p:nvSpPr>
        <p:spPr bwMode="auto">
          <a:xfrm flipH="1">
            <a:off x="7799388" y="3543300"/>
            <a:ext cx="250825" cy="14287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49" name="Text Box 193"/>
          <p:cNvSpPr txBox="1">
            <a:spLocks noChangeArrowheads="1"/>
          </p:cNvSpPr>
          <p:nvPr/>
        </p:nvSpPr>
        <p:spPr bwMode="auto">
          <a:xfrm>
            <a:off x="8050213" y="3471863"/>
            <a:ext cx="525462"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
                <a:ea typeface="SimSun" panose="02010600030101010101" pitchFamily="2" charset="-122"/>
              </a:rPr>
              <a:t>The most likely cluster</a:t>
            </a:r>
          </a:p>
        </p:txBody>
      </p:sp>
      <p:sp>
        <p:nvSpPr>
          <p:cNvPr id="3250" name="Line 194"/>
          <p:cNvSpPr>
            <a:spLocks noChangeShapeType="1"/>
          </p:cNvSpPr>
          <p:nvPr/>
        </p:nvSpPr>
        <p:spPr bwMode="auto">
          <a:xfrm flipH="1" flipV="1">
            <a:off x="7745413" y="4100513"/>
            <a:ext cx="331787" cy="17145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1" name="Text Box 195"/>
          <p:cNvSpPr txBox="1">
            <a:spLocks noChangeArrowheads="1"/>
          </p:cNvSpPr>
          <p:nvPr/>
        </p:nvSpPr>
        <p:spPr bwMode="auto">
          <a:xfrm>
            <a:off x="8077200" y="4229100"/>
            <a:ext cx="4159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843" tIns="8422" rIns="16843" bIns="842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
                <a:ea typeface="SimSun" panose="02010600030101010101" pitchFamily="2" charset="-122"/>
              </a:rPr>
              <a:t>The largest secondary cluster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152400"/>
            <a:ext cx="9144000" cy="838200"/>
          </a:xfrm>
        </p:spPr>
        <p:txBody>
          <a:bodyPr/>
          <a:lstStyle/>
          <a:p>
            <a:pPr>
              <a:defRPr/>
            </a:pPr>
            <a:r>
              <a:rPr lang="en-US" sz="2800" b="1" smtClean="0">
                <a:effectLst>
                  <a:outerShdw blurRad="38100" dist="38100" dir="2700000" algn="tl">
                    <a:srgbClr val="FFFFFF"/>
                  </a:outerShdw>
                </a:effectLst>
              </a:rPr>
              <a:t>Spatial Analysis of Gonorrhea Incidence</a:t>
            </a:r>
            <a:r>
              <a:rPr lang="en-US" sz="2800" smtClean="0">
                <a:solidFill>
                  <a:schemeClr val="bg2"/>
                </a:solidFill>
                <a:latin typeface="Times New Roman" pitchFamily="18" charset="0"/>
              </a:rPr>
              <a:t> </a:t>
            </a:r>
            <a:r>
              <a:rPr lang="en-US" sz="2800" b="1" smtClean="0">
                <a:effectLst>
                  <a:outerShdw blurRad="38100" dist="38100" dir="2700000" algn="tl">
                    <a:srgbClr val="FFFFFF"/>
                  </a:outerShdw>
                </a:effectLst>
              </a:rPr>
              <a:t>in Richmond, Virginia, 2000-2007</a:t>
            </a:r>
          </a:p>
        </p:txBody>
      </p:sp>
      <p:sp>
        <p:nvSpPr>
          <p:cNvPr id="30723" name="Rectangle 3"/>
          <p:cNvSpPr>
            <a:spLocks noChangeArrowheads="1"/>
          </p:cNvSpPr>
          <p:nvPr>
            <p:ph type="body" idx="1"/>
          </p:nvPr>
        </p:nvSpPr>
        <p:spPr>
          <a:xfrm>
            <a:off x="457200" y="1066800"/>
            <a:ext cx="8686800" cy="4800600"/>
          </a:xfrm>
          <a:noFill/>
        </p:spPr>
        <p:txBody>
          <a:bodyPr/>
          <a:lstStyle/>
          <a:p>
            <a:pPr marL="0" indent="0" defTabSz="885825">
              <a:lnSpc>
                <a:spcPct val="80000"/>
              </a:lnSpc>
            </a:pPr>
            <a:r>
              <a:rPr lang="en-US" altLang="zh-CN" sz="2400" smtClean="0">
                <a:ea typeface="SimSun" panose="02010600030101010101" pitchFamily="2" charset="-122"/>
              </a:rPr>
              <a:t>Summary</a:t>
            </a:r>
          </a:p>
          <a:p>
            <a:pPr marL="0" indent="0" defTabSz="885825">
              <a:lnSpc>
                <a:spcPct val="80000"/>
              </a:lnSpc>
            </a:pPr>
            <a:r>
              <a:rPr lang="en-US" altLang="zh-CN" sz="2400" b="1" smtClean="0">
                <a:ea typeface="SimSun" panose="02010600030101010101" pitchFamily="2" charset="-122"/>
              </a:rPr>
              <a:t>           Introduction:</a:t>
            </a:r>
            <a:r>
              <a:rPr lang="en-US" altLang="zh-CN" sz="2400" smtClean="0">
                <a:ea typeface="SimSun" panose="02010600030101010101" pitchFamily="2" charset="-122"/>
              </a:rPr>
              <a:t> In Virginia, Richmond city has been historically recognized as a locality with one of the highest gonorrhea rates in the country. The aim of this presented population-based study on gonorrhea is to identify statistically significant geographic clusters. </a:t>
            </a:r>
            <a:r>
              <a:rPr lang="en-US" altLang="zh-CN" sz="2400" b="1" smtClean="0">
                <a:ea typeface="SimSun" panose="02010600030101010101" pitchFamily="2" charset="-122"/>
              </a:rPr>
              <a:t>Methods:</a:t>
            </a:r>
            <a:r>
              <a:rPr lang="en-US" altLang="zh-CN" sz="2400" smtClean="0">
                <a:ea typeface="SimSun" panose="02010600030101010101" pitchFamily="2" charset="-122"/>
              </a:rPr>
              <a:t> We analyzed reported gonorrhea diagnoses (n=8,643) between 2000 and 2007 in the city of Richmond, Virginia. Gonorrhea cases were geocoded and mapped to block groups (n=163). Gonorrhea incidence rates for each block group were calculated. A spatial scan statistics is conducted to identify core areas with elevated rates. </a:t>
            </a:r>
            <a:r>
              <a:rPr lang="en-US" altLang="zh-CN" sz="2400" b="1" smtClean="0">
                <a:ea typeface="SimSun" panose="02010600030101010101" pitchFamily="2" charset="-122"/>
              </a:rPr>
              <a:t>Results:</a:t>
            </a:r>
            <a:r>
              <a:rPr lang="en-US" altLang="zh-CN" sz="2400" smtClean="0">
                <a:ea typeface="SimSun" panose="02010600030101010101" pitchFamily="2" charset="-122"/>
              </a:rPr>
              <a:t> The average yearly incidence rate of gonorrhea in Richmond was 681 per 100,000. Of the total number of cases, 85.9% were under the age of 35, and 84.9% were Black. Seven clusters with higher-than-expected rates (p=0.0001) were identified. The most likely cluster was located on the northeastern part of the City, with an annual incidence rate of 1449.4 per 100,000. Cases occurred in this cluster represented 21 percent (1084 cases) of the total number of gonorrhea cases in Richmond over 8 years. </a:t>
            </a:r>
            <a:r>
              <a:rPr lang="en-US" altLang="zh-CN" sz="2400" b="1" smtClean="0">
                <a:ea typeface="SimSun" panose="02010600030101010101" pitchFamily="2" charset="-122"/>
              </a:rPr>
              <a:t>Conclusion:</a:t>
            </a:r>
            <a:r>
              <a:rPr lang="en-US" altLang="zh-CN" sz="2400" smtClean="0">
                <a:ea typeface="SimSun" panose="02010600030101010101" pitchFamily="2" charset="-122"/>
              </a:rPr>
              <a:t> there is sufficient evidence about the existence of statistically significant gonorrhea clusters in Richmond, Virginia. The spatial scan analyses at the block group level provide geographic details that can improve STI surveillance and interventions.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Total_8_year_IncidenceR_color_for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6900" y="6248400"/>
            <a:ext cx="70866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Total_8_year_IncidenceR_color_for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9300" y="6400800"/>
            <a:ext cx="7086600"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2971800" y="2043113"/>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sz="1600">
              <a:cs typeface="Arial" panose="020B0604020202020204" pitchFamily="34" charset="0"/>
            </a:endParaRPr>
          </a:p>
        </p:txBody>
      </p:sp>
      <p:sp>
        <p:nvSpPr>
          <p:cNvPr id="31749" name="Text Box 5"/>
          <p:cNvSpPr txBox="1">
            <a:spLocks noChangeArrowheads="1"/>
          </p:cNvSpPr>
          <p:nvPr/>
        </p:nvSpPr>
        <p:spPr bwMode="auto">
          <a:xfrm>
            <a:off x="1143000" y="4343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sz="1600">
              <a:cs typeface="Arial" panose="020B0604020202020204" pitchFamily="34" charset="0"/>
            </a:endParaRPr>
          </a:p>
        </p:txBody>
      </p:sp>
      <p:grpSp>
        <p:nvGrpSpPr>
          <p:cNvPr id="31750" name="Group 6"/>
          <p:cNvGrpSpPr>
            <a:grpSpLocks/>
          </p:cNvGrpSpPr>
          <p:nvPr/>
        </p:nvGrpSpPr>
        <p:grpSpPr bwMode="auto">
          <a:xfrm>
            <a:off x="0" y="0"/>
            <a:ext cx="9144000" cy="6858000"/>
            <a:chOff x="0" y="0"/>
            <a:chExt cx="5760" cy="4320"/>
          </a:xfrm>
        </p:grpSpPr>
        <p:pic>
          <p:nvPicPr>
            <p:cNvPr id="31751" name="Picture 7" descr="Total_8_year_IncidenceR_age_adjusted_marri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2687"/>
              <a:ext cx="2112"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Total_8_year_IncidenceR_age_adjusted_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8" y="0"/>
              <a:ext cx="2112" cy="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Total_8_year_IncidenceR_age_adjusted_pover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1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0"/>
            <p:cNvGrpSpPr>
              <a:grpSpLocks/>
            </p:cNvGrpSpPr>
            <p:nvPr/>
          </p:nvGrpSpPr>
          <p:grpSpPr bwMode="auto">
            <a:xfrm>
              <a:off x="1776" y="1248"/>
              <a:ext cx="2112" cy="1631"/>
              <a:chOff x="1776" y="1248"/>
              <a:chExt cx="2112" cy="1631"/>
            </a:xfrm>
          </p:grpSpPr>
          <p:pic>
            <p:nvPicPr>
              <p:cNvPr id="31758" name="Picture 11" descr="Total_8_year_IncidenceR_color_for pos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1248"/>
                <a:ext cx="2112" cy="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9" name="Text Box 12"/>
              <p:cNvSpPr txBox="1">
                <a:spLocks noChangeArrowheads="1"/>
              </p:cNvSpPr>
              <p:nvPr/>
            </p:nvSpPr>
            <p:spPr bwMode="auto">
              <a:xfrm>
                <a:off x="2448" y="1296"/>
                <a:ext cx="9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a:solidFill>
                      <a:srgbClr val="000000"/>
                    </a:solidFill>
                    <a:cs typeface="Arial" panose="020B0604020202020204" pitchFamily="34" charset="0"/>
                  </a:rPr>
                  <a:t>Gonorrhea</a:t>
                </a:r>
              </a:p>
            </p:txBody>
          </p:sp>
        </p:grpSp>
        <p:grpSp>
          <p:nvGrpSpPr>
            <p:cNvPr id="31755" name="Group 13"/>
            <p:cNvGrpSpPr>
              <a:grpSpLocks/>
            </p:cNvGrpSpPr>
            <p:nvPr/>
          </p:nvGrpSpPr>
          <p:grpSpPr bwMode="auto">
            <a:xfrm>
              <a:off x="0" y="2665"/>
              <a:ext cx="2160" cy="1655"/>
              <a:chOff x="0" y="2665"/>
              <a:chExt cx="2160" cy="1655"/>
            </a:xfrm>
          </p:grpSpPr>
          <p:pic>
            <p:nvPicPr>
              <p:cNvPr id="31756" name="Picture 14" descr="Total_8_year_IncidenceR_age_adjusted_educ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665"/>
                <a:ext cx="2160" cy="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 Box 15"/>
              <p:cNvSpPr txBox="1">
                <a:spLocks noChangeArrowheads="1"/>
              </p:cNvSpPr>
              <p:nvPr/>
            </p:nvSpPr>
            <p:spPr bwMode="auto">
              <a:xfrm>
                <a:off x="720" y="2736"/>
                <a:ext cx="86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b="1">
                    <a:solidFill>
                      <a:srgbClr val="000000"/>
                    </a:solidFill>
                    <a:cs typeface="Arial" panose="020B0604020202020204" pitchFamily="34" charset="0"/>
                  </a:rPr>
                  <a:t>Education</a:t>
                </a:r>
              </a:p>
            </p:txBody>
          </p:sp>
        </p:gr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Total_8_year_IncidenceR_age_adju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685800"/>
            <a:ext cx="44196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3235" name="Group 3"/>
          <p:cNvGraphicFramePr>
            <a:graphicFrameLocks noGrp="1"/>
          </p:cNvGraphicFramePr>
          <p:nvPr>
            <p:ph/>
          </p:nvPr>
        </p:nvGraphicFramePr>
        <p:xfrm>
          <a:off x="228600" y="3505200"/>
          <a:ext cx="8686800" cy="4289425"/>
        </p:xfrm>
        <a:graphic>
          <a:graphicData uri="http://schemas.openxmlformats.org/drawingml/2006/table">
            <a:tbl>
              <a:tblPr/>
              <a:tblGrid>
                <a:gridCol w="1230313"/>
                <a:gridCol w="874712"/>
                <a:gridCol w="1393825"/>
                <a:gridCol w="1276350"/>
                <a:gridCol w="1104900"/>
                <a:gridCol w="561975"/>
                <a:gridCol w="1103313"/>
                <a:gridCol w="1141412"/>
              </a:tblGrid>
              <a:tr h="265113">
                <a:tc>
                  <a:txBody>
                    <a:bodyPr/>
                    <a:lstStyle/>
                    <a:p>
                      <a:pPr marL="0" marR="0" lvl="0" indent="0" algn="l" defTabSz="4964113" rtl="0" eaLnBrk="0" fontAlgn="base" latinLnBrk="0" hangingPunct="0">
                        <a:lnSpc>
                          <a:spcPct val="8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a:t>
                      </a:r>
                    </a:p>
                  </a:txBody>
                  <a:tcPr anchor="b" horzOverflow="overflow">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Blocks</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Population</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Observed</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Expected</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RR</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LLR*</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1" u="none" strike="noStrike" cap="none" normalizeH="0" baseline="0" smtClean="0">
                          <a:ln>
                            <a:noFill/>
                          </a:ln>
                          <a:solidFill>
                            <a:schemeClr val="tx1"/>
                          </a:solidFill>
                          <a:effectLst/>
                          <a:latin typeface="Arial" charset="0"/>
                          <a:ea typeface="宋体" pitchFamily="2" charset="-122"/>
                          <a:cs typeface="Arial" charset="0"/>
                        </a:rPr>
                        <a:t>p</a:t>
                      </a: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 value</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68288">
                <a:tc>
                  <a:txBody>
                    <a:bodyPr/>
                    <a:lstStyle/>
                    <a:p>
                      <a:pPr marL="0" marR="0" lvl="0" indent="0" algn="l" defTabSz="4964113" rtl="0" eaLnBrk="0" fontAlgn="base" latinLnBrk="0" hangingPunct="0">
                        <a:lnSpc>
                          <a:spcPct val="8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l" defTabSz="914400"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 </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 </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Cases</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Cases</a:t>
                      </a:r>
                      <a:endParaRPr kumimoji="0" lang="en-US" altLang="zh-CN" sz="1600" b="0" i="0" u="none" strike="noStrike" cap="none" normalizeH="0" baseline="0" smtClean="0">
                        <a:ln>
                          <a:noFill/>
                        </a:ln>
                        <a:solidFill>
                          <a:schemeClr val="tx1"/>
                        </a:solidFill>
                        <a:effectLst/>
                        <a:latin typeface="Arial" charset="0"/>
                        <a:ea typeface="宋体" pitchFamily="2" charset="-122"/>
                        <a:cs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 </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 latinLnBrk="0" hangingPunct="0">
                        <a:lnSpc>
                          <a:spcPct val="80000"/>
                        </a:lnSpc>
                        <a:spcBef>
                          <a:spcPct val="0"/>
                        </a:spcBef>
                        <a:spcAft>
                          <a:spcPct val="0"/>
                        </a:spcAft>
                        <a:buClrTx/>
                        <a:buSzTx/>
                        <a:buFontTx/>
                        <a:buNone/>
                        <a:tabLst/>
                      </a:pP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 </a:t>
                      </a:r>
                    </a:p>
                  </a:txBody>
                  <a:tcPr anchor="b" horzOverflow="overflow">
                    <a:lnL>
                      <a:noFill/>
                    </a:lnL>
                    <a:lnR w="381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28650">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Most Likely Clusters</a:t>
                      </a: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15</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15,288</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1840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778</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2.67</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560.85</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631825">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charset="0"/>
                          <a:ea typeface="宋体" pitchFamily="2" charset="-122"/>
                          <a:cs typeface="Arial" charset="0"/>
                        </a:rPr>
                        <a:t>Secondary Clusters</a:t>
                      </a: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26</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17,347</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1668</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843</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2.21</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358.86</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66700">
                <a:tc>
                  <a:txBody>
                    <a:bodyPr/>
                    <a:lstStyle/>
                    <a:p>
                      <a:pPr marL="0" marR="0" lvl="0" indent="0" algn="ctr" defTabSz="887413" rtl="0" eaLnBrk="0" fontAlgn="b" latinLnBrk="0" hangingPunct="0">
                        <a:lnSpc>
                          <a:spcPct val="8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4.807</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476</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262</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1.86</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72.57</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65113">
                <a:tc>
                  <a:txBody>
                    <a:bodyPr/>
                    <a:lstStyle/>
                    <a:p>
                      <a:pPr marL="0" marR="0" lvl="0" indent="0" algn="ctr" defTabSz="887413" rtl="0" eaLnBrk="0" fontAlgn="b" latinLnBrk="0" hangingPunct="0">
                        <a:lnSpc>
                          <a:spcPct val="8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22</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22,538</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1048</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823</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1.31</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31.43</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65113">
                <a:tc>
                  <a:txBody>
                    <a:bodyPr/>
                    <a:lstStyle/>
                    <a:p>
                      <a:pPr marL="0" marR="0" lvl="0" indent="0" algn="ctr" defTabSz="887413" rtl="0" eaLnBrk="0" fontAlgn="b" latinLnBrk="0" hangingPunct="0">
                        <a:lnSpc>
                          <a:spcPct val="8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1,759</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162</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87</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1.88</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26.03</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68288">
                <a:tc>
                  <a:txBody>
                    <a:bodyPr/>
                    <a:lstStyle/>
                    <a:p>
                      <a:pPr marL="0" marR="0" lvl="0" indent="0" algn="ctr" defTabSz="887413" rtl="0" eaLnBrk="0" fontAlgn="b" latinLnBrk="0" hangingPunct="0">
                        <a:lnSpc>
                          <a:spcPct val="8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cs typeface="Arial" charset="0"/>
                      </a:endParaRPr>
                    </a:p>
                  </a:txBody>
                  <a:tcPr anchor="b"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3,771</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245</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157</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1.58</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21.36</a:t>
                      </a: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265113">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Arial" charset="0"/>
                          <a:ea typeface="宋体" pitchFamily="2" charset="-122"/>
                          <a:cs typeface="Arial" charset="0"/>
                        </a:rPr>
                        <a:t> </a:t>
                      </a:r>
                    </a:p>
                  </a:txBody>
                  <a:tcPr anchor="b" horzOverflow="overflow">
                    <a:lnL w="38100" cap="flat" cmpd="sng" algn="ctr">
                      <a:solidFill>
                        <a:schemeClr val="tx1"/>
                      </a:solidFill>
                      <a:prstDash val="solid"/>
                      <a:round/>
                      <a:headEnd type="none" w="med" len="med"/>
                      <a:tailEnd type="none" w="med" len="med"/>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494</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48</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17</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2.87</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19.27</a:t>
                      </a:r>
                    </a:p>
                  </a:txBody>
                  <a:tcPr anchor="b"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887413" rtl="0" eaLnBrk="0" fontAlgn="b" latinLnBrk="0" hangingPunct="0">
                        <a:lnSpc>
                          <a:spcPct val="8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charset="0"/>
                          <a:ea typeface="宋体" pitchFamily="2" charset="-122"/>
                          <a:cs typeface="Arial" charset="0"/>
                        </a:rPr>
                        <a:t>0.0001</a:t>
                      </a:r>
                    </a:p>
                  </a:txBody>
                  <a:tcPr anchor="b" horzOverflow="overflow">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2" name="Group 81"/>
          <p:cNvGrpSpPr>
            <a:grpSpLocks/>
          </p:cNvGrpSpPr>
          <p:nvPr/>
        </p:nvGrpSpPr>
        <p:grpSpPr bwMode="auto">
          <a:xfrm>
            <a:off x="1752600" y="2590800"/>
            <a:ext cx="6934200" cy="2667000"/>
            <a:chOff x="1104" y="1632"/>
            <a:chExt cx="4272" cy="1680"/>
          </a:xfrm>
        </p:grpSpPr>
        <p:sp>
          <p:nvSpPr>
            <p:cNvPr id="32860" name="Line 82"/>
            <p:cNvSpPr>
              <a:spLocks noChangeShapeType="1"/>
            </p:cNvSpPr>
            <p:nvPr/>
          </p:nvSpPr>
          <p:spPr bwMode="auto">
            <a:xfrm flipH="1">
              <a:off x="2496" y="1728"/>
              <a:ext cx="1104" cy="0"/>
            </a:xfrm>
            <a:prstGeom prst="line">
              <a:avLst/>
            </a:prstGeom>
            <a:noFill/>
            <a:ln w="57150">
              <a:solidFill>
                <a:srgbClr val="99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61" name="Text Box 83"/>
            <p:cNvSpPr txBox="1">
              <a:spLocks noChangeArrowheads="1"/>
            </p:cNvSpPr>
            <p:nvPr/>
          </p:nvSpPr>
          <p:spPr bwMode="auto">
            <a:xfrm>
              <a:off x="3648" y="1632"/>
              <a:ext cx="13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zh-CN" sz="1600" b="1">
                  <a:ea typeface="SimSun" panose="02010600030101010101" pitchFamily="2" charset="-122"/>
                  <a:cs typeface="Arial" panose="020B0604020202020204" pitchFamily="34" charset="0"/>
                </a:rPr>
                <a:t>The largest</a:t>
              </a:r>
              <a:r>
                <a:rPr lang="en-US" sz="1600" b="1">
                  <a:ea typeface="SimSun" panose="02010600030101010101" pitchFamily="2" charset="-122"/>
                  <a:cs typeface="Arial" panose="020B0604020202020204" pitchFamily="34" charset="0"/>
                </a:rPr>
                <a:t> cluster</a:t>
              </a:r>
            </a:p>
          </p:txBody>
        </p:sp>
        <p:sp>
          <p:nvSpPr>
            <p:cNvPr id="32862" name="Rectangle 84"/>
            <p:cNvSpPr>
              <a:spLocks noChangeArrowheads="1"/>
            </p:cNvSpPr>
            <p:nvPr/>
          </p:nvSpPr>
          <p:spPr bwMode="auto">
            <a:xfrm>
              <a:off x="1104" y="3120"/>
              <a:ext cx="4272" cy="192"/>
            </a:xfrm>
            <a:prstGeom prst="rect">
              <a:avLst/>
            </a:prstGeom>
            <a:noFill/>
            <a:ln w="2540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grpSp>
        <p:nvGrpSpPr>
          <p:cNvPr id="3" name="Group 85"/>
          <p:cNvGrpSpPr>
            <a:grpSpLocks/>
          </p:cNvGrpSpPr>
          <p:nvPr/>
        </p:nvGrpSpPr>
        <p:grpSpPr bwMode="auto">
          <a:xfrm>
            <a:off x="1752600" y="1295400"/>
            <a:ext cx="6934200" cy="3429000"/>
            <a:chOff x="1104" y="816"/>
            <a:chExt cx="4272" cy="2160"/>
          </a:xfrm>
        </p:grpSpPr>
        <p:sp>
          <p:nvSpPr>
            <p:cNvPr id="32856" name="Text Box 86"/>
            <p:cNvSpPr txBox="1">
              <a:spLocks noChangeArrowheads="1"/>
            </p:cNvSpPr>
            <p:nvPr/>
          </p:nvSpPr>
          <p:spPr bwMode="auto">
            <a:xfrm>
              <a:off x="3648" y="1056"/>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1600" b="1">
                  <a:cs typeface="Arial" panose="020B0604020202020204" pitchFamily="34" charset="0"/>
                </a:rPr>
                <a:t>Most likely cluster</a:t>
              </a:r>
            </a:p>
          </p:txBody>
        </p:sp>
        <p:sp>
          <p:nvSpPr>
            <p:cNvPr id="32857" name="Rectangle 87"/>
            <p:cNvSpPr>
              <a:spLocks noChangeArrowheads="1"/>
            </p:cNvSpPr>
            <p:nvPr/>
          </p:nvSpPr>
          <p:spPr bwMode="auto">
            <a:xfrm>
              <a:off x="1104" y="2736"/>
              <a:ext cx="4272" cy="24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2858" name="Line 88"/>
            <p:cNvSpPr>
              <a:spLocks noChangeShapeType="1"/>
            </p:cNvSpPr>
            <p:nvPr/>
          </p:nvSpPr>
          <p:spPr bwMode="auto">
            <a:xfrm flipH="1" flipV="1">
              <a:off x="2784" y="1152"/>
              <a:ext cx="816"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59" name="Oval 89"/>
            <p:cNvSpPr>
              <a:spLocks noChangeArrowheads="1"/>
            </p:cNvSpPr>
            <p:nvPr/>
          </p:nvSpPr>
          <p:spPr bwMode="auto">
            <a:xfrm>
              <a:off x="2160" y="816"/>
              <a:ext cx="576" cy="57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grpSp>
        <p:nvGrpSpPr>
          <p:cNvPr id="4" name="Group 90"/>
          <p:cNvGrpSpPr>
            <a:grpSpLocks/>
          </p:cNvGrpSpPr>
          <p:nvPr/>
        </p:nvGrpSpPr>
        <p:grpSpPr bwMode="auto">
          <a:xfrm>
            <a:off x="1752600" y="990600"/>
            <a:ext cx="6934200" cy="4800600"/>
            <a:chOff x="1104" y="624"/>
            <a:chExt cx="4272" cy="3072"/>
          </a:xfrm>
        </p:grpSpPr>
        <p:sp>
          <p:nvSpPr>
            <p:cNvPr id="32853" name="Rectangle 91"/>
            <p:cNvSpPr>
              <a:spLocks noChangeArrowheads="1"/>
            </p:cNvSpPr>
            <p:nvPr/>
          </p:nvSpPr>
          <p:spPr bwMode="auto">
            <a:xfrm>
              <a:off x="1104" y="3504"/>
              <a:ext cx="4272" cy="19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2854" name="Line 92"/>
            <p:cNvSpPr>
              <a:spLocks noChangeShapeType="1"/>
            </p:cNvSpPr>
            <p:nvPr/>
          </p:nvSpPr>
          <p:spPr bwMode="auto">
            <a:xfrm flipH="1">
              <a:off x="2304" y="720"/>
              <a:ext cx="912"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55" name="Text Box 93"/>
            <p:cNvSpPr txBox="1">
              <a:spLocks noChangeArrowheads="1"/>
            </p:cNvSpPr>
            <p:nvPr/>
          </p:nvSpPr>
          <p:spPr bwMode="auto">
            <a:xfrm>
              <a:off x="3216" y="624"/>
              <a:ext cx="177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zh-CN" sz="1600" b="1">
                  <a:ea typeface="SimSun" panose="02010600030101010101" pitchFamily="2" charset="-122"/>
                  <a:cs typeface="Arial" panose="020B0604020202020204" pitchFamily="34" charset="0"/>
                </a:rPr>
                <a:t>The second largest cluster</a:t>
              </a:r>
              <a:endParaRPr lang="en-US" sz="1600" b="1">
                <a:ea typeface="SimSun" panose="02010600030101010101" pitchFamily="2" charset="-122"/>
                <a:cs typeface="Arial" panose="020B0604020202020204" pitchFamily="34" charset="0"/>
              </a:endParaRPr>
            </a:p>
          </p:txBody>
        </p:sp>
      </p:grpSp>
      <p:sp>
        <p:nvSpPr>
          <p:cNvPr id="32852" name="Rectangle 94"/>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spcAft>
                <a:spcPct val="50000"/>
              </a:spcAft>
            </a:pPr>
            <a:r>
              <a:rPr lang="en-US" sz="2800" b="1">
                <a:solidFill>
                  <a:srgbClr val="000000"/>
                </a:solidFill>
              </a:rPr>
              <a:t>Clusters identified by spatial scan statistics using SaTScan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152400" y="0"/>
            <a:ext cx="8991600" cy="1143000"/>
          </a:xfrm>
        </p:spPr>
        <p:txBody>
          <a:bodyPr/>
          <a:lstStyle/>
          <a:p>
            <a:pPr>
              <a:defRPr/>
            </a:pPr>
            <a:r>
              <a:rPr lang="en-US" sz="2800" b="1" smtClean="0">
                <a:effectLst>
                  <a:outerShdw blurRad="38100" dist="38100" dir="2700000" algn="tl">
                    <a:srgbClr val="FFFFFF"/>
                  </a:outerShdw>
                </a:effectLst>
              </a:rPr>
              <a:t>Spatial Analysis of Gonorrhea Incidence</a:t>
            </a:r>
            <a:r>
              <a:rPr lang="en-US" sz="2800" smtClean="0">
                <a:solidFill>
                  <a:schemeClr val="bg2"/>
                </a:solidFill>
                <a:latin typeface="Times New Roman" pitchFamily="18" charset="0"/>
              </a:rPr>
              <a:t> </a:t>
            </a:r>
            <a:r>
              <a:rPr lang="en-US" sz="2800" b="1" smtClean="0">
                <a:effectLst>
                  <a:outerShdw blurRad="38100" dist="38100" dir="2700000" algn="tl">
                    <a:srgbClr val="FFFFFF"/>
                  </a:outerShdw>
                </a:effectLst>
              </a:rPr>
              <a:t>in Richmond, Virginia, 2000-2007</a:t>
            </a:r>
          </a:p>
        </p:txBody>
      </p:sp>
      <p:grpSp>
        <p:nvGrpSpPr>
          <p:cNvPr id="33795" name="Group 3"/>
          <p:cNvGrpSpPr>
            <a:grpSpLocks/>
          </p:cNvGrpSpPr>
          <p:nvPr/>
        </p:nvGrpSpPr>
        <p:grpSpPr bwMode="auto">
          <a:xfrm>
            <a:off x="228600" y="1752600"/>
            <a:ext cx="5029200" cy="4378325"/>
            <a:chOff x="192" y="912"/>
            <a:chExt cx="4128" cy="3190"/>
          </a:xfrm>
        </p:grpSpPr>
        <p:pic>
          <p:nvPicPr>
            <p:cNvPr id="33798" name="Picture 4" descr="Total_8_year_Incide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12"/>
              <a:ext cx="4128" cy="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Oval 5"/>
            <p:cNvSpPr>
              <a:spLocks noChangeArrowheads="1"/>
            </p:cNvSpPr>
            <p:nvPr/>
          </p:nvSpPr>
          <p:spPr bwMode="auto">
            <a:xfrm>
              <a:off x="2784" y="1776"/>
              <a:ext cx="192" cy="19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pic>
        <p:nvPicPr>
          <p:cNvPr id="33796" name="Picture 6" descr="Total_8_year_IncidenceR_age_adjus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05000"/>
            <a:ext cx="39624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val 7"/>
          <p:cNvSpPr>
            <a:spLocks noChangeArrowheads="1"/>
          </p:cNvSpPr>
          <p:nvPr/>
        </p:nvSpPr>
        <p:spPr bwMode="auto">
          <a:xfrm>
            <a:off x="7848600" y="2819400"/>
            <a:ext cx="3048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914400" y="1219200"/>
            <a:ext cx="7239000" cy="5257800"/>
          </a:xfrm>
        </p:spPr>
        <p:txBody>
          <a:bodyPr/>
          <a:lstStyle/>
          <a:p>
            <a:pPr>
              <a:buFontTx/>
              <a:buNone/>
            </a:pPr>
            <a:endParaRPr lang="en-US" sz="2800" smtClean="0">
              <a:solidFill>
                <a:schemeClr val="bg1"/>
              </a:solidFill>
            </a:endParaRPr>
          </a:p>
          <a:p>
            <a:pPr lvl="1"/>
            <a:r>
              <a:rPr lang="en-US" smtClean="0">
                <a:solidFill>
                  <a:schemeClr val="bg1"/>
                </a:solidFill>
              </a:rPr>
              <a:t>GIS defined</a:t>
            </a:r>
          </a:p>
          <a:p>
            <a:pPr lvl="1"/>
            <a:r>
              <a:rPr lang="en-US" smtClean="0">
                <a:solidFill>
                  <a:schemeClr val="bg1"/>
                </a:solidFill>
              </a:rPr>
              <a:t>The geographic foundation for PH</a:t>
            </a:r>
          </a:p>
          <a:p>
            <a:pPr lvl="1"/>
            <a:r>
              <a:rPr lang="en-US" smtClean="0">
                <a:solidFill>
                  <a:schemeClr val="bg1"/>
                </a:solidFill>
              </a:rPr>
              <a:t>Public Health GIS history and use</a:t>
            </a:r>
          </a:p>
          <a:p>
            <a:pPr lvl="2"/>
            <a:r>
              <a:rPr lang="en-US" smtClean="0">
                <a:solidFill>
                  <a:schemeClr val="bg1"/>
                </a:solidFill>
              </a:rPr>
              <a:t>visualization</a:t>
            </a:r>
          </a:p>
          <a:p>
            <a:pPr lvl="1"/>
            <a:r>
              <a:rPr lang="en-US" smtClean="0">
                <a:solidFill>
                  <a:schemeClr val="bg1"/>
                </a:solidFill>
              </a:rPr>
              <a:t>Geocoding &amp; Data Management</a:t>
            </a:r>
          </a:p>
          <a:p>
            <a:pPr lvl="1"/>
            <a:r>
              <a:rPr lang="en-US" smtClean="0">
                <a:solidFill>
                  <a:schemeClr val="bg1"/>
                </a:solidFill>
              </a:rPr>
              <a:t>GIS &amp; Privacy</a:t>
            </a:r>
          </a:p>
          <a:p>
            <a:pPr lvl="1"/>
            <a:endParaRPr lang="en-US" smtClean="0">
              <a:solidFill>
                <a:schemeClr val="bg1"/>
              </a:solidFill>
            </a:endParaRPr>
          </a:p>
        </p:txBody>
      </p:sp>
      <p:sp>
        <p:nvSpPr>
          <p:cNvPr id="7171" name="Text Box 4"/>
          <p:cNvSpPr txBox="1">
            <a:spLocks noChangeArrowheads="1"/>
          </p:cNvSpPr>
          <p:nvPr/>
        </p:nvSpPr>
        <p:spPr bwMode="auto">
          <a:xfrm>
            <a:off x="3048000" y="500063"/>
            <a:ext cx="3267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b="1">
                <a:solidFill>
                  <a:srgbClr val="FFCC00"/>
                </a:solidFill>
              </a:rPr>
              <a:t>Overview</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133600"/>
            <a:ext cx="8229600" cy="1143000"/>
          </a:xfrm>
        </p:spPr>
        <p:txBody>
          <a:bodyPr/>
          <a:lstStyle/>
          <a:p>
            <a:r>
              <a:rPr lang="en-US" sz="4000" smtClean="0"/>
              <a:t>Geocoding</a:t>
            </a:r>
            <a:br>
              <a:rPr lang="en-US" sz="4000" smtClean="0"/>
            </a:br>
            <a:r>
              <a:rPr lang="en-US" sz="4000" smtClean="0"/>
              <a:t>&amp; </a:t>
            </a:r>
            <a:br>
              <a:rPr lang="en-US" sz="4000" smtClean="0"/>
            </a:br>
            <a:r>
              <a:rPr lang="en-US" sz="4000" smtClean="0"/>
              <a:t>Data Management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AutoShape 14"/>
          <p:cNvSpPr>
            <a:spLocks noChangeArrowheads="1"/>
          </p:cNvSpPr>
          <p:nvPr/>
        </p:nvSpPr>
        <p:spPr bwMode="auto">
          <a:xfrm>
            <a:off x="5029200" y="1676400"/>
            <a:ext cx="609600" cy="1066800"/>
          </a:xfrm>
          <a:prstGeom prst="curvedLeftArrow">
            <a:avLst>
              <a:gd name="adj1" fmla="val 35000"/>
              <a:gd name="adj2" fmla="val 70000"/>
              <a:gd name="adj3" fmla="val 33333"/>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5843" name="Rectangle 3"/>
          <p:cNvSpPr>
            <a:spLocks noGrp="1" noChangeArrowheads="1"/>
          </p:cNvSpPr>
          <p:nvPr>
            <p:ph type="title"/>
          </p:nvPr>
        </p:nvSpPr>
        <p:spPr>
          <a:xfrm>
            <a:off x="609600" y="0"/>
            <a:ext cx="8229600" cy="1143000"/>
          </a:xfrm>
        </p:spPr>
        <p:txBody>
          <a:bodyPr/>
          <a:lstStyle/>
          <a:p>
            <a:pPr eaLnBrk="1" hangingPunct="1"/>
            <a:r>
              <a:rPr lang="en-US" smtClean="0"/>
              <a:t>What is Geocoding?</a:t>
            </a:r>
          </a:p>
        </p:txBody>
      </p:sp>
      <p:pic>
        <p:nvPicPr>
          <p:cNvPr id="35844" name="Picture 4" descr="lat_lo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3200400"/>
            <a:ext cx="5715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1676400" y="1371600"/>
            <a:ext cx="3733800" cy="915988"/>
          </a:xfrm>
          <a:prstGeom prst="rect">
            <a:avLst/>
          </a:prstGeom>
          <a:noFill/>
          <a:ln w="9525">
            <a:noFill/>
            <a:miter lim="800000"/>
            <a:headEnd/>
            <a:tailEnd/>
          </a:ln>
          <a:effectLst/>
        </p:spPr>
        <p:txBody>
          <a:bodyPr>
            <a:spAutoFit/>
          </a:bodyPr>
          <a:lstStyle/>
          <a:p>
            <a:pPr lvl="2">
              <a:defRPr/>
            </a:pPr>
            <a:r>
              <a:rPr lang="en-US" i="1">
                <a:effectLst>
                  <a:outerShdw blurRad="38100" dist="38100" dir="2700000" algn="tl">
                    <a:srgbClr val="C0C0C0"/>
                  </a:outerShdw>
                </a:effectLst>
                <a:latin typeface="Arial" charset="0"/>
              </a:rPr>
              <a:t>Address:</a:t>
            </a:r>
            <a:r>
              <a:rPr lang="en-US">
                <a:effectLst>
                  <a:outerShdw blurRad="38100" dist="38100" dir="2700000" algn="tl">
                    <a:srgbClr val="C0C0C0"/>
                  </a:outerShdw>
                </a:effectLst>
                <a:latin typeface="Arial" charset="0"/>
              </a:rPr>
              <a:t>      </a:t>
            </a:r>
          </a:p>
          <a:p>
            <a:pPr lvl="2">
              <a:defRPr/>
            </a:pPr>
            <a:r>
              <a:rPr lang="en-US" b="1">
                <a:effectLst>
                  <a:outerShdw blurRad="38100" dist="38100" dir="2700000" algn="tl">
                    <a:srgbClr val="C0C0C0"/>
                  </a:outerShdw>
                </a:effectLst>
                <a:latin typeface="Arial" charset="0"/>
              </a:rPr>
              <a:t>920 Main St. </a:t>
            </a:r>
          </a:p>
          <a:p>
            <a:pPr lvl="2">
              <a:defRPr/>
            </a:pPr>
            <a:r>
              <a:rPr lang="en-US" b="1">
                <a:effectLst>
                  <a:outerShdw blurRad="38100" dist="38100" dir="2700000" algn="tl">
                    <a:srgbClr val="C0C0C0"/>
                  </a:outerShdw>
                </a:effectLst>
                <a:latin typeface="Arial" charset="0"/>
              </a:rPr>
              <a:t>Richmond, VA 23220</a:t>
            </a:r>
          </a:p>
        </p:txBody>
      </p:sp>
      <p:grpSp>
        <p:nvGrpSpPr>
          <p:cNvPr id="2" name="Group 7"/>
          <p:cNvGrpSpPr>
            <a:grpSpLocks/>
          </p:cNvGrpSpPr>
          <p:nvPr/>
        </p:nvGrpSpPr>
        <p:grpSpPr bwMode="auto">
          <a:xfrm>
            <a:off x="1752600" y="3200400"/>
            <a:ext cx="5715000" cy="3657600"/>
            <a:chOff x="1056" y="1488"/>
            <a:chExt cx="3600" cy="2304"/>
          </a:xfrm>
        </p:grpSpPr>
        <p:pic>
          <p:nvPicPr>
            <p:cNvPr id="35851" name="Picture 8" descr="lat_long"/>
            <p:cNvPicPr>
              <a:picLocks noChangeAspect="1" noChangeArrowheads="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1056" y="1488"/>
              <a:ext cx="3600"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Oval 9"/>
            <p:cNvSpPr>
              <a:spLocks noChangeArrowheads="1"/>
            </p:cNvSpPr>
            <p:nvPr/>
          </p:nvSpPr>
          <p:spPr bwMode="auto">
            <a:xfrm>
              <a:off x="3648" y="2592"/>
              <a:ext cx="96" cy="96"/>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pSp>
      <p:sp>
        <p:nvSpPr>
          <p:cNvPr id="4106" name="Text Box 10"/>
          <p:cNvSpPr txBox="1">
            <a:spLocks noChangeArrowheads="1"/>
          </p:cNvSpPr>
          <p:nvPr/>
        </p:nvSpPr>
        <p:spPr bwMode="auto">
          <a:xfrm>
            <a:off x="1447800" y="2667000"/>
            <a:ext cx="3968750" cy="641350"/>
          </a:xfrm>
          <a:prstGeom prst="rect">
            <a:avLst/>
          </a:prstGeom>
          <a:noFill/>
          <a:ln w="9525">
            <a:noFill/>
            <a:miter lim="800000"/>
            <a:headEnd/>
            <a:tailEnd/>
          </a:ln>
          <a:effectLst/>
        </p:spPr>
        <p:txBody>
          <a:bodyPr wrap="none">
            <a:spAutoFit/>
          </a:bodyPr>
          <a:lstStyle/>
          <a:p>
            <a:pPr lvl="2">
              <a:defRPr/>
            </a:pPr>
            <a:r>
              <a:rPr lang="en-US" i="1">
                <a:effectLst>
                  <a:outerShdw blurRad="38100" dist="38100" dir="2700000" algn="tl">
                    <a:srgbClr val="C0C0C0"/>
                  </a:outerShdw>
                </a:effectLst>
                <a:latin typeface="Arial" charset="0"/>
              </a:rPr>
              <a:t>Longitude (X3):</a:t>
            </a:r>
            <a:r>
              <a:rPr lang="en-US">
                <a:effectLst>
                  <a:outerShdw blurRad="38100" dist="38100" dir="2700000" algn="tl">
                    <a:srgbClr val="C0C0C0"/>
                  </a:outerShdw>
                </a:effectLst>
                <a:latin typeface="Arial" charset="0"/>
              </a:rPr>
              <a:t>  </a:t>
            </a:r>
            <a:r>
              <a:rPr lang="en-US" b="1">
                <a:solidFill>
                  <a:srgbClr val="FF0000"/>
                </a:solidFill>
                <a:effectLst>
                  <a:outerShdw blurRad="38100" dist="38100" dir="2700000" algn="tl">
                    <a:srgbClr val="C0C0C0"/>
                  </a:outerShdw>
                </a:effectLst>
                <a:latin typeface="Arial" charset="0"/>
              </a:rPr>
              <a:t>-77.451723</a:t>
            </a:r>
          </a:p>
          <a:p>
            <a:pPr>
              <a:defRPr/>
            </a:pPr>
            <a:r>
              <a:rPr lang="en-US" i="1">
                <a:effectLst>
                  <a:outerShdw blurRad="38100" dist="38100" dir="2700000" algn="tl">
                    <a:srgbClr val="C0C0C0"/>
                  </a:outerShdw>
                </a:effectLst>
                <a:latin typeface="Arial" charset="0"/>
              </a:rPr>
              <a:t>                 Latitude (Y3):</a:t>
            </a:r>
            <a:r>
              <a:rPr lang="en-US">
                <a:effectLst>
                  <a:outerShdw blurRad="38100" dist="38100" dir="2700000" algn="tl">
                    <a:srgbClr val="C0C0C0"/>
                  </a:outerShdw>
                </a:effectLst>
                <a:latin typeface="Arial" charset="0"/>
              </a:rPr>
              <a:t>    </a:t>
            </a:r>
            <a:r>
              <a:rPr lang="en-US" b="1">
                <a:solidFill>
                  <a:srgbClr val="FF0000"/>
                </a:solidFill>
                <a:effectLst>
                  <a:outerShdw blurRad="38100" dist="38100" dir="2700000" algn="tl">
                    <a:srgbClr val="C0C0C0"/>
                  </a:outerShdw>
                </a:effectLst>
                <a:latin typeface="Arial" charset="0"/>
              </a:rPr>
              <a:t>37.550164</a:t>
            </a:r>
          </a:p>
        </p:txBody>
      </p:sp>
      <p:sp>
        <p:nvSpPr>
          <p:cNvPr id="35848" name="Text Box 11"/>
          <p:cNvSpPr txBox="1">
            <a:spLocks noChangeArrowheads="1"/>
          </p:cNvSpPr>
          <p:nvPr/>
        </p:nvSpPr>
        <p:spPr bwMode="auto">
          <a:xfrm>
            <a:off x="5562600" y="1371600"/>
            <a:ext cx="3276600" cy="147478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905 Main St.             X1, Y1</a:t>
            </a:r>
          </a:p>
          <a:p>
            <a:pPr eaLnBrk="1" hangingPunct="1"/>
            <a:r>
              <a:rPr lang="en-US"/>
              <a:t>910 Main St.             X2, Y2</a:t>
            </a:r>
          </a:p>
          <a:p>
            <a:pPr eaLnBrk="1" hangingPunct="1"/>
            <a:r>
              <a:rPr lang="en-US"/>
              <a:t>920 Main St.             X3, Y3</a:t>
            </a:r>
          </a:p>
          <a:p>
            <a:pPr eaLnBrk="1" hangingPunct="1"/>
            <a:r>
              <a:rPr lang="en-US"/>
              <a:t>930 Main St.             X4, Y4</a:t>
            </a:r>
          </a:p>
          <a:p>
            <a:pPr eaLnBrk="1" hangingPunct="1"/>
            <a:r>
              <a:rPr lang="en-US"/>
              <a:t>940 Main St.             X5, Y5</a:t>
            </a:r>
          </a:p>
        </p:txBody>
      </p:sp>
      <p:sp>
        <p:nvSpPr>
          <p:cNvPr id="35849" name="Text Box 12"/>
          <p:cNvSpPr txBox="1">
            <a:spLocks noChangeArrowheads="1"/>
          </p:cNvSpPr>
          <p:nvPr/>
        </p:nvSpPr>
        <p:spPr bwMode="auto">
          <a:xfrm>
            <a:off x="6172200" y="990600"/>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i="1"/>
              <a:t>Street Database</a:t>
            </a:r>
          </a:p>
        </p:txBody>
      </p:sp>
      <p:sp>
        <p:nvSpPr>
          <p:cNvPr id="4109" name="Rectangle 13"/>
          <p:cNvSpPr>
            <a:spLocks noChangeArrowheads="1"/>
          </p:cNvSpPr>
          <p:nvPr/>
        </p:nvSpPr>
        <p:spPr bwMode="auto">
          <a:xfrm>
            <a:off x="5562600" y="1981200"/>
            <a:ext cx="3276600" cy="228600"/>
          </a:xfrm>
          <a:prstGeom prst="rect">
            <a:avLst/>
          </a:prstGeom>
          <a:solidFill>
            <a:srgbClr val="0000FF">
              <a:alpha val="29019"/>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0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animBg="1"/>
      <p:bldP spid="4106" grpId="0"/>
      <p:bldP spid="410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72" name="Group 24"/>
          <p:cNvGraphicFramePr>
            <a:graphicFrameLocks noGrp="1"/>
          </p:cNvGraphicFramePr>
          <p:nvPr>
            <p:ph idx="1"/>
          </p:nvPr>
        </p:nvGraphicFramePr>
        <p:xfrm>
          <a:off x="457200" y="838200"/>
          <a:ext cx="8686800" cy="4800600"/>
        </p:xfrm>
        <a:graphic>
          <a:graphicData uri="http://schemas.openxmlformats.org/drawingml/2006/table">
            <a:tbl>
              <a:tblPr/>
              <a:tblGrid>
                <a:gridCol w="8686800"/>
              </a:tblGrid>
              <a:tr h="48006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Arial" charset="0"/>
                          <a:cs typeface="Arial" charset="0"/>
                        </a:rPr>
                        <a:t>Healthy People 2010: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1"/>
                          </a:solidFill>
                          <a:effectLst/>
                          <a:latin typeface="Arial" charset="0"/>
                          <a:cs typeface="Arial" charset="0"/>
                        </a:rPr>
                        <a:t>Increase the proportion of all major national, state, and local health data systems that use geocoding to promote nationwide use of geographic information systems (GIS) at all levels.</a:t>
                      </a:r>
                      <a:endParaRPr kumimoji="0" lang="en-US" sz="36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6291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Oval 3"/>
          <p:cNvSpPr>
            <a:spLocks noChangeArrowheads="1"/>
          </p:cNvSpPr>
          <p:nvPr/>
        </p:nvSpPr>
        <p:spPr bwMode="auto">
          <a:xfrm>
            <a:off x="2971800" y="1371600"/>
            <a:ext cx="2057400" cy="609600"/>
          </a:xfrm>
          <a:prstGeom prst="ellipse">
            <a:avLst/>
          </a:prstGeom>
          <a:noFill/>
          <a:ln w="9525">
            <a:solidFill>
              <a:srgbClr val="CC102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7892" name="Text Box 4"/>
          <p:cNvSpPr txBox="1">
            <a:spLocks noChangeArrowheads="1"/>
          </p:cNvSpPr>
          <p:nvPr/>
        </p:nvSpPr>
        <p:spPr bwMode="auto">
          <a:xfrm>
            <a:off x="5257800" y="2438400"/>
            <a:ext cx="3886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777777"/>
                </a:solidFill>
              </a:rPr>
              <a:t>John Snow</a:t>
            </a:r>
          </a:p>
          <a:p>
            <a:pPr eaLnBrk="1" hangingPunct="1">
              <a:spcBef>
                <a:spcPct val="50000"/>
              </a:spcBef>
            </a:pPr>
            <a:r>
              <a:rPr lang="en-US" sz="2400" b="1">
                <a:solidFill>
                  <a:srgbClr val="777777"/>
                </a:solidFill>
              </a:rPr>
              <a:t>0139 Vibrio  cholerae Dr.</a:t>
            </a:r>
          </a:p>
          <a:p>
            <a:pPr eaLnBrk="1" hangingPunct="1">
              <a:spcBef>
                <a:spcPct val="50000"/>
              </a:spcBef>
            </a:pPr>
            <a:r>
              <a:rPr lang="en-US" sz="2400" b="1">
                <a:solidFill>
                  <a:srgbClr val="777777"/>
                </a:solidFill>
              </a:rPr>
              <a:t>Richmond, VA, 23231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3886200" y="3733800"/>
            <a:ext cx="4251325" cy="2667000"/>
            <a:chOff x="1565" y="1728"/>
            <a:chExt cx="3791" cy="2034"/>
          </a:xfrm>
        </p:grpSpPr>
        <p:pic>
          <p:nvPicPr>
            <p:cNvPr id="38921" name="Picture 7" descr="Geocod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 y="1728"/>
              <a:ext cx="2340" cy="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0"/>
            <p:cNvSpPr txBox="1">
              <a:spLocks noChangeArrowheads="1"/>
            </p:cNvSpPr>
            <p:nvPr/>
          </p:nvSpPr>
          <p:spPr bwMode="auto">
            <a:xfrm>
              <a:off x="1565" y="2832"/>
              <a:ext cx="1226" cy="49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b="1"/>
                <a:t>Richmond</a:t>
              </a:r>
              <a:r>
                <a:rPr lang="en-US" b="1">
                  <a:solidFill>
                    <a:srgbClr val="FF0000"/>
                  </a:solidFill>
                </a:rPr>
                <a:t> </a:t>
              </a:r>
            </a:p>
            <a:p>
              <a:pPr algn="ctr" eaLnBrk="1" hangingPunct="1"/>
              <a:r>
                <a:rPr lang="en-US" b="1">
                  <a:solidFill>
                    <a:srgbClr val="FF0000"/>
                  </a:solidFill>
                </a:rPr>
                <a:t>Morbidity</a:t>
              </a:r>
            </a:p>
          </p:txBody>
        </p:sp>
        <p:sp>
          <p:nvSpPr>
            <p:cNvPr id="38923" name="Line 11"/>
            <p:cNvSpPr>
              <a:spLocks noChangeShapeType="1"/>
            </p:cNvSpPr>
            <p:nvPr/>
          </p:nvSpPr>
          <p:spPr bwMode="auto">
            <a:xfrm flipV="1">
              <a:off x="2592" y="2688"/>
              <a:ext cx="528" cy="33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4" name="Text Box 12"/>
            <p:cNvSpPr txBox="1">
              <a:spLocks noChangeArrowheads="1"/>
            </p:cNvSpPr>
            <p:nvPr/>
          </p:nvSpPr>
          <p:spPr bwMode="auto">
            <a:xfrm>
              <a:off x="4368" y="2160"/>
              <a:ext cx="988" cy="287"/>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b="1"/>
                <a:t>Henrico </a:t>
              </a:r>
            </a:p>
          </p:txBody>
        </p:sp>
        <p:sp>
          <p:nvSpPr>
            <p:cNvPr id="38925" name="Line 13"/>
            <p:cNvSpPr>
              <a:spLocks noChangeShapeType="1"/>
            </p:cNvSpPr>
            <p:nvPr/>
          </p:nvSpPr>
          <p:spPr bwMode="auto">
            <a:xfrm flipH="1">
              <a:off x="4560" y="2400"/>
              <a:ext cx="96" cy="48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915" name="Group 8"/>
          <p:cNvGrpSpPr>
            <a:grpSpLocks/>
          </p:cNvGrpSpPr>
          <p:nvPr/>
        </p:nvGrpSpPr>
        <p:grpSpPr bwMode="auto">
          <a:xfrm>
            <a:off x="381000" y="533400"/>
            <a:ext cx="8763000" cy="4038600"/>
            <a:chOff x="144" y="662"/>
            <a:chExt cx="3888" cy="1579"/>
          </a:xfrm>
        </p:grpSpPr>
        <p:pic>
          <p:nvPicPr>
            <p:cNvPr id="389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864"/>
              <a:ext cx="1200"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4"/>
            <p:cNvSpPr txBox="1">
              <a:spLocks noChangeArrowheads="1"/>
            </p:cNvSpPr>
            <p:nvPr/>
          </p:nvSpPr>
          <p:spPr bwMode="auto">
            <a:xfrm>
              <a:off x="2112" y="816"/>
              <a:ext cx="1920"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t>Address:  </a:t>
              </a:r>
            </a:p>
            <a:p>
              <a:pPr eaLnBrk="1" hangingPunct="1"/>
              <a:r>
                <a:rPr lang="en-US" b="1"/>
                <a:t>0139 Vibrio Cholerae Dr.</a:t>
              </a:r>
            </a:p>
            <a:p>
              <a:pPr eaLnBrk="1" hangingPunct="1"/>
              <a:r>
                <a:rPr lang="en-US" b="1"/>
                <a:t>Richmond, VA, 23231</a:t>
              </a:r>
            </a:p>
            <a:p>
              <a:pPr eaLnBrk="1" hangingPunct="1">
                <a:spcBef>
                  <a:spcPct val="50000"/>
                </a:spcBef>
              </a:pPr>
              <a:endParaRPr lang="en-US"/>
            </a:p>
          </p:txBody>
        </p:sp>
        <p:sp>
          <p:nvSpPr>
            <p:cNvPr id="38918" name="Line 5"/>
            <p:cNvSpPr>
              <a:spLocks noChangeShapeType="1"/>
            </p:cNvSpPr>
            <p:nvPr/>
          </p:nvSpPr>
          <p:spPr bwMode="auto">
            <a:xfrm flipV="1">
              <a:off x="1392" y="1008"/>
              <a:ext cx="72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9" name="Oval 6"/>
            <p:cNvSpPr>
              <a:spLocks noChangeArrowheads="1"/>
            </p:cNvSpPr>
            <p:nvPr/>
          </p:nvSpPr>
          <p:spPr bwMode="auto">
            <a:xfrm>
              <a:off x="864" y="1104"/>
              <a:ext cx="480" cy="14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8920" name="Text Box 14"/>
            <p:cNvSpPr txBox="1">
              <a:spLocks noChangeArrowheads="1"/>
            </p:cNvSpPr>
            <p:nvPr/>
          </p:nvSpPr>
          <p:spPr bwMode="auto">
            <a:xfrm>
              <a:off x="182" y="662"/>
              <a:ext cx="7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600" b="1"/>
                <a:t>Reporting Form</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body" idx="4294967295"/>
          </p:nvPr>
        </p:nvSpPr>
        <p:spPr>
          <a:xfrm>
            <a:off x="838200" y="381000"/>
            <a:ext cx="7543800" cy="3352800"/>
          </a:xfrm>
          <a:solidFill>
            <a:schemeClr val="bg1"/>
          </a:solidFill>
        </p:spPr>
        <p:txBody>
          <a:bodyPr/>
          <a:lstStyle/>
          <a:p>
            <a:r>
              <a:rPr lang="en-US" sz="2800" b="1" smtClean="0"/>
              <a:t>Independent cities</a:t>
            </a:r>
          </a:p>
          <a:p>
            <a:r>
              <a:rPr lang="en-US" sz="2800" smtClean="0"/>
              <a:t>In Virginia, under state constitutional changes after the </a:t>
            </a:r>
            <a:r>
              <a:rPr lang="en-US" sz="2800" smtClean="0">
                <a:hlinkClick r:id="rId2" tooltip="American Civil War"/>
              </a:rPr>
              <a:t>American Civil War</a:t>
            </a:r>
            <a:r>
              <a:rPr lang="en-US" sz="2800" smtClean="0"/>
              <a:t> (1861-1865), beginning in 1871, cities became politically independent of the counties. For many practical purposes, an </a:t>
            </a:r>
            <a:r>
              <a:rPr lang="en-US" sz="2800" smtClean="0">
                <a:hlinkClick r:id="rId3" tooltip="Independent city"/>
              </a:rPr>
              <a:t>independent city</a:t>
            </a:r>
            <a:r>
              <a:rPr lang="en-US" sz="2800" smtClean="0"/>
              <a:t> in Virginia since then has been comparable to a county. Many agencies of the U.S. Government consider Virginia's independent cities to be </a:t>
            </a:r>
            <a:r>
              <a:rPr lang="en-US" sz="2800" smtClean="0">
                <a:hlinkClick r:id="rId4" tooltip="County-equivalent"/>
              </a:rPr>
              <a:t>county-equivalents</a:t>
            </a:r>
            <a:r>
              <a:rPr lang="en-US" sz="2800" smtClean="0"/>
              <a:t>.</a:t>
            </a:r>
          </a:p>
        </p:txBody>
      </p:sp>
      <p:sp>
        <p:nvSpPr>
          <p:cNvPr id="39939" name="Text Box 3"/>
          <p:cNvSpPr txBox="1">
            <a:spLocks noChangeArrowheads="1"/>
          </p:cNvSpPr>
          <p:nvPr/>
        </p:nvSpPr>
        <p:spPr bwMode="auto">
          <a:xfrm>
            <a:off x="2133600" y="6248400"/>
            <a:ext cx="47767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solidFill>
                  <a:srgbClr val="777777"/>
                </a:solidFill>
              </a:rPr>
              <a:t>http://en.wikipedia.org/wiki/Lost_counties%2C_cities%2C_and_towns_of_Virginia#Independent_cities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body" idx="4294967295"/>
          </p:nvPr>
        </p:nvSpPr>
        <p:spPr>
          <a:xfrm>
            <a:off x="914400" y="838200"/>
            <a:ext cx="7315200" cy="3916363"/>
          </a:xfrm>
          <a:solidFill>
            <a:schemeClr val="bg1"/>
          </a:solidFill>
        </p:spPr>
        <p:txBody>
          <a:bodyPr/>
          <a:lstStyle/>
          <a:p>
            <a:pPr>
              <a:lnSpc>
                <a:spcPct val="90000"/>
              </a:lnSpc>
            </a:pPr>
            <a:r>
              <a:rPr lang="en-US" sz="2400" smtClean="0"/>
              <a:t>Virginia is divided into independent cities and counties, which function in the same manner. According to the </a:t>
            </a:r>
            <a:r>
              <a:rPr lang="en-US" sz="2400" smtClean="0">
                <a:hlinkClick r:id="rId2" tooltip="United States Census Bureau"/>
              </a:rPr>
              <a:t>US Census Bureau</a:t>
            </a:r>
            <a:r>
              <a:rPr lang="en-US" sz="2400" smtClean="0"/>
              <a:t>, independent cities are considered </a:t>
            </a:r>
            <a:r>
              <a:rPr lang="en-US" sz="2400" smtClean="0">
                <a:hlinkClick r:id="rId3" tooltip="County-equivalent"/>
              </a:rPr>
              <a:t>county-equivalent</a:t>
            </a:r>
            <a:r>
              <a:rPr lang="en-US" sz="2400" smtClean="0"/>
              <a:t>.</a:t>
            </a:r>
            <a:r>
              <a:rPr lang="en-US" sz="2400" smtClean="0">
                <a:hlinkClick r:id="" action="ppaction://noaction"/>
              </a:rPr>
              <a:t>[58]</a:t>
            </a:r>
            <a:r>
              <a:rPr lang="en-US" sz="2400" smtClean="0"/>
              <a:t> Under Virginia law, all municipalities incorporated as </a:t>
            </a:r>
            <a:r>
              <a:rPr lang="en-US" sz="2400" i="1" smtClean="0"/>
              <a:t>cities</a:t>
            </a:r>
            <a:r>
              <a:rPr lang="en-US" sz="2400" smtClean="0"/>
              <a:t> are independent of any county. As of 2006, thirty-nine of the forty-two </a:t>
            </a:r>
            <a:r>
              <a:rPr lang="en-US" sz="2400" smtClean="0">
                <a:hlinkClick r:id="rId4" tooltip="Independent city"/>
              </a:rPr>
              <a:t>independent cities</a:t>
            </a:r>
            <a:r>
              <a:rPr lang="en-US" sz="2400" smtClean="0"/>
              <a:t> in the United States are in Virginia. Virginia does not have any political subdivisions, such as villages or townships, for areas of counties that are not within the boundaries of incorporated towns. There are hundreds of other </a:t>
            </a:r>
            <a:r>
              <a:rPr lang="en-US" sz="2400" smtClean="0">
                <a:hlinkClick r:id="rId5" tooltip="List of unincorporated towns in Virginia"/>
              </a:rPr>
              <a:t>unincorporated communities in Virginia</a:t>
            </a:r>
            <a:r>
              <a:rPr lang="en-US" sz="2400" smtClean="0"/>
              <a:t>, sometimes informally called towns.</a:t>
            </a:r>
            <a:r>
              <a:rPr lang="en-US" sz="2400" smtClean="0">
                <a:hlinkClick r:id="" action="ppaction://noaction"/>
              </a:rPr>
              <a:t>[59]</a:t>
            </a:r>
            <a:endParaRPr lang="en-US" sz="2400" smtClean="0"/>
          </a:p>
        </p:txBody>
      </p:sp>
      <p:sp>
        <p:nvSpPr>
          <p:cNvPr id="40963" name="Text Box 3"/>
          <p:cNvSpPr txBox="1">
            <a:spLocks noChangeArrowheads="1"/>
          </p:cNvSpPr>
          <p:nvPr/>
        </p:nvSpPr>
        <p:spPr bwMode="auto">
          <a:xfrm>
            <a:off x="3048000" y="62484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solidFill>
                  <a:srgbClr val="777777"/>
                </a:solidFill>
              </a:rPr>
              <a:t>http://en.wikipedia.org/wiki/Virginia#Cities_and_towns</a:t>
            </a:r>
          </a:p>
        </p:txBody>
      </p:sp>
      <p:sp>
        <p:nvSpPr>
          <p:cNvPr id="149509" name="Rectangle 5"/>
          <p:cNvSpPr>
            <a:spLocks noChangeArrowheads="1"/>
          </p:cNvSpPr>
          <p:nvPr/>
        </p:nvSpPr>
        <p:spPr bwMode="auto">
          <a:xfrm>
            <a:off x="1371600" y="1828800"/>
            <a:ext cx="6858000" cy="1676400"/>
          </a:xfrm>
          <a:prstGeom prst="rect">
            <a:avLst/>
          </a:prstGeom>
          <a:solidFill>
            <a:srgbClr val="FFFF00">
              <a:alpha val="4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0632" name="Group 168"/>
          <p:cNvGraphicFramePr>
            <a:graphicFrameLocks noGrp="1"/>
          </p:cNvGraphicFramePr>
          <p:nvPr>
            <p:ph type="title" idx="4294967295"/>
          </p:nvPr>
        </p:nvGraphicFramePr>
        <p:xfrm>
          <a:off x="533400" y="457200"/>
          <a:ext cx="8229600" cy="2406649"/>
        </p:xfrm>
        <a:graphic>
          <a:graphicData uri="http://schemas.openxmlformats.org/drawingml/2006/table">
            <a:tbl>
              <a:tblPr/>
              <a:tblGrid>
                <a:gridCol w="2041525"/>
                <a:gridCol w="2254250"/>
                <a:gridCol w="1169988"/>
                <a:gridCol w="1452562"/>
                <a:gridCol w="657225"/>
                <a:gridCol w="654050"/>
              </a:tblGrid>
              <a:tr h="303253">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cs typeface="Arial" charset="0"/>
                        </a:rPr>
                        <a:t>Name</a:t>
                      </a:r>
                      <a:endParaRPr kumimoji="0" lang="en-US" sz="1200" b="1" i="0" u="none" strike="noStrike" cap="none" normalizeH="0" baseline="0" smtClean="0">
                        <a:ln>
                          <a:noFill/>
                        </a:ln>
                        <a:solidFill>
                          <a:schemeClr val="bg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cs typeface="Arial" charset="0"/>
                        </a:rPr>
                        <a:t>Street</a:t>
                      </a:r>
                      <a:endParaRPr kumimoji="0" lang="en-US" sz="1200" b="1" i="0" u="none" strike="noStrike" cap="none" normalizeH="0" baseline="0" smtClean="0">
                        <a:ln>
                          <a:noFill/>
                        </a:ln>
                        <a:solidFill>
                          <a:schemeClr val="bg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cs typeface="Arial" charset="0"/>
                        </a:rPr>
                        <a:t>City</a:t>
                      </a:r>
                      <a:endParaRPr kumimoji="0" lang="en-US" sz="1200" b="1" i="0" u="none" strike="noStrike" cap="none" normalizeH="0" baseline="0" smtClean="0">
                        <a:ln>
                          <a:noFill/>
                        </a:ln>
                        <a:solidFill>
                          <a:schemeClr val="bg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rPr>
                        <a:t>County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cs typeface="Arial" charset="0"/>
                        </a:rPr>
                        <a:t>St</a:t>
                      </a:r>
                      <a:endParaRPr kumimoji="0" lang="en-US" sz="1200" b="1" i="0" u="none" strike="noStrike" cap="none" normalizeH="0" baseline="0" smtClean="0">
                        <a:ln>
                          <a:noFill/>
                        </a:ln>
                        <a:solidFill>
                          <a:schemeClr val="bg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charset="0"/>
                          <a:cs typeface="Arial" charset="0"/>
                        </a:rPr>
                        <a:t>Zip</a:t>
                      </a:r>
                      <a:endParaRPr kumimoji="0" lang="en-US" sz="1200" b="1" i="0" u="none" strike="noStrike" cap="none" normalizeH="0" baseline="0" smtClean="0">
                        <a:ln>
                          <a:noFill/>
                        </a:ln>
                        <a:solidFill>
                          <a:schemeClr val="bg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A Movable Feast</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1318 E Cary St</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Richmond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23219</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Azalea Food Market &amp; Deli</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211 Azalea Ave.</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Richmond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23227</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Blimpie</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13969 Raised Anter</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Midlothian</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23112</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Bogey's Bagels</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13520 Midlothian Trnpk</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Midlothian</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23113</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Boychiks Deli</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4024-B Cox Rd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Richmond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23233</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Café 1602</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1602 Rolling Hill Dr</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Richmond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23229</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356">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Carla's Kitchen</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920 W Grace St</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Richmond</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Richmond City</a:t>
                      </a: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VA</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23220</a:t>
                      </a:r>
                      <a:endParaRPr kumimoji="0" lang="en-US" sz="1200" b="1"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0634" name="Group 170"/>
          <p:cNvGraphicFramePr>
            <a:graphicFrameLocks noGrp="1"/>
          </p:cNvGraphicFramePr>
          <p:nvPr>
            <p:ph type="body" idx="4294967295"/>
          </p:nvPr>
        </p:nvGraphicFramePr>
        <p:xfrm>
          <a:off x="323850" y="3581400"/>
          <a:ext cx="8610600" cy="2622550"/>
        </p:xfrm>
        <a:graphic>
          <a:graphicData uri="http://schemas.openxmlformats.org/drawingml/2006/table">
            <a:tbl>
              <a:tblPr/>
              <a:tblGrid>
                <a:gridCol w="1420813"/>
                <a:gridCol w="1087437"/>
                <a:gridCol w="336550"/>
                <a:gridCol w="825500"/>
                <a:gridCol w="852488"/>
                <a:gridCol w="828675"/>
                <a:gridCol w="927100"/>
                <a:gridCol w="495300"/>
                <a:gridCol w="1089025"/>
                <a:gridCol w="747712"/>
              </a:tblGrid>
              <a:tr h="23500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Street_new</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City_new</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St</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Zip_new</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Longitude</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Latitude</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Census Block</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FIPS</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County_new</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bg1"/>
                          </a:solidFill>
                          <a:effectLst/>
                          <a:latin typeface="Arial" charset="0"/>
                          <a:cs typeface="Arial" charset="0"/>
                        </a:rPr>
                        <a:t>Code</a:t>
                      </a:r>
                      <a:endParaRPr kumimoji="0" lang="en-US" sz="800" b="1" i="0" u="none" strike="noStrike" cap="none" normalizeH="0" baseline="0" smtClean="0">
                        <a:ln>
                          <a:noFill/>
                        </a:ln>
                        <a:solidFill>
                          <a:schemeClr val="bg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38426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1318 E CARY ST</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23219-4155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-77.432889</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37.534887</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517600305001095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51760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 CITY</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6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211 AZALEA AVE</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23227-3621</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-77.424351</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37.602463</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510872008043000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HENRICO</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510">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13969 RAISED ANTLER CIR</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MIDLOTHIAN</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23112-2005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-77.663853</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37.402642</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510411010061024</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51041</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CHESTERFIELD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6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13520 MIDLOTHIAN TPKE</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MIDLOTHIAN</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23113-4214</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-77.649450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37.503059</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510411009151016</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51041</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CHESTERFIELD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6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4024-B COX RD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23233</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-77.619700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37.624400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51087200115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HENRICO</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E022ZC5X</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917">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1602 ROLLING HILLS DR</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23229-5012</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-77.546885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37.601315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510872001043022</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51087</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HENRICO</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6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920 W GRACE ST</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VA</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23220-4125</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-77.451723</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37.550164</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517600403001003</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51760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RICHMOND CITY</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Arial" charset="0"/>
                          <a:cs typeface="Arial" charset="0"/>
                        </a:rPr>
                        <a:t>S80 AS0</a:t>
                      </a:r>
                      <a:endParaRPr kumimoji="0" lang="en-US" sz="800" b="1" i="0" u="none" strike="noStrike" cap="none" normalizeH="0" baseline="0" smtClean="0">
                        <a:ln>
                          <a:noFill/>
                        </a:ln>
                        <a:solidFill>
                          <a:schemeClr val="tx1"/>
                        </a:solidFill>
                        <a:effectLst/>
                        <a:latin typeface="Arial" charset="0"/>
                      </a:endParaRPr>
                    </a:p>
                  </a:txBody>
                  <a:tcPr marT="45731" marB="45731"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0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aphicFrame>
        <p:nvGraphicFramePr>
          <p:cNvPr id="4098" name="Object 3"/>
          <p:cNvGraphicFramePr>
            <a:graphicFrameLocks noChangeAspect="1"/>
          </p:cNvGraphicFramePr>
          <p:nvPr/>
        </p:nvGraphicFramePr>
        <p:xfrm>
          <a:off x="2298700" y="1447800"/>
          <a:ext cx="4940300" cy="5105400"/>
        </p:xfrm>
        <a:graphic>
          <a:graphicData uri="http://schemas.openxmlformats.org/presentationml/2006/ole">
            <mc:AlternateContent xmlns:mc="http://schemas.openxmlformats.org/markup-compatibility/2006">
              <mc:Choice xmlns:v="urn:schemas-microsoft-com:vml" Requires="v">
                <p:oleObj spid="_x0000_s4102" name="Visio" r:id="rId3" imgW="5121021" imgH="5292471" progId="Visio.Drawing.11">
                  <p:embed/>
                </p:oleObj>
              </mc:Choice>
              <mc:Fallback>
                <p:oleObj name="Visio" r:id="rId3" imgW="5121021" imgH="5292471"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700" y="1447800"/>
                        <a:ext cx="4940300"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1" name="Text Box 4"/>
          <p:cNvSpPr txBox="1">
            <a:spLocks noChangeArrowheads="1"/>
          </p:cNvSpPr>
          <p:nvPr/>
        </p:nvSpPr>
        <p:spPr bwMode="auto">
          <a:xfrm>
            <a:off x="152400" y="304800"/>
            <a:ext cx="899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b="1"/>
              <a:t>Business Process Flowchart for Geocoding STD Morbidity: </a:t>
            </a:r>
          </a:p>
          <a:p>
            <a:pPr algn="ctr" eaLnBrk="1" hangingPunct="1"/>
            <a:r>
              <a:rPr lang="en-US" sz="1600" b="1"/>
              <a:t>City of Richmond, Chesterfield County and Henrico County, Virginia – 2006.</a:t>
            </a:r>
            <a:r>
              <a:rPr lang="en-US"/>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4294967295"/>
          </p:nvPr>
        </p:nvSpPr>
        <p:spPr/>
        <p:txBody>
          <a:bodyPr/>
          <a:lstStyle/>
          <a:p>
            <a:endParaRPr lang="en-US" smtClean="0"/>
          </a:p>
        </p:txBody>
      </p:sp>
      <p:sp>
        <p:nvSpPr>
          <p:cNvPr id="4301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3012" name="Rectangle 5"/>
          <p:cNvSpPr>
            <a:spLocks noChangeArrowheads="1"/>
          </p:cNvSpPr>
          <p:nvPr/>
        </p:nvSpPr>
        <p:spPr bwMode="auto">
          <a:xfrm>
            <a:off x="-342900" y="3743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pic>
        <p:nvPicPr>
          <p:cNvPr id="430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1143000"/>
          </a:xfrm>
        </p:spPr>
        <p:txBody>
          <a:bodyPr/>
          <a:lstStyle/>
          <a:p>
            <a:r>
              <a:rPr lang="en-US" smtClean="0">
                <a:solidFill>
                  <a:srgbClr val="FFCC00"/>
                </a:solidFill>
              </a:rPr>
              <a:t>What is GIS?</a:t>
            </a:r>
          </a:p>
        </p:txBody>
      </p:sp>
      <p:sp>
        <p:nvSpPr>
          <p:cNvPr id="301059" name="Rectangle 3"/>
          <p:cNvSpPr>
            <a:spLocks noGrp="1" noChangeArrowheads="1"/>
          </p:cNvSpPr>
          <p:nvPr>
            <p:ph type="body" idx="1"/>
          </p:nvPr>
        </p:nvSpPr>
        <p:spPr>
          <a:xfrm>
            <a:off x="457200" y="1219200"/>
            <a:ext cx="8229600" cy="4525963"/>
          </a:xfrm>
        </p:spPr>
        <p:txBody>
          <a:bodyPr/>
          <a:lstStyle/>
          <a:p>
            <a:pPr>
              <a:lnSpc>
                <a:spcPct val="90000"/>
              </a:lnSpc>
              <a:buFontTx/>
              <a:buNone/>
            </a:pPr>
            <a:r>
              <a:rPr lang="en-US" sz="2800" smtClean="0">
                <a:solidFill>
                  <a:schemeClr val="bg1"/>
                </a:solidFill>
              </a:rPr>
              <a:t>A geographic information system is an integrated collection of computer software and data used to view and manage information about geographic places, analyze spatial relationships, and model spatial processes.</a:t>
            </a:r>
            <a:r>
              <a:rPr lang="en-US" sz="2800" baseline="30000" smtClean="0">
                <a:solidFill>
                  <a:schemeClr val="bg1"/>
                </a:solidFill>
              </a:rPr>
              <a:t>1</a:t>
            </a:r>
            <a:endParaRPr lang="en-US" sz="2800" smtClean="0">
              <a:solidFill>
                <a:schemeClr val="bg1"/>
              </a:solidFill>
            </a:endParaRPr>
          </a:p>
          <a:p>
            <a:pPr>
              <a:lnSpc>
                <a:spcPct val="90000"/>
              </a:lnSpc>
              <a:buFontTx/>
              <a:buNone/>
            </a:pPr>
            <a:r>
              <a:rPr lang="en-US" sz="2800" smtClean="0">
                <a:solidFill>
                  <a:schemeClr val="bg1"/>
                </a:solidFill>
              </a:rPr>
              <a:t>A computer-assisted system for the capture, storage, retrieval, analysis and display of spatial data.</a:t>
            </a:r>
            <a:r>
              <a:rPr lang="en-US" sz="2800" baseline="30000" smtClean="0">
                <a:solidFill>
                  <a:schemeClr val="bg1"/>
                </a:solidFill>
              </a:rPr>
              <a:t>2</a:t>
            </a:r>
          </a:p>
          <a:p>
            <a:pPr>
              <a:lnSpc>
                <a:spcPct val="90000"/>
              </a:lnSpc>
              <a:buFontTx/>
              <a:buNone/>
            </a:pPr>
            <a:r>
              <a:rPr lang="en-US" sz="2800" smtClean="0">
                <a:solidFill>
                  <a:schemeClr val="bg1"/>
                </a:solidFill>
              </a:rPr>
              <a:t>Computer-based systems for integrating and analyzing geographic data.</a:t>
            </a:r>
            <a:r>
              <a:rPr lang="en-US" sz="2800" baseline="30000" smtClean="0">
                <a:solidFill>
                  <a:schemeClr val="bg1"/>
                </a:solidFill>
              </a:rPr>
              <a:t>3</a:t>
            </a:r>
          </a:p>
        </p:txBody>
      </p:sp>
      <p:sp>
        <p:nvSpPr>
          <p:cNvPr id="301060" name="Text Box 4"/>
          <p:cNvSpPr txBox="1">
            <a:spLocks noChangeArrowheads="1"/>
          </p:cNvSpPr>
          <p:nvPr/>
        </p:nvSpPr>
        <p:spPr bwMode="auto">
          <a:xfrm>
            <a:off x="6613525" y="6078538"/>
            <a:ext cx="198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solidFill>
                  <a:schemeClr val="bg1"/>
                </a:solidFill>
              </a:rPr>
              <a:t>1 A to Z GIS.  ESRI Press.</a:t>
            </a:r>
          </a:p>
          <a:p>
            <a:pPr eaLnBrk="1" hangingPunct="1"/>
            <a:r>
              <a:rPr lang="en-US" sz="1000">
                <a:solidFill>
                  <a:schemeClr val="bg1"/>
                </a:solidFill>
              </a:rPr>
              <a:t>2 Clarke, 1986. p. 175</a:t>
            </a:r>
          </a:p>
          <a:p>
            <a:pPr eaLnBrk="1" hangingPunct="1"/>
            <a:r>
              <a:rPr lang="en-US" sz="1000">
                <a:solidFill>
                  <a:schemeClr val="bg1"/>
                </a:solidFill>
              </a:rPr>
              <a:t>3 Cromley and McLafferty.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5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1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447800"/>
            <a:ext cx="6096000" cy="457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342900" y="3743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4037" name="Text Box 5"/>
          <p:cNvSpPr txBox="1">
            <a:spLocks noChangeArrowheads="1"/>
          </p:cNvSpPr>
          <p:nvPr/>
        </p:nvSpPr>
        <p:spPr bwMode="auto">
          <a:xfrm>
            <a:off x="228600" y="304800"/>
            <a:ext cx="8686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b="1"/>
              <a:t>Net Gonorrhea and Chlamydia Morbidity Reassignment Percentages: </a:t>
            </a:r>
          </a:p>
          <a:p>
            <a:pPr algn="ctr" eaLnBrk="1" hangingPunct="1"/>
            <a:r>
              <a:rPr lang="en-US" sz="1600" b="1"/>
              <a:t>City of Richmond, Chesterfield County and Henrico County: 2002-2006</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0"/>
            <a:ext cx="8610600" cy="1371600"/>
          </a:xfrm>
        </p:spPr>
        <p:txBody>
          <a:bodyPr/>
          <a:lstStyle/>
          <a:p>
            <a:r>
              <a:rPr lang="en-US" sz="2800" b="1" smtClean="0"/>
              <a:t>Distribution of Gonorrhea and Chlamydia Based on Geocoded Morbidity Assignments in the Tri-city/county Richmond Area^, 2006</a:t>
            </a:r>
            <a:r>
              <a:rPr lang="en-US" sz="2800" smtClean="0"/>
              <a:t> </a:t>
            </a:r>
          </a:p>
        </p:txBody>
      </p:sp>
      <p:grpSp>
        <p:nvGrpSpPr>
          <p:cNvPr id="45059" name="Group 5"/>
          <p:cNvGrpSpPr>
            <a:grpSpLocks/>
          </p:cNvGrpSpPr>
          <p:nvPr/>
        </p:nvGrpSpPr>
        <p:grpSpPr bwMode="auto">
          <a:xfrm>
            <a:off x="533400" y="1676400"/>
            <a:ext cx="7924800" cy="3948113"/>
            <a:chOff x="864" y="1104"/>
            <a:chExt cx="3648" cy="1738"/>
          </a:xfrm>
        </p:grpSpPr>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1104"/>
              <a:ext cx="36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4"/>
            <p:cNvSpPr txBox="1">
              <a:spLocks noChangeArrowheads="1"/>
            </p:cNvSpPr>
            <p:nvPr/>
          </p:nvSpPr>
          <p:spPr bwMode="auto">
            <a:xfrm>
              <a:off x="1008" y="2640"/>
              <a:ext cx="350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t>*Non-geocodable cases (n=471) were retained within the city/county of initial morbidity report and are included in the </a:t>
              </a:r>
            </a:p>
            <a:p>
              <a:pPr eaLnBrk="1" hangingPunct="1"/>
              <a:r>
                <a:rPr lang="en-US" sz="800"/>
                <a:t>redistributed case counts for each city/county above. Hence, the total Reported Cases and Redistributed Cases are equal.   </a:t>
              </a:r>
              <a:endParaRPr lang="en-US" sz="800" b="1"/>
            </a:p>
            <a:p>
              <a:pPr eaLnBrk="1" hangingPunct="1"/>
              <a:r>
                <a:rPr lang="en-US" sz="800" b="1"/>
                <a:t>^ </a:t>
              </a:r>
              <a:r>
                <a:rPr lang="en-US" sz="800"/>
                <a:t>The Tri-City/County Richmond Area is comprised of the city of Richmond and the counties of Chesterfield and Henrico.</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0"/>
            <a:ext cx="8763000" cy="1143000"/>
          </a:xfrm>
        </p:spPr>
        <p:txBody>
          <a:bodyPr/>
          <a:lstStyle/>
          <a:p>
            <a:r>
              <a:rPr lang="en-US" sz="2800" b="1" smtClean="0"/>
              <a:t>Ranking of Richmond, VA, based on National Summary of Gonorrhea and Chlamydia Rates among Cities &gt;200,000 Population: 1992-2004*</a:t>
            </a:r>
            <a:r>
              <a:rPr lang="en-US" sz="2800" smtClean="0"/>
              <a:t> </a:t>
            </a:r>
          </a:p>
        </p:txBody>
      </p:sp>
      <p:pic>
        <p:nvPicPr>
          <p:cNvPr id="46083" name="Picture 3"/>
          <p:cNvPicPr preferRelativeResize="0">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05000" y="1905000"/>
            <a:ext cx="5324475" cy="3319463"/>
          </a:xfrm>
          <a:solidFill>
            <a:srgbClr val="CC0000"/>
          </a:solidFill>
        </p:spPr>
      </p:pic>
      <p:sp>
        <p:nvSpPr>
          <p:cNvPr id="46084" name="Text Box 4"/>
          <p:cNvSpPr txBox="1">
            <a:spLocks noChangeArrowheads="1"/>
          </p:cNvSpPr>
          <p:nvPr/>
        </p:nvSpPr>
        <p:spPr bwMode="auto">
          <a:xfrm>
            <a:off x="1905000" y="5334000"/>
            <a:ext cx="50593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t>*  Data in this table was extracted from annual CDC Sexually Transmitted Disease Surveillance reports 9-21</a:t>
            </a:r>
          </a:p>
          <a:p>
            <a:pPr eaLnBrk="1" hangingPunct="1"/>
            <a:r>
              <a:rPr lang="en-US" sz="800"/>
              <a:t>‡ Data from 1992-1995 for chlamydia rankings is based on non-rank tables requiring manual calculation</a:t>
            </a:r>
          </a:p>
          <a:p>
            <a:pPr eaLnBrk="1" hangingPunct="1"/>
            <a:r>
              <a:rPr lang="en-US" sz="800"/>
              <a:t>†   The Virginia Department of Health initiated increased chlamydia screening criteria (6/7/1995)22</a:t>
            </a:r>
          </a:p>
          <a:p>
            <a:pPr eaLnBrk="1" hangingPunct="1"/>
            <a:r>
              <a:rPr lang="en-US" sz="800"/>
              <a:t>†† Geocoding was implemented for all data beginning in January 2002 </a:t>
            </a:r>
          </a:p>
        </p:txBody>
      </p:sp>
      <p:sp>
        <p:nvSpPr>
          <p:cNvPr id="196613" name="Rectangle 5"/>
          <p:cNvSpPr>
            <a:spLocks noChangeArrowheads="1"/>
          </p:cNvSpPr>
          <p:nvPr/>
        </p:nvSpPr>
        <p:spPr bwMode="auto">
          <a:xfrm>
            <a:off x="2590800" y="2514600"/>
            <a:ext cx="6096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4" name="Rectangle 6"/>
          <p:cNvSpPr>
            <a:spLocks noChangeArrowheads="1"/>
          </p:cNvSpPr>
          <p:nvPr/>
        </p:nvSpPr>
        <p:spPr bwMode="auto">
          <a:xfrm>
            <a:off x="2590800" y="4191000"/>
            <a:ext cx="609600" cy="3810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5" name="Rectangle 7"/>
          <p:cNvSpPr>
            <a:spLocks noChangeArrowheads="1"/>
          </p:cNvSpPr>
          <p:nvPr/>
        </p:nvSpPr>
        <p:spPr bwMode="auto">
          <a:xfrm>
            <a:off x="4724400" y="3124200"/>
            <a:ext cx="762000" cy="609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6" name="Rectangle 8"/>
          <p:cNvSpPr>
            <a:spLocks noChangeArrowheads="1"/>
          </p:cNvSpPr>
          <p:nvPr/>
        </p:nvSpPr>
        <p:spPr bwMode="auto">
          <a:xfrm>
            <a:off x="4724400" y="3962400"/>
            <a:ext cx="762000" cy="609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7" name="Rectangle 9"/>
          <p:cNvSpPr>
            <a:spLocks noChangeArrowheads="1"/>
          </p:cNvSpPr>
          <p:nvPr/>
        </p:nvSpPr>
        <p:spPr bwMode="auto">
          <a:xfrm>
            <a:off x="2590800" y="2895600"/>
            <a:ext cx="609600" cy="4572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8" name="Rectangle 10"/>
          <p:cNvSpPr>
            <a:spLocks noChangeArrowheads="1"/>
          </p:cNvSpPr>
          <p:nvPr/>
        </p:nvSpPr>
        <p:spPr bwMode="auto">
          <a:xfrm>
            <a:off x="2590800" y="3962400"/>
            <a:ext cx="6096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19" name="Rectangle 11"/>
          <p:cNvSpPr>
            <a:spLocks noChangeArrowheads="1"/>
          </p:cNvSpPr>
          <p:nvPr/>
        </p:nvSpPr>
        <p:spPr bwMode="auto">
          <a:xfrm>
            <a:off x="2590800" y="4572000"/>
            <a:ext cx="6096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0" name="Rectangle 12"/>
          <p:cNvSpPr>
            <a:spLocks noChangeArrowheads="1"/>
          </p:cNvSpPr>
          <p:nvPr/>
        </p:nvSpPr>
        <p:spPr bwMode="auto">
          <a:xfrm>
            <a:off x="4724400" y="4572000"/>
            <a:ext cx="7620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1" name="Rectangle 13"/>
          <p:cNvSpPr>
            <a:spLocks noChangeArrowheads="1"/>
          </p:cNvSpPr>
          <p:nvPr/>
        </p:nvSpPr>
        <p:spPr bwMode="auto">
          <a:xfrm>
            <a:off x="2590800" y="3352800"/>
            <a:ext cx="6096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2" name="Rectangle 14"/>
          <p:cNvSpPr>
            <a:spLocks noChangeArrowheads="1"/>
          </p:cNvSpPr>
          <p:nvPr/>
        </p:nvSpPr>
        <p:spPr bwMode="auto">
          <a:xfrm>
            <a:off x="2590800" y="4800600"/>
            <a:ext cx="609600" cy="1524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3" name="Rectangle 15"/>
          <p:cNvSpPr>
            <a:spLocks noChangeArrowheads="1"/>
          </p:cNvSpPr>
          <p:nvPr/>
        </p:nvSpPr>
        <p:spPr bwMode="auto">
          <a:xfrm>
            <a:off x="4724400" y="4953000"/>
            <a:ext cx="762000" cy="228600"/>
          </a:xfrm>
          <a:prstGeom prst="rect">
            <a:avLst/>
          </a:prstGeom>
          <a:solidFill>
            <a:srgbClr val="CC0000">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4" name="Rectangle 16"/>
          <p:cNvSpPr>
            <a:spLocks noChangeArrowheads="1"/>
          </p:cNvSpPr>
          <p:nvPr/>
        </p:nvSpPr>
        <p:spPr bwMode="auto">
          <a:xfrm>
            <a:off x="1600200" y="3962400"/>
            <a:ext cx="5867400" cy="609600"/>
          </a:xfrm>
          <a:prstGeom prst="rect">
            <a:avLst/>
          </a:prstGeom>
          <a:solidFill>
            <a:srgbClr val="C0C0C0">
              <a:alpha val="29019"/>
            </a:srgbClr>
          </a:solidFill>
          <a:ln w="57150">
            <a:solidFill>
              <a:srgbClr val="FF66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96625" name="Rectangle 17"/>
          <p:cNvSpPr>
            <a:spLocks noChangeArrowheads="1"/>
          </p:cNvSpPr>
          <p:nvPr/>
        </p:nvSpPr>
        <p:spPr bwMode="auto">
          <a:xfrm>
            <a:off x="1600200" y="4572000"/>
            <a:ext cx="5867400" cy="609600"/>
          </a:xfrm>
          <a:prstGeom prst="rect">
            <a:avLst/>
          </a:prstGeom>
          <a:solidFill>
            <a:srgbClr val="C0C0C0">
              <a:alpha val="30196"/>
            </a:srgbClr>
          </a:solidFill>
          <a:ln w="57150">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613"/>
                                        </p:tgtEl>
                                        <p:attrNameLst>
                                          <p:attrName>style.visibility</p:attrName>
                                        </p:attrNameLst>
                                      </p:cBhvr>
                                      <p:to>
                                        <p:strVal val="visible"/>
                                      </p:to>
                                    </p:set>
                                    <p:animEffect transition="in" filter="dissolve">
                                      <p:cBhvr>
                                        <p:cTn id="7" dur="1000"/>
                                        <p:tgtEl>
                                          <p:spTgt spid="1966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6617"/>
                                        </p:tgtEl>
                                        <p:attrNameLst>
                                          <p:attrName>style.visibility</p:attrName>
                                        </p:attrNameLst>
                                      </p:cBhvr>
                                      <p:to>
                                        <p:strVal val="visible"/>
                                      </p:to>
                                    </p:set>
                                    <p:animEffect transition="in" filter="dissolve">
                                      <p:cBhvr>
                                        <p:cTn id="10" dur="1000"/>
                                        <p:tgtEl>
                                          <p:spTgt spid="1966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6621"/>
                                        </p:tgtEl>
                                        <p:attrNameLst>
                                          <p:attrName>style.visibility</p:attrName>
                                        </p:attrNameLst>
                                      </p:cBhvr>
                                      <p:to>
                                        <p:strVal val="visible"/>
                                      </p:to>
                                    </p:set>
                                    <p:animEffect transition="in" filter="dissolve">
                                      <p:cBhvr>
                                        <p:cTn id="13" dur="1000"/>
                                        <p:tgtEl>
                                          <p:spTgt spid="1966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96618"/>
                                        </p:tgtEl>
                                        <p:attrNameLst>
                                          <p:attrName>style.visibility</p:attrName>
                                        </p:attrNameLst>
                                      </p:cBhvr>
                                      <p:to>
                                        <p:strVal val="visible"/>
                                      </p:to>
                                    </p:set>
                                    <p:animEffect transition="in" filter="dissolve">
                                      <p:cBhvr>
                                        <p:cTn id="16" dur="1000"/>
                                        <p:tgtEl>
                                          <p:spTgt spid="1966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6614"/>
                                        </p:tgtEl>
                                        <p:attrNameLst>
                                          <p:attrName>style.visibility</p:attrName>
                                        </p:attrNameLst>
                                      </p:cBhvr>
                                      <p:to>
                                        <p:strVal val="visible"/>
                                      </p:to>
                                    </p:set>
                                    <p:animEffect transition="in" filter="dissolve">
                                      <p:cBhvr>
                                        <p:cTn id="19" dur="1000"/>
                                        <p:tgtEl>
                                          <p:spTgt spid="1966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6619"/>
                                        </p:tgtEl>
                                        <p:attrNameLst>
                                          <p:attrName>style.visibility</p:attrName>
                                        </p:attrNameLst>
                                      </p:cBhvr>
                                      <p:to>
                                        <p:strVal val="visible"/>
                                      </p:to>
                                    </p:set>
                                    <p:animEffect transition="in" filter="dissolve">
                                      <p:cBhvr>
                                        <p:cTn id="22" dur="1000"/>
                                        <p:tgtEl>
                                          <p:spTgt spid="1966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6622"/>
                                        </p:tgtEl>
                                        <p:attrNameLst>
                                          <p:attrName>style.visibility</p:attrName>
                                        </p:attrNameLst>
                                      </p:cBhvr>
                                      <p:to>
                                        <p:strVal val="visible"/>
                                      </p:to>
                                    </p:set>
                                    <p:animEffect transition="in" filter="dissolve">
                                      <p:cBhvr>
                                        <p:cTn id="25" dur="1000"/>
                                        <p:tgtEl>
                                          <p:spTgt spid="1966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6615"/>
                                        </p:tgtEl>
                                        <p:attrNameLst>
                                          <p:attrName>style.visibility</p:attrName>
                                        </p:attrNameLst>
                                      </p:cBhvr>
                                      <p:to>
                                        <p:strVal val="visible"/>
                                      </p:to>
                                    </p:set>
                                    <p:animEffect transition="in" filter="dissolve">
                                      <p:cBhvr>
                                        <p:cTn id="28" dur="1000"/>
                                        <p:tgtEl>
                                          <p:spTgt spid="1966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96616"/>
                                        </p:tgtEl>
                                        <p:attrNameLst>
                                          <p:attrName>style.visibility</p:attrName>
                                        </p:attrNameLst>
                                      </p:cBhvr>
                                      <p:to>
                                        <p:strVal val="visible"/>
                                      </p:to>
                                    </p:set>
                                    <p:animEffect transition="in" filter="dissolve">
                                      <p:cBhvr>
                                        <p:cTn id="31" dur="1000"/>
                                        <p:tgtEl>
                                          <p:spTgt spid="1966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6620"/>
                                        </p:tgtEl>
                                        <p:attrNameLst>
                                          <p:attrName>style.visibility</p:attrName>
                                        </p:attrNameLst>
                                      </p:cBhvr>
                                      <p:to>
                                        <p:strVal val="visible"/>
                                      </p:to>
                                    </p:set>
                                    <p:animEffect transition="in" filter="dissolve">
                                      <p:cBhvr>
                                        <p:cTn id="34" dur="1000"/>
                                        <p:tgtEl>
                                          <p:spTgt spid="1966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6623"/>
                                        </p:tgtEl>
                                        <p:attrNameLst>
                                          <p:attrName>style.visibility</p:attrName>
                                        </p:attrNameLst>
                                      </p:cBhvr>
                                      <p:to>
                                        <p:strVal val="visible"/>
                                      </p:to>
                                    </p:set>
                                    <p:animEffect transition="in" filter="dissolve">
                                      <p:cBhvr>
                                        <p:cTn id="37" dur="1000"/>
                                        <p:tgtEl>
                                          <p:spTgt spid="1966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1" nodeType="clickEffect">
                                  <p:stCondLst>
                                    <p:cond delay="0"/>
                                  </p:stCondLst>
                                  <p:childTnLst>
                                    <p:animEffect transition="out" filter="fade">
                                      <p:cBhvr>
                                        <p:cTn id="41" dur="500"/>
                                        <p:tgtEl>
                                          <p:spTgt spid="196613"/>
                                        </p:tgtEl>
                                      </p:cBhvr>
                                    </p:animEffect>
                                    <p:set>
                                      <p:cBhvr>
                                        <p:cTn id="42" dur="1" fill="hold">
                                          <p:stCondLst>
                                            <p:cond delay="499"/>
                                          </p:stCondLst>
                                        </p:cTn>
                                        <p:tgtEl>
                                          <p:spTgt spid="19661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196617"/>
                                        </p:tgtEl>
                                      </p:cBhvr>
                                    </p:animEffect>
                                    <p:set>
                                      <p:cBhvr>
                                        <p:cTn id="45" dur="1" fill="hold">
                                          <p:stCondLst>
                                            <p:cond delay="1999"/>
                                          </p:stCondLst>
                                        </p:cTn>
                                        <p:tgtEl>
                                          <p:spTgt spid="1966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96621"/>
                                        </p:tgtEl>
                                      </p:cBhvr>
                                    </p:animEffect>
                                    <p:set>
                                      <p:cBhvr>
                                        <p:cTn id="48" dur="1" fill="hold">
                                          <p:stCondLst>
                                            <p:cond delay="1999"/>
                                          </p:stCondLst>
                                        </p:cTn>
                                        <p:tgtEl>
                                          <p:spTgt spid="19662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196618"/>
                                        </p:tgtEl>
                                      </p:cBhvr>
                                    </p:animEffect>
                                    <p:set>
                                      <p:cBhvr>
                                        <p:cTn id="51" dur="1" fill="hold">
                                          <p:stCondLst>
                                            <p:cond delay="1999"/>
                                          </p:stCondLst>
                                        </p:cTn>
                                        <p:tgtEl>
                                          <p:spTgt spid="19661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196614"/>
                                        </p:tgtEl>
                                      </p:cBhvr>
                                    </p:animEffect>
                                    <p:set>
                                      <p:cBhvr>
                                        <p:cTn id="54" dur="1" fill="hold">
                                          <p:stCondLst>
                                            <p:cond delay="1999"/>
                                          </p:stCondLst>
                                        </p:cTn>
                                        <p:tgtEl>
                                          <p:spTgt spid="19661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196619"/>
                                        </p:tgtEl>
                                      </p:cBhvr>
                                    </p:animEffect>
                                    <p:set>
                                      <p:cBhvr>
                                        <p:cTn id="57" dur="1" fill="hold">
                                          <p:stCondLst>
                                            <p:cond delay="1999"/>
                                          </p:stCondLst>
                                        </p:cTn>
                                        <p:tgtEl>
                                          <p:spTgt spid="19661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196622"/>
                                        </p:tgtEl>
                                      </p:cBhvr>
                                    </p:animEffect>
                                    <p:set>
                                      <p:cBhvr>
                                        <p:cTn id="60" dur="1" fill="hold">
                                          <p:stCondLst>
                                            <p:cond delay="1999"/>
                                          </p:stCondLst>
                                        </p:cTn>
                                        <p:tgtEl>
                                          <p:spTgt spid="19662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000"/>
                                        <p:tgtEl>
                                          <p:spTgt spid="196615"/>
                                        </p:tgtEl>
                                      </p:cBhvr>
                                    </p:animEffect>
                                    <p:set>
                                      <p:cBhvr>
                                        <p:cTn id="63" dur="1" fill="hold">
                                          <p:stCondLst>
                                            <p:cond delay="1999"/>
                                          </p:stCondLst>
                                        </p:cTn>
                                        <p:tgtEl>
                                          <p:spTgt spid="19661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000"/>
                                        <p:tgtEl>
                                          <p:spTgt spid="196616"/>
                                        </p:tgtEl>
                                      </p:cBhvr>
                                    </p:animEffect>
                                    <p:set>
                                      <p:cBhvr>
                                        <p:cTn id="66" dur="1" fill="hold">
                                          <p:stCondLst>
                                            <p:cond delay="1999"/>
                                          </p:stCondLst>
                                        </p:cTn>
                                        <p:tgtEl>
                                          <p:spTgt spid="19661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196620"/>
                                        </p:tgtEl>
                                      </p:cBhvr>
                                    </p:animEffect>
                                    <p:set>
                                      <p:cBhvr>
                                        <p:cTn id="69" dur="1" fill="hold">
                                          <p:stCondLst>
                                            <p:cond delay="1999"/>
                                          </p:stCondLst>
                                        </p:cTn>
                                        <p:tgtEl>
                                          <p:spTgt spid="1966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196623"/>
                                        </p:tgtEl>
                                      </p:cBhvr>
                                    </p:animEffect>
                                    <p:set>
                                      <p:cBhvr>
                                        <p:cTn id="72" dur="1" fill="hold">
                                          <p:stCondLst>
                                            <p:cond delay="1999"/>
                                          </p:stCondLst>
                                        </p:cTn>
                                        <p:tgtEl>
                                          <p:spTgt spid="196623"/>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9662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6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nimBg="1"/>
      <p:bldP spid="196613" grpId="1" animBg="1"/>
      <p:bldP spid="196614" grpId="0" animBg="1"/>
      <p:bldP spid="196614" grpId="1" animBg="1"/>
      <p:bldP spid="196615" grpId="0" animBg="1"/>
      <p:bldP spid="196615" grpId="1" animBg="1"/>
      <p:bldP spid="196616" grpId="0" animBg="1"/>
      <p:bldP spid="196616" grpId="1" animBg="1"/>
      <p:bldP spid="196617" grpId="0" animBg="1"/>
      <p:bldP spid="196617" grpId="1" animBg="1"/>
      <p:bldP spid="196618" grpId="0" animBg="1"/>
      <p:bldP spid="196618" grpId="1" animBg="1"/>
      <p:bldP spid="196619" grpId="0" animBg="1"/>
      <p:bldP spid="196619" grpId="1" animBg="1"/>
      <p:bldP spid="196620" grpId="0" animBg="1"/>
      <p:bldP spid="196620" grpId="1" animBg="1"/>
      <p:bldP spid="196621" grpId="0" animBg="1"/>
      <p:bldP spid="196621" grpId="1" animBg="1"/>
      <p:bldP spid="196622" grpId="0" animBg="1"/>
      <p:bldP spid="196622" grpId="1" animBg="1"/>
      <p:bldP spid="196623" grpId="0" animBg="1"/>
      <p:bldP spid="196623" grpId="1" animBg="1"/>
      <p:bldP spid="196624" grpId="0" animBg="1"/>
      <p:bldP spid="1966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0" y="1752600"/>
            <a:ext cx="9144000" cy="4800600"/>
          </a:xfrm>
        </p:spPr>
        <p:txBody>
          <a:bodyPr/>
          <a:lstStyle/>
          <a:p>
            <a:pPr>
              <a:buFontTx/>
              <a:buNone/>
            </a:pPr>
            <a:r>
              <a:rPr lang="en-US" sz="2800" smtClean="0"/>
              <a:t>	</a:t>
            </a:r>
            <a:r>
              <a:rPr lang="en-US" sz="2400" smtClean="0"/>
              <a:t>Stover, J., Kheirallah, K., Delcher, C., Dolan, C., Johnson, L. </a:t>
            </a:r>
          </a:p>
          <a:p>
            <a:pPr>
              <a:buFontTx/>
              <a:buNone/>
            </a:pPr>
            <a:r>
              <a:rPr lang="en-US" sz="2400" i="1" smtClean="0"/>
              <a:t>	</a:t>
            </a:r>
            <a:r>
              <a:rPr lang="en-US" sz="2400" i="1" u="sng" smtClean="0"/>
              <a:t>Improving Surveillance of Sexually Transmitted Diseases Through Geocoded Morbidity Assignment</a:t>
            </a:r>
          </a:p>
          <a:p>
            <a:pPr>
              <a:buFontTx/>
              <a:buNone/>
            </a:pPr>
            <a:r>
              <a:rPr lang="en-US" sz="2400" smtClean="0"/>
              <a:t>	</a:t>
            </a:r>
            <a:r>
              <a:rPr lang="en-US" sz="2400" i="1" smtClean="0"/>
              <a:t>Public Health Reports</a:t>
            </a:r>
            <a:r>
              <a:rPr lang="en-US" sz="2400" smtClean="0"/>
              <a:t> - OASIS Suppl. Nov/Dec 2009. Vol 124. No. 5.</a:t>
            </a:r>
          </a:p>
          <a:p>
            <a:pPr>
              <a:buFontTx/>
              <a:buNone/>
            </a:pPr>
            <a:endParaRPr lang="en-US" sz="2400" smtClean="0"/>
          </a:p>
        </p:txBody>
      </p:sp>
      <p:sp>
        <p:nvSpPr>
          <p:cNvPr id="47107" name="Text Box 4"/>
          <p:cNvSpPr txBox="1">
            <a:spLocks noChangeArrowheads="1"/>
          </p:cNvSpPr>
          <p:nvPr/>
        </p:nvSpPr>
        <p:spPr bwMode="auto">
          <a:xfrm>
            <a:off x="2819400" y="533400"/>
            <a:ext cx="326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4000" b="1"/>
              <a:t>Check it out!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2438400"/>
            <a:ext cx="8229600" cy="1143000"/>
          </a:xfrm>
        </p:spPr>
        <p:txBody>
          <a:bodyPr/>
          <a:lstStyle/>
          <a:p>
            <a:r>
              <a:rPr lang="en-US" sz="4000" smtClean="0"/>
              <a:t>GIS </a:t>
            </a:r>
            <a:br>
              <a:rPr lang="en-US" sz="4000" smtClean="0"/>
            </a:br>
            <a:r>
              <a:rPr lang="en-US" sz="4000" smtClean="0"/>
              <a:t>&amp;</a:t>
            </a:r>
            <a:br>
              <a:rPr lang="en-US" sz="4000" smtClean="0"/>
            </a:br>
            <a:r>
              <a:rPr lang="en-US" sz="4000" smtClean="0"/>
              <a:t>Privacy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Data Confidentiality</a:t>
            </a:r>
          </a:p>
        </p:txBody>
      </p:sp>
      <p:sp>
        <p:nvSpPr>
          <p:cNvPr id="49155" name="Rectangle 3"/>
          <p:cNvSpPr>
            <a:spLocks noGrp="1" noChangeArrowheads="1"/>
          </p:cNvSpPr>
          <p:nvPr>
            <p:ph type="body" idx="1"/>
          </p:nvPr>
        </p:nvSpPr>
        <p:spPr/>
        <p:txBody>
          <a:bodyPr/>
          <a:lstStyle/>
          <a:p>
            <a:pPr>
              <a:lnSpc>
                <a:spcPct val="80000"/>
              </a:lnSpc>
            </a:pPr>
            <a:r>
              <a:rPr lang="en-US" sz="1600" smtClean="0"/>
              <a:t>Geo-masking </a:t>
            </a:r>
          </a:p>
          <a:p>
            <a:pPr lvl="1">
              <a:lnSpc>
                <a:spcPct val="80000"/>
              </a:lnSpc>
            </a:pPr>
            <a:r>
              <a:rPr lang="en-US" sz="1400" smtClean="0"/>
              <a:t>moving the point locations</a:t>
            </a:r>
          </a:p>
          <a:p>
            <a:pPr lvl="1">
              <a:lnSpc>
                <a:spcPct val="80000"/>
              </a:lnSpc>
            </a:pPr>
            <a:r>
              <a:rPr lang="en-US" sz="1400" smtClean="0"/>
              <a:t>Transformations:</a:t>
            </a:r>
          </a:p>
          <a:p>
            <a:pPr lvl="2">
              <a:lnSpc>
                <a:spcPct val="80000"/>
              </a:lnSpc>
            </a:pPr>
            <a:r>
              <a:rPr lang="en-US" sz="1200" smtClean="0"/>
              <a:t>Translation: shift all points a fixed distance and direction</a:t>
            </a:r>
          </a:p>
          <a:p>
            <a:pPr lvl="2">
              <a:lnSpc>
                <a:spcPct val="80000"/>
              </a:lnSpc>
            </a:pPr>
            <a:r>
              <a:rPr lang="en-US" sz="1200" smtClean="0"/>
              <a:t>Scale: expand or contract all points by a scaling factor</a:t>
            </a:r>
          </a:p>
          <a:p>
            <a:pPr lvl="2">
              <a:lnSpc>
                <a:spcPct val="80000"/>
              </a:lnSpc>
            </a:pPr>
            <a:r>
              <a:rPr lang="en-US" sz="1200" smtClean="0"/>
              <a:t>Rotation: rotate all points by a fixed angle about a pivot point</a:t>
            </a:r>
          </a:p>
          <a:p>
            <a:pPr>
              <a:lnSpc>
                <a:spcPct val="80000"/>
              </a:lnSpc>
            </a:pPr>
            <a:r>
              <a:rPr lang="en-US" sz="1600" smtClean="0"/>
              <a:t>Random perturbation:</a:t>
            </a:r>
          </a:p>
          <a:p>
            <a:pPr lvl="1">
              <a:lnSpc>
                <a:spcPct val="80000"/>
              </a:lnSpc>
            </a:pPr>
            <a:r>
              <a:rPr lang="en-US" sz="1400" smtClean="0"/>
              <a:t>Relocate randomly from original</a:t>
            </a:r>
          </a:p>
          <a:p>
            <a:pPr lvl="1">
              <a:lnSpc>
                <a:spcPct val="80000"/>
              </a:lnSpc>
            </a:pPr>
            <a:r>
              <a:rPr lang="en-US" sz="1400" smtClean="0"/>
              <a:t>Most commonly used method</a:t>
            </a:r>
          </a:p>
          <a:p>
            <a:pPr lvl="1">
              <a:lnSpc>
                <a:spcPct val="80000"/>
              </a:lnSpc>
            </a:pPr>
            <a:r>
              <a:rPr lang="en-US" sz="1400" smtClean="0"/>
              <a:t>Maps for public release – equivalent visual pattern</a:t>
            </a:r>
          </a:p>
          <a:p>
            <a:pPr lvl="1">
              <a:lnSpc>
                <a:spcPct val="80000"/>
              </a:lnSpc>
            </a:pPr>
            <a:r>
              <a:rPr lang="en-US" sz="1400" smtClean="0"/>
              <a:t>Where is the point?</a:t>
            </a:r>
          </a:p>
          <a:p>
            <a:pPr lvl="2">
              <a:lnSpc>
                <a:spcPct val="80000"/>
              </a:lnSpc>
            </a:pPr>
            <a:r>
              <a:rPr lang="en-US" sz="1200" smtClean="0"/>
              <a:t>Is it now in a lake?  </a:t>
            </a:r>
          </a:p>
          <a:p>
            <a:pPr lvl="2">
              <a:lnSpc>
                <a:spcPct val="80000"/>
              </a:lnSpc>
            </a:pPr>
            <a:r>
              <a:rPr lang="en-US" sz="1200" smtClean="0"/>
              <a:t>Urban vs rural  </a:t>
            </a:r>
          </a:p>
          <a:p>
            <a:pPr lvl="1">
              <a:lnSpc>
                <a:spcPct val="80000"/>
              </a:lnSpc>
            </a:pPr>
            <a:endParaRPr lang="en-US" sz="1400" smtClean="0"/>
          </a:p>
          <a:p>
            <a:pPr>
              <a:lnSpc>
                <a:spcPct val="80000"/>
              </a:lnSpc>
            </a:pPr>
            <a:r>
              <a:rPr lang="en-US" sz="1600" smtClean="0"/>
              <a:t>Aggregation</a:t>
            </a:r>
          </a:p>
          <a:p>
            <a:pPr lvl="1">
              <a:lnSpc>
                <a:spcPct val="80000"/>
              </a:lnSpc>
            </a:pPr>
            <a:r>
              <a:rPr lang="en-US" sz="1400" smtClean="0"/>
              <a:t>Loss of geographic information</a:t>
            </a:r>
          </a:p>
          <a:p>
            <a:pPr lvl="1">
              <a:lnSpc>
                <a:spcPct val="80000"/>
              </a:lnSpc>
            </a:pPr>
            <a:r>
              <a:rPr lang="en-US" sz="1400" smtClean="0"/>
              <a:t>Artificial boundaries</a:t>
            </a:r>
          </a:p>
          <a:p>
            <a:pPr lvl="1">
              <a:lnSpc>
                <a:spcPct val="80000"/>
              </a:lnSpc>
            </a:pPr>
            <a:r>
              <a:rPr lang="en-US" sz="1400" smtClean="0"/>
              <a:t>Assumed homogeneity</a:t>
            </a:r>
          </a:p>
          <a:p>
            <a:pPr>
              <a:lnSpc>
                <a:spcPct val="80000"/>
              </a:lnSpc>
            </a:pPr>
            <a:r>
              <a:rPr lang="en-US" sz="1600" smtClean="0"/>
              <a:t>Reverse geocoding</a:t>
            </a:r>
          </a:p>
          <a:p>
            <a:pPr lvl="1">
              <a:lnSpc>
                <a:spcPct val="80000"/>
              </a:lnSpc>
            </a:pPr>
            <a:r>
              <a:rPr lang="en-US" sz="1400" smtClean="0"/>
              <a:t>432 of 550 (79%) patients in Boston</a:t>
            </a:r>
          </a:p>
          <a:p>
            <a:pPr lvl="2">
              <a:lnSpc>
                <a:spcPct val="80000"/>
              </a:lnSpc>
            </a:pPr>
            <a:r>
              <a:rPr lang="en-US" sz="1200" smtClean="0"/>
              <a:t>Brownstein et al NEJM 2006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Random Perturbation in a GIS</a:t>
            </a:r>
          </a:p>
        </p:txBody>
      </p:sp>
      <p:pic>
        <p:nvPicPr>
          <p:cNvPr id="50179" name="Picture 3" descr="GIS_Paper_RandSchoo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925" y="1066800"/>
            <a:ext cx="61801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ChangeArrowheads="1"/>
          </p:cNvSpPr>
          <p:nvPr/>
        </p:nvSpPr>
        <p:spPr bwMode="auto">
          <a:xfrm>
            <a:off x="6656388" y="363855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400">
              <a:solidFill>
                <a:schemeClr val="bg1"/>
              </a:solidFill>
              <a:latin typeface="Times New Roman" panose="02020603050405020304" pitchFamily="18" charset="0"/>
            </a:endParaRPr>
          </a:p>
        </p:txBody>
      </p:sp>
      <p:sp>
        <p:nvSpPr>
          <p:cNvPr id="50181" name="Rectangle 5"/>
          <p:cNvSpPr>
            <a:spLocks noChangeArrowheads="1"/>
          </p:cNvSpPr>
          <p:nvPr/>
        </p:nvSpPr>
        <p:spPr bwMode="auto">
          <a:xfrm>
            <a:off x="6742113" y="6391275"/>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400">
              <a:solidFill>
                <a:schemeClr val="bg1"/>
              </a:solidFill>
              <a:latin typeface="Times New Roman" panose="02020603050405020304" pitchFamily="18" charset="0"/>
            </a:endParaRPr>
          </a:p>
        </p:txBody>
      </p:sp>
      <p:sp>
        <p:nvSpPr>
          <p:cNvPr id="50182" name="Rectangle 6"/>
          <p:cNvSpPr>
            <a:spLocks noChangeArrowheads="1"/>
          </p:cNvSpPr>
          <p:nvPr/>
        </p:nvSpPr>
        <p:spPr bwMode="auto">
          <a:xfrm>
            <a:off x="3532188" y="6381750"/>
            <a:ext cx="7620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400">
              <a:solidFill>
                <a:schemeClr val="bg1"/>
              </a:solidFill>
              <a:latin typeface="Times New Roman" panose="02020603050405020304" pitchFamily="18" charset="0"/>
            </a:endParaRPr>
          </a:p>
        </p:txBody>
      </p:sp>
      <p:sp>
        <p:nvSpPr>
          <p:cNvPr id="50183" name="Text Box 7"/>
          <p:cNvSpPr txBox="1">
            <a:spLocks noChangeArrowheads="1"/>
          </p:cNvSpPr>
          <p:nvPr/>
        </p:nvSpPr>
        <p:spPr bwMode="auto">
          <a:xfrm>
            <a:off x="3475038" y="6291263"/>
            <a:ext cx="738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600" b="1">
                <a:solidFill>
                  <a:srgbClr val="386CB0"/>
                </a:solidFill>
              </a:rPr>
              <a:t>Detail</a:t>
            </a:r>
          </a:p>
        </p:txBody>
      </p:sp>
      <p:sp>
        <p:nvSpPr>
          <p:cNvPr id="50184" name="Text Box 8"/>
          <p:cNvSpPr txBox="1">
            <a:spLocks noChangeArrowheads="1"/>
          </p:cNvSpPr>
          <p:nvPr/>
        </p:nvSpPr>
        <p:spPr bwMode="auto">
          <a:xfrm>
            <a:off x="6580188" y="3533775"/>
            <a:ext cx="954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600" b="1">
                <a:solidFill>
                  <a:srgbClr val="386CB0"/>
                </a:solidFill>
              </a:rPr>
              <a:t>Original</a:t>
            </a:r>
          </a:p>
        </p:txBody>
      </p:sp>
      <p:sp>
        <p:nvSpPr>
          <p:cNvPr id="50185" name="Text Box 9"/>
          <p:cNvSpPr txBox="1">
            <a:spLocks noChangeArrowheads="1"/>
          </p:cNvSpPr>
          <p:nvPr/>
        </p:nvSpPr>
        <p:spPr bwMode="auto">
          <a:xfrm>
            <a:off x="6427788" y="6273800"/>
            <a:ext cx="13350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600" b="1">
                <a:solidFill>
                  <a:srgbClr val="386CB0"/>
                </a:solidFill>
              </a:rPr>
              <a:t>Geomasked</a:t>
            </a:r>
          </a:p>
        </p:txBody>
      </p:sp>
      <p:sp>
        <p:nvSpPr>
          <p:cNvPr id="50186" name="Text Box 10"/>
          <p:cNvSpPr txBox="1">
            <a:spLocks noChangeArrowheads="1"/>
          </p:cNvSpPr>
          <p:nvPr/>
        </p:nvSpPr>
        <p:spPr bwMode="auto">
          <a:xfrm>
            <a:off x="0" y="64770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t>Stinchcomb, D.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lstStyle/>
          <a:p>
            <a:pPr eaLnBrk="1" hangingPunct="1"/>
            <a:endParaRPr lang="en-US" smtClean="0"/>
          </a:p>
        </p:txBody>
      </p:sp>
      <p:sp>
        <p:nvSpPr>
          <p:cNvPr id="51203" name="Rectangle 3"/>
          <p:cNvSpPr>
            <a:spLocks noGrp="1" noChangeArrowheads="1"/>
          </p:cNvSpPr>
          <p:nvPr>
            <p:ph type="body" idx="4294967295"/>
          </p:nvPr>
        </p:nvSpPr>
        <p:spPr/>
        <p:txBody>
          <a:bodyPr/>
          <a:lstStyle/>
          <a:p>
            <a:pPr eaLnBrk="1" hangingPunct="1"/>
            <a:endParaRPr lang="en-US" smtClean="0"/>
          </a:p>
        </p:txBody>
      </p:sp>
      <p:pic>
        <p:nvPicPr>
          <p:cNvPr id="51204" name="Picture 4"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ctrTitle" idx="4294967295"/>
          </p:nvPr>
        </p:nvSpPr>
        <p:spPr>
          <a:xfrm>
            <a:off x="685800" y="2130425"/>
            <a:ext cx="7772400" cy="1470025"/>
          </a:xfrm>
        </p:spPr>
        <p:txBody>
          <a:bodyPr/>
          <a:lstStyle/>
          <a:p>
            <a:pPr eaLnBrk="1" hangingPunct="1"/>
            <a:endParaRPr lang="en-US" smtClean="0"/>
          </a:p>
        </p:txBody>
      </p:sp>
      <p:sp>
        <p:nvSpPr>
          <p:cNvPr id="52227" name="Rectangle 3"/>
          <p:cNvSpPr>
            <a:spLocks noGrp="1" noChangeArrowheads="1"/>
          </p:cNvSpPr>
          <p:nvPr>
            <p:ph type="subTitle" idx="4294967295"/>
          </p:nvPr>
        </p:nvSpPr>
        <p:spPr>
          <a:xfrm>
            <a:off x="1270000" y="4176713"/>
            <a:ext cx="6756400" cy="1858962"/>
          </a:xfrm>
        </p:spPr>
        <p:txBody>
          <a:bodyPr/>
          <a:lstStyle/>
          <a:p>
            <a:pPr marL="0" indent="0" algn="ctr" eaLnBrk="1" hangingPunct="1">
              <a:buFontTx/>
              <a:buNone/>
            </a:pPr>
            <a:endParaRPr lang="en-US" smtClean="0"/>
          </a:p>
        </p:txBody>
      </p:sp>
      <p:pic>
        <p:nvPicPr>
          <p:cNvPr id="52228" name="Picture 4" descr="Fig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608763" cy="855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304800" y="274638"/>
            <a:ext cx="8382000" cy="1782762"/>
          </a:xfrm>
        </p:spPr>
        <p:txBody>
          <a:bodyPr/>
          <a:lstStyle/>
          <a:p>
            <a:r>
              <a:rPr lang="en-US" sz="4800" smtClean="0">
                <a:solidFill>
                  <a:srgbClr val="FFCC00"/>
                </a:solidFill>
              </a:rPr>
              <a:t>Confidentiality</a:t>
            </a:r>
            <a:br>
              <a:rPr lang="en-US" sz="4800" smtClean="0">
                <a:solidFill>
                  <a:srgbClr val="FFCC00"/>
                </a:solidFill>
              </a:rPr>
            </a:br>
            <a:endParaRPr lang="en-US" sz="4000" i="1" smtClean="0">
              <a:solidFill>
                <a:srgbClr val="FFCC00"/>
              </a:solidFill>
            </a:endParaRPr>
          </a:p>
        </p:txBody>
      </p:sp>
      <p:sp>
        <p:nvSpPr>
          <p:cNvPr id="53251" name="Rectangle 3"/>
          <p:cNvSpPr>
            <a:spLocks noGrp="1" noChangeArrowheads="1"/>
          </p:cNvSpPr>
          <p:nvPr>
            <p:ph type="body" idx="4294967295"/>
          </p:nvPr>
        </p:nvSpPr>
        <p:spPr>
          <a:xfrm>
            <a:off x="381000" y="1905000"/>
            <a:ext cx="8229600" cy="3276600"/>
          </a:xfrm>
        </p:spPr>
        <p:txBody>
          <a:bodyPr/>
          <a:lstStyle/>
          <a:p>
            <a:r>
              <a:rPr lang="en-US" sz="2400" smtClean="0">
                <a:solidFill>
                  <a:schemeClr val="bg1"/>
                </a:solidFill>
              </a:rPr>
              <a:t>GIS is fairly new to STD surveillance</a:t>
            </a:r>
          </a:p>
          <a:p>
            <a:r>
              <a:rPr lang="en-US" sz="2400" smtClean="0">
                <a:solidFill>
                  <a:schemeClr val="bg1"/>
                </a:solidFill>
              </a:rPr>
              <a:t>Technology has outpaced confidentiality standards</a:t>
            </a:r>
            <a:endParaRPr lang="en-US" sz="2400" i="1" smtClean="0">
              <a:solidFill>
                <a:schemeClr val="bg1"/>
              </a:solidFill>
            </a:endParaRPr>
          </a:p>
          <a:p>
            <a:r>
              <a:rPr lang="en-US" sz="2400" smtClean="0">
                <a:solidFill>
                  <a:schemeClr val="bg1"/>
                </a:solidFill>
              </a:rPr>
              <a:t>Is geocoded and/or mapped data easily identifiable?</a:t>
            </a:r>
          </a:p>
          <a:p>
            <a:pPr lvl="1"/>
            <a:r>
              <a:rPr lang="en-US" sz="2000" smtClean="0">
                <a:solidFill>
                  <a:schemeClr val="bg1"/>
                </a:solidFill>
              </a:rPr>
              <a:t>Use of rates, ranges, etc.</a:t>
            </a:r>
          </a:p>
          <a:p>
            <a:pPr lvl="1"/>
            <a:r>
              <a:rPr lang="en-US" sz="2000" smtClean="0">
                <a:solidFill>
                  <a:schemeClr val="bg1"/>
                </a:solidFill>
              </a:rPr>
              <a:t>Randomization of points, offsets</a:t>
            </a:r>
          </a:p>
          <a:p>
            <a:r>
              <a:rPr lang="en-US" sz="2400" smtClean="0">
                <a:solidFill>
                  <a:schemeClr val="bg1"/>
                </a:solidFill>
              </a:rPr>
              <a:t>Need to establish guidance for users and recipients</a:t>
            </a:r>
          </a:p>
          <a:p>
            <a:pPr lvl="1"/>
            <a:r>
              <a:rPr lang="en-US" sz="2000" smtClean="0">
                <a:solidFill>
                  <a:schemeClr val="bg1"/>
                </a:solidFill>
              </a:rPr>
              <a:t>Data sharing agreements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143000"/>
            <a:ext cx="7772400" cy="41148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4294967295"/>
          </p:nvPr>
        </p:nvSpPr>
        <p:spPr>
          <a:xfrm>
            <a:off x="457200" y="1524000"/>
            <a:ext cx="8229600" cy="2971800"/>
          </a:xfrm>
        </p:spPr>
        <p:txBody>
          <a:bodyPr/>
          <a:lstStyle/>
          <a:p>
            <a:pPr algn="ctr">
              <a:buFontTx/>
              <a:buNone/>
            </a:pPr>
            <a:endParaRPr lang="en-US" i="1" smtClean="0"/>
          </a:p>
          <a:p>
            <a:pPr>
              <a:buFontTx/>
              <a:buNone/>
            </a:pPr>
            <a:r>
              <a:rPr lang="en-US" i="1" smtClean="0">
                <a:solidFill>
                  <a:schemeClr val="bg1"/>
                </a:solidFill>
              </a:rPr>
              <a:t>“Mapping communicable diseases at detailed geographic scales raises significant concerns about privacy and confidentiality.”</a:t>
            </a:r>
          </a:p>
        </p:txBody>
      </p:sp>
      <p:sp>
        <p:nvSpPr>
          <p:cNvPr id="54275" name="TextBox 3"/>
          <p:cNvSpPr txBox="1">
            <a:spLocks noChangeArrowheads="1"/>
          </p:cNvSpPr>
          <p:nvPr/>
        </p:nvSpPr>
        <p:spPr bwMode="auto">
          <a:xfrm>
            <a:off x="914400" y="4343400"/>
            <a:ext cx="22558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800">
                <a:solidFill>
                  <a:srgbClr val="FFCC00"/>
                </a:solidFill>
              </a:rPr>
              <a:t>Cromley and McLafferty, Guilford Press 2002.</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a:xfrm>
            <a:off x="457200" y="1600200"/>
            <a:ext cx="8229600" cy="4525963"/>
          </a:xfrm>
          <a:noFill/>
        </p:spPr>
        <p:txBody>
          <a:bodyPr/>
          <a:lstStyle/>
          <a:p>
            <a:r>
              <a:rPr lang="en-US" sz="3600" smtClean="0">
                <a:solidFill>
                  <a:schemeClr val="bg1"/>
                </a:solidFill>
              </a:rPr>
              <a:t>“CDC recommends that data be released in the form that is closest to microdata and that still preserves confidentiality.”</a:t>
            </a:r>
          </a:p>
        </p:txBody>
      </p:sp>
      <p:sp>
        <p:nvSpPr>
          <p:cNvPr id="55299" name="Rectangle 3"/>
          <p:cNvSpPr>
            <a:spLocks noChangeArrowheads="1"/>
          </p:cNvSpPr>
          <p:nvPr/>
        </p:nvSpPr>
        <p:spPr bwMode="auto">
          <a:xfrm>
            <a:off x="381000" y="3962400"/>
            <a:ext cx="548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sz="1600">
                <a:solidFill>
                  <a:srgbClr val="FFCC00"/>
                </a:solidFill>
              </a:rPr>
              <a:t>CDC/ATSDR Policy on Releasing and Sharing Data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a:xfrm>
            <a:off x="457200" y="838200"/>
            <a:ext cx="8229600" cy="4525963"/>
          </a:xfrm>
          <a:noFill/>
        </p:spPr>
        <p:txBody>
          <a:bodyPr/>
          <a:lstStyle/>
          <a:p>
            <a:r>
              <a:rPr lang="en-US" sz="2400" smtClean="0">
                <a:solidFill>
                  <a:schemeClr val="bg1"/>
                </a:solidFill>
              </a:rPr>
              <a:t>“Protected Health Information…[means] any information, whether oral, written, electronic, visual, pictoral, physical, or any other form, that related to an individual’s past, present, or future…condition, treatment, services…which reveals the identity of the individual…or where there is a reasonable basis to believe such information could be utulized to reveal the identity of that individual….this definition should be interpreted broadly.”</a:t>
            </a:r>
          </a:p>
        </p:txBody>
      </p:sp>
      <p:sp>
        <p:nvSpPr>
          <p:cNvPr id="56323" name="Rectangle 3"/>
          <p:cNvSpPr>
            <a:spLocks noChangeArrowheads="1"/>
          </p:cNvSpPr>
          <p:nvPr/>
        </p:nvSpPr>
        <p:spPr bwMode="auto">
          <a:xfrm>
            <a:off x="457200" y="4038600"/>
            <a:ext cx="441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sz="1600">
                <a:solidFill>
                  <a:srgbClr val="FFCC00"/>
                </a:solidFill>
              </a:rPr>
              <a:t>Model State Public Health Privacy Act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457200" y="274638"/>
            <a:ext cx="8229600" cy="1143000"/>
          </a:xfrm>
        </p:spPr>
        <p:txBody>
          <a:bodyPr/>
          <a:lstStyle/>
          <a:p>
            <a:r>
              <a:rPr lang="en-US" sz="4000" smtClean="0">
                <a:solidFill>
                  <a:srgbClr val="FFCC00"/>
                </a:solidFill>
              </a:rPr>
              <a:t>CDC Comments on Disclosure of Confidential Information</a:t>
            </a:r>
          </a:p>
        </p:txBody>
      </p:sp>
      <p:sp>
        <p:nvSpPr>
          <p:cNvPr id="57347" name="Rectangle 3"/>
          <p:cNvSpPr>
            <a:spLocks noGrp="1" noChangeArrowheads="1"/>
          </p:cNvSpPr>
          <p:nvPr>
            <p:ph type="body" idx="4294967295"/>
          </p:nvPr>
        </p:nvSpPr>
        <p:spPr>
          <a:xfrm>
            <a:off x="457200" y="1600200"/>
            <a:ext cx="8229600" cy="3962400"/>
          </a:xfrm>
        </p:spPr>
        <p:txBody>
          <a:bodyPr/>
          <a:lstStyle/>
          <a:p>
            <a:pPr>
              <a:buFontTx/>
              <a:buNone/>
            </a:pPr>
            <a:r>
              <a:rPr lang="en-US" sz="2400" smtClean="0">
                <a:solidFill>
                  <a:schemeClr val="bg1"/>
                </a:solidFill>
              </a:rPr>
              <a:t>“Those assessing the risk that confidential information will be disclosed should recommend the statistical methods to be used for disclosure protection (e.g. suppression, random perturbations, recoding, top- or bottom-coding.) The recommended methods should balance the risk of disclosure against the possibility that reducing the risk of disclosure will also reduce the usefulness of the data for public health practice and research.”</a:t>
            </a:r>
          </a:p>
        </p:txBody>
      </p:sp>
      <p:sp>
        <p:nvSpPr>
          <p:cNvPr id="166916" name="Text Box 4"/>
          <p:cNvSpPr txBox="1">
            <a:spLocks noChangeArrowheads="1"/>
          </p:cNvSpPr>
          <p:nvPr/>
        </p:nvSpPr>
        <p:spPr bwMode="auto">
          <a:xfrm>
            <a:off x="304800" y="4953000"/>
            <a:ext cx="883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3200">
                <a:solidFill>
                  <a:schemeClr val="bg1"/>
                </a:solidFill>
              </a:rPr>
              <a:t>This requires staff trained to assess such risks.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57200" y="274638"/>
            <a:ext cx="8229600" cy="1143000"/>
          </a:xfrm>
        </p:spPr>
        <p:txBody>
          <a:bodyPr/>
          <a:lstStyle/>
          <a:p>
            <a:r>
              <a:rPr lang="en-US" sz="3200" smtClean="0">
                <a:solidFill>
                  <a:srgbClr val="FFCC00"/>
                </a:solidFill>
              </a:rPr>
              <a:t>From CDC Guidelines for HIV/AIDS Surveillance, Appendix C: Security and Confidentiality</a:t>
            </a:r>
          </a:p>
        </p:txBody>
      </p:sp>
      <p:sp>
        <p:nvSpPr>
          <p:cNvPr id="58371" name="Rectangle 3"/>
          <p:cNvSpPr>
            <a:spLocks noGrp="1" noChangeArrowheads="1"/>
          </p:cNvSpPr>
          <p:nvPr>
            <p:ph type="body" idx="4294967295"/>
          </p:nvPr>
        </p:nvSpPr>
        <p:spPr>
          <a:xfrm>
            <a:off x="381000" y="1905000"/>
            <a:ext cx="8229600" cy="4114800"/>
          </a:xfrm>
        </p:spPr>
        <p:txBody>
          <a:bodyPr/>
          <a:lstStyle/>
          <a:p>
            <a:r>
              <a:rPr lang="en-US" sz="2000" smtClean="0">
                <a:solidFill>
                  <a:schemeClr val="bg1"/>
                </a:solidFill>
              </a:rPr>
              <a:t>“Geographic information systems (GIS) allow for relatively accurate dot-mapping.  Care must be taken that graphic (like numeric) presentation of data cannot permit the identification of any individual by noting pinpoint observations of HIV cases at, for example, the county, ZIP code, or census tract level.”</a:t>
            </a:r>
          </a:p>
          <a:p>
            <a:pPr>
              <a:spcBef>
                <a:spcPct val="50000"/>
              </a:spcBef>
            </a:pPr>
            <a:r>
              <a:rPr lang="en-US" sz="2000" smtClean="0">
                <a:solidFill>
                  <a:schemeClr val="bg1"/>
                </a:solidFill>
              </a:rPr>
              <a:t>“Generally speaking, only aggregated HIV/AIDS surveillance data should be released outside the HIV/AIDS surveillance unit through published reports, grant applications, grant progress or planning reports, correspondence, newsletters, public meeting, or press releases.”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381000" y="457200"/>
            <a:ext cx="8305800" cy="1143000"/>
          </a:xfrm>
        </p:spPr>
        <p:txBody>
          <a:bodyPr/>
          <a:lstStyle/>
          <a:p>
            <a:r>
              <a:rPr lang="en-US" sz="3200" smtClean="0">
                <a:solidFill>
                  <a:srgbClr val="FFCC00"/>
                </a:solidFill>
              </a:rPr>
              <a:t>From CDC Guidelines for HIV/AIDS Surveillance, Appendix C: Security and Confidentiality</a:t>
            </a:r>
          </a:p>
        </p:txBody>
      </p:sp>
      <p:sp>
        <p:nvSpPr>
          <p:cNvPr id="59395" name="Rectangle 3"/>
          <p:cNvSpPr>
            <a:spLocks noGrp="1" noChangeArrowheads="1"/>
          </p:cNvSpPr>
          <p:nvPr>
            <p:ph type="body" idx="4294967295"/>
          </p:nvPr>
        </p:nvSpPr>
        <p:spPr>
          <a:xfrm>
            <a:off x="762000" y="1828800"/>
            <a:ext cx="7772400" cy="4114800"/>
          </a:xfrm>
        </p:spPr>
        <p:txBody>
          <a:bodyPr/>
          <a:lstStyle/>
          <a:p>
            <a:r>
              <a:rPr lang="en-US" sz="2000" smtClean="0">
                <a:solidFill>
                  <a:schemeClr val="bg1"/>
                </a:solidFill>
              </a:rPr>
              <a:t>“In developing a data release policy, state and local HIV/AIDS surveillance programs should be mindful that, given the location of a particular case-patient, less obvious data elements could be linked together to identify an individual.  For example, when releasing data on a community with relatively few members of a racial/ethnic group or age group, surveillance staff should be careful that release of aggregate data on the distribution of HIV-infected individuals by these categories could not suggest the identity of an individual.”</a:t>
            </a:r>
          </a:p>
          <a:p>
            <a:pPr>
              <a:spcBef>
                <a:spcPct val="45000"/>
              </a:spcBef>
            </a:pPr>
            <a:r>
              <a:rPr lang="en-US" sz="2000" smtClean="0">
                <a:solidFill>
                  <a:schemeClr val="bg1"/>
                </a:solidFill>
              </a:rPr>
              <a:t>“As a rule, CDC will not release aggregated data in tables when cell size is three or less (on a national level.)”</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943600"/>
          </a:xfr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943600"/>
          </a:xfr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867400"/>
          </a:xfr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867400"/>
          </a:xfr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1143000"/>
          </a:xfrm>
        </p:spPr>
        <p:txBody>
          <a:bodyPr/>
          <a:lstStyle/>
          <a:p>
            <a:r>
              <a:rPr lang="en-US" sz="4000" smtClean="0">
                <a:solidFill>
                  <a:srgbClr val="FFCC00"/>
                </a:solidFill>
              </a:rPr>
              <a:t>The Geographic Foundation for Public Health</a:t>
            </a:r>
          </a:p>
        </p:txBody>
      </p:sp>
      <p:sp>
        <p:nvSpPr>
          <p:cNvPr id="302083" name="Rectangle 3"/>
          <p:cNvSpPr>
            <a:spLocks noGrp="1" noChangeArrowheads="1"/>
          </p:cNvSpPr>
          <p:nvPr>
            <p:ph type="body" idx="1"/>
          </p:nvPr>
        </p:nvSpPr>
        <p:spPr>
          <a:xfrm>
            <a:off x="457200" y="1600200"/>
            <a:ext cx="8229600" cy="3200400"/>
          </a:xfrm>
        </p:spPr>
        <p:txBody>
          <a:bodyPr/>
          <a:lstStyle/>
          <a:p>
            <a:r>
              <a:rPr lang="en-US" smtClean="0">
                <a:solidFill>
                  <a:schemeClr val="bg1"/>
                </a:solidFill>
              </a:rPr>
              <a:t>Answers the basic question… “where?”</a:t>
            </a:r>
          </a:p>
          <a:p>
            <a:pPr lvl="1"/>
            <a:r>
              <a:rPr lang="en-US" smtClean="0">
                <a:solidFill>
                  <a:schemeClr val="bg1"/>
                </a:solidFill>
              </a:rPr>
              <a:t>Where do people live?</a:t>
            </a:r>
          </a:p>
          <a:p>
            <a:pPr lvl="1"/>
            <a:r>
              <a:rPr lang="en-US" smtClean="0">
                <a:solidFill>
                  <a:schemeClr val="bg1"/>
                </a:solidFill>
              </a:rPr>
              <a:t>Where are the agents of disease or specific health-related events?</a:t>
            </a:r>
          </a:p>
          <a:p>
            <a:pPr lvl="1"/>
            <a:r>
              <a:rPr lang="en-US" smtClean="0">
                <a:solidFill>
                  <a:schemeClr val="bg1"/>
                </a:solidFill>
              </a:rPr>
              <a:t>Where can we intervene to eliminate/reduce risks or to improve health service delivery?</a:t>
            </a:r>
          </a:p>
        </p:txBody>
      </p:sp>
      <p:sp>
        <p:nvSpPr>
          <p:cNvPr id="302084" name="Text Box 4"/>
          <p:cNvSpPr txBox="1">
            <a:spLocks noChangeArrowheads="1"/>
          </p:cNvSpPr>
          <p:nvPr/>
        </p:nvSpPr>
        <p:spPr bwMode="auto">
          <a:xfrm>
            <a:off x="457200" y="4964113"/>
            <a:ext cx="815340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FontTx/>
              <a:buChar char="•"/>
            </a:pPr>
            <a:r>
              <a:rPr lang="en-US" sz="3200">
                <a:solidFill>
                  <a:schemeClr val="bg1"/>
                </a:solidFill>
              </a:rPr>
              <a:t>  People and the factors that cause disease are dispersed, often unevenly, across communities and regions.</a:t>
            </a:r>
          </a:p>
          <a:p>
            <a:pPr eaLnBrk="1" hangingPunct="1"/>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2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2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2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867400"/>
          </a:xfr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5867400"/>
          </a:xfr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en-US" smtClean="0"/>
          </a:p>
        </p:txBody>
      </p:sp>
      <p:sp>
        <p:nvSpPr>
          <p:cNvPr id="66563" name="Rectangle 3"/>
          <p:cNvSpPr>
            <a:spLocks noGrp="1" noChangeArrowheads="1"/>
          </p:cNvSpPr>
          <p:nvPr>
            <p:ph type="body" idx="1"/>
          </p:nvPr>
        </p:nvSpPr>
        <p:spPr/>
        <p:txBody>
          <a:bodyPr/>
          <a:lstStyle/>
          <a:p>
            <a:endParaRPr lang="en-US" smtClean="0"/>
          </a:p>
        </p:txBody>
      </p:sp>
      <p:pic>
        <p:nvPicPr>
          <p:cNvPr id="665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2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3350"/>
            <a:ext cx="4287838"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0"/>
            <a:ext cx="650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t>No Place to Hide</a:t>
            </a:r>
          </a:p>
        </p:txBody>
      </p:sp>
      <p:sp>
        <p:nvSpPr>
          <p:cNvPr id="68611" name="Rectangle 3"/>
          <p:cNvSpPr>
            <a:spLocks noGrp="1" noChangeArrowheads="1"/>
          </p:cNvSpPr>
          <p:nvPr>
            <p:ph type="body" idx="1"/>
          </p:nvPr>
        </p:nvSpPr>
        <p:spPr/>
        <p:txBody>
          <a:bodyPr/>
          <a:lstStyle/>
          <a:p>
            <a:r>
              <a:rPr lang="en-US" smtClean="0"/>
              <a:t>human health and map integration are now widespread, due to GIS availability</a:t>
            </a:r>
          </a:p>
          <a:p>
            <a:r>
              <a:rPr lang="en-US" smtClean="0"/>
              <a:t>GIS-related research has grown by ~26% annually (4x more than human health research in general)</a:t>
            </a:r>
          </a:p>
          <a:p>
            <a:r>
              <a:rPr lang="en-US" smtClean="0"/>
              <a:t>19 articles from 5 journals w/ &gt;19,000 addresses</a:t>
            </a:r>
          </a:p>
          <a:p>
            <a:r>
              <a:rPr lang="en-US" smtClean="0"/>
              <a:t>Reverse identification resulted in:</a:t>
            </a:r>
          </a:p>
          <a:p>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No Place to Hide</a:t>
            </a:r>
          </a:p>
        </p:txBody>
      </p:sp>
      <p:sp>
        <p:nvSpPr>
          <p:cNvPr id="69635" name="Rectangle 3"/>
          <p:cNvSpPr>
            <a:spLocks noGrp="1" noChangeArrowheads="1"/>
          </p:cNvSpPr>
          <p:nvPr>
            <p:ph type="body" idx="1"/>
          </p:nvPr>
        </p:nvSpPr>
        <p:spPr/>
        <p:txBody>
          <a:bodyPr/>
          <a:lstStyle/>
          <a:p>
            <a:r>
              <a:rPr lang="en-US" smtClean="0"/>
              <a:t>Reverse identification resulted in:</a:t>
            </a:r>
          </a:p>
          <a:p>
            <a:pPr lvl="1"/>
            <a:r>
              <a:rPr lang="en-US" smtClean="0"/>
              <a:t>Identification of 432 of 550 (79%) geographically coded addresses</a:t>
            </a:r>
          </a:p>
          <a:p>
            <a:pPr lvl="1"/>
            <a:r>
              <a:rPr lang="en-US" smtClean="0"/>
              <a:t>All addresses identified within 14m of correct address</a:t>
            </a:r>
          </a:p>
          <a:p>
            <a:r>
              <a:rPr lang="en-US" smtClean="0"/>
              <a:t>Guidelines needed to guarantee patient anonymity</a:t>
            </a:r>
          </a:p>
          <a:p>
            <a:r>
              <a:rPr lang="en-US" smtClean="0"/>
              <a:t>Aggregation of data, spatial skewing should become part of journal requirements</a:t>
            </a:r>
          </a:p>
          <a:p>
            <a:pPr lvl="1">
              <a:buFontTx/>
              <a:buNone/>
            </a:pPr>
            <a:endParaRPr lang="en-US" smtClean="0"/>
          </a:p>
          <a:p>
            <a:pPr lvl="1"/>
            <a:endParaRPr lang="en-US" smtClean="0"/>
          </a:p>
          <a:p>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381000"/>
            <a:ext cx="8229600" cy="1143000"/>
          </a:xfrm>
        </p:spPr>
        <p:txBody>
          <a:bodyPr/>
          <a:lstStyle/>
          <a:p>
            <a:r>
              <a:rPr lang="en-US" sz="4000" smtClean="0"/>
              <a:t>Your public health career…</a:t>
            </a:r>
            <a:br>
              <a:rPr lang="en-US" sz="4000" smtClean="0"/>
            </a:br>
            <a:endParaRPr lang="en-US" sz="4000" smtClean="0"/>
          </a:p>
        </p:txBody>
      </p:sp>
      <p:sp>
        <p:nvSpPr>
          <p:cNvPr id="253955" name="Rectangle 3"/>
          <p:cNvSpPr>
            <a:spLocks noGrp="1" noChangeArrowheads="1"/>
          </p:cNvSpPr>
          <p:nvPr>
            <p:ph type="body" idx="1"/>
          </p:nvPr>
        </p:nvSpPr>
        <p:spPr/>
        <p:txBody>
          <a:bodyPr/>
          <a:lstStyle/>
          <a:p>
            <a:r>
              <a:rPr lang="en-US" smtClean="0"/>
              <a:t>be open to new tools</a:t>
            </a:r>
          </a:p>
          <a:p>
            <a:r>
              <a:rPr lang="en-US" smtClean="0"/>
              <a:t>be flexible</a:t>
            </a:r>
          </a:p>
          <a:p>
            <a:r>
              <a:rPr lang="en-US" smtClean="0"/>
              <a:t>be “cutting edge”</a:t>
            </a:r>
          </a:p>
          <a:p>
            <a:r>
              <a:rPr lang="en-US" smtClean="0"/>
              <a:t>be visionary</a:t>
            </a:r>
          </a:p>
          <a:p>
            <a:r>
              <a:rPr lang="en-US" smtClean="0"/>
              <a:t>be an opportunist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39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39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39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a:xfrm>
            <a:off x="228600" y="3352800"/>
            <a:ext cx="8686800" cy="3505200"/>
          </a:xfrm>
        </p:spPr>
        <p:txBody>
          <a:bodyPr/>
          <a:lstStyle/>
          <a:p>
            <a:pPr algn="ctr">
              <a:buFontTx/>
              <a:buNone/>
            </a:pPr>
            <a:r>
              <a:rPr lang="en-US" smtClean="0"/>
              <a:t>Jeff Stover, MPH</a:t>
            </a:r>
          </a:p>
          <a:p>
            <a:pPr algn="ctr">
              <a:buFontTx/>
              <a:buNone/>
            </a:pPr>
            <a:r>
              <a:rPr lang="en-US" sz="2400" smtClean="0"/>
              <a:t>Director, Health Informatics &amp; Integrated Surveillance Systems</a:t>
            </a:r>
            <a:endParaRPr lang="en-US" smtClean="0"/>
          </a:p>
          <a:p>
            <a:pPr algn="ctr">
              <a:buFontTx/>
              <a:buNone/>
            </a:pPr>
            <a:r>
              <a:rPr lang="en-US" sz="2400" smtClean="0"/>
              <a:t>Division of Disease Prevention – Office Of Epidemiology</a:t>
            </a:r>
          </a:p>
          <a:p>
            <a:pPr algn="ctr">
              <a:buFontTx/>
              <a:buNone/>
            </a:pPr>
            <a:r>
              <a:rPr lang="en-US" sz="2400" smtClean="0"/>
              <a:t>Virginia Department of Health</a:t>
            </a:r>
          </a:p>
          <a:p>
            <a:pPr algn="ctr">
              <a:buFontTx/>
              <a:buNone/>
            </a:pPr>
            <a:r>
              <a:rPr lang="en-US" sz="2000" smtClean="0"/>
              <a:t>TEL: 804-864-7961</a:t>
            </a:r>
          </a:p>
          <a:p>
            <a:pPr algn="ctr">
              <a:buFontTx/>
              <a:buNone/>
            </a:pPr>
            <a:r>
              <a:rPr lang="en-US" sz="2000" smtClean="0"/>
              <a:t>FAX: 804-864-7983</a:t>
            </a:r>
          </a:p>
          <a:p>
            <a:pPr algn="ctr">
              <a:buFontTx/>
              <a:buNone/>
            </a:pPr>
            <a:r>
              <a:rPr lang="en-US" sz="2000" smtClean="0"/>
              <a:t>Jeff.stover@vdh.virginia.gov</a:t>
            </a:r>
          </a:p>
        </p:txBody>
      </p:sp>
      <p:sp>
        <p:nvSpPr>
          <p:cNvPr id="71683" name="Text Box 4"/>
          <p:cNvSpPr txBox="1">
            <a:spLocks noChangeArrowheads="1"/>
          </p:cNvSpPr>
          <p:nvPr/>
        </p:nvSpPr>
        <p:spPr bwMode="auto">
          <a:xfrm>
            <a:off x="609600" y="1127125"/>
            <a:ext cx="7680325" cy="519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800">
                <a:solidFill>
                  <a:schemeClr val="bg1"/>
                </a:solidFill>
                <a:latin typeface="Papyrus" panose="03070502060502030205" pitchFamily="66" charset="0"/>
              </a:rPr>
              <a:t>“The best way to predict the future is to create it”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381000" y="5410200"/>
            <a:ext cx="8305800" cy="914400"/>
          </a:xfrm>
          <a:solidFill>
            <a:srgbClr val="FFFFFF"/>
          </a:solidFill>
          <a:ln>
            <a:solidFill>
              <a:srgbClr val="000000"/>
            </a:solidFill>
            <a:miter lim="800000"/>
            <a:headEnd/>
            <a:tailEnd/>
          </a:ln>
        </p:spPr>
        <p:txBody>
          <a:bodyPr/>
          <a:lstStyle/>
          <a:p>
            <a:r>
              <a:rPr lang="en-US" sz="2400" dirty="0" smtClean="0"/>
              <a:t>http://www.cdc.gov/hiv/library/reports/surveillance/2011/surveillance_Report_vol_23.html</a:t>
            </a:r>
            <a:endParaRPr lang="en-US" sz="2400" dirty="0" smtClean="0"/>
          </a:p>
        </p:txBody>
      </p:sp>
      <p:pic>
        <p:nvPicPr>
          <p:cNvPr id="2" name="Picture 1"/>
          <p:cNvPicPr>
            <a:picLocks noChangeAspect="1"/>
          </p:cNvPicPr>
          <p:nvPr/>
        </p:nvPicPr>
        <p:blipFill>
          <a:blip r:embed="rId2"/>
          <a:stretch>
            <a:fillRect/>
          </a:stretch>
        </p:blipFill>
        <p:spPr>
          <a:xfrm>
            <a:off x="1371600" y="457200"/>
            <a:ext cx="6200353" cy="485548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914400" y="1219200"/>
            <a:ext cx="7239000" cy="5257800"/>
          </a:xfrm>
        </p:spPr>
        <p:txBody>
          <a:bodyPr/>
          <a:lstStyle/>
          <a:p>
            <a:pPr>
              <a:lnSpc>
                <a:spcPct val="80000"/>
              </a:lnSpc>
              <a:buFontTx/>
              <a:buNone/>
            </a:pPr>
            <a:endParaRPr lang="en-US" sz="2400" smtClean="0">
              <a:solidFill>
                <a:schemeClr val="bg1"/>
              </a:solidFill>
            </a:endParaRPr>
          </a:p>
          <a:p>
            <a:pPr lvl="1">
              <a:lnSpc>
                <a:spcPct val="80000"/>
              </a:lnSpc>
            </a:pPr>
            <a:r>
              <a:rPr lang="en-US" sz="2400" smtClean="0">
                <a:solidFill>
                  <a:schemeClr val="bg1"/>
                </a:solidFill>
              </a:rPr>
              <a:t>Beginnings</a:t>
            </a:r>
          </a:p>
          <a:p>
            <a:pPr lvl="2">
              <a:lnSpc>
                <a:spcPct val="80000"/>
              </a:lnSpc>
            </a:pPr>
            <a:r>
              <a:rPr lang="en-US" smtClean="0">
                <a:solidFill>
                  <a:schemeClr val="bg1"/>
                </a:solidFill>
              </a:rPr>
              <a:t>1970’s</a:t>
            </a:r>
          </a:p>
          <a:p>
            <a:pPr lvl="2">
              <a:lnSpc>
                <a:spcPct val="80000"/>
              </a:lnSpc>
            </a:pPr>
            <a:r>
              <a:rPr lang="en-US" smtClean="0">
                <a:solidFill>
                  <a:schemeClr val="bg1"/>
                </a:solidFill>
              </a:rPr>
              <a:t>Internal reports</a:t>
            </a:r>
          </a:p>
          <a:p>
            <a:pPr lvl="1">
              <a:lnSpc>
                <a:spcPct val="80000"/>
              </a:lnSpc>
            </a:pPr>
            <a:r>
              <a:rPr lang="en-US" sz="2400" smtClean="0">
                <a:solidFill>
                  <a:schemeClr val="bg1"/>
                </a:solidFill>
              </a:rPr>
              <a:t>Late 1990’s</a:t>
            </a:r>
          </a:p>
          <a:p>
            <a:pPr lvl="2">
              <a:lnSpc>
                <a:spcPct val="80000"/>
              </a:lnSpc>
            </a:pPr>
            <a:r>
              <a:rPr lang="en-US" smtClean="0">
                <a:solidFill>
                  <a:schemeClr val="bg1"/>
                </a:solidFill>
              </a:rPr>
              <a:t>ODW</a:t>
            </a:r>
          </a:p>
          <a:p>
            <a:pPr lvl="1">
              <a:lnSpc>
                <a:spcPct val="80000"/>
              </a:lnSpc>
            </a:pPr>
            <a:r>
              <a:rPr lang="en-US" sz="2400" smtClean="0">
                <a:solidFill>
                  <a:schemeClr val="bg1"/>
                </a:solidFill>
              </a:rPr>
              <a:t>OASIS</a:t>
            </a:r>
          </a:p>
          <a:p>
            <a:pPr lvl="2">
              <a:lnSpc>
                <a:spcPct val="80000"/>
              </a:lnSpc>
            </a:pPr>
            <a:r>
              <a:rPr lang="en-US" smtClean="0">
                <a:solidFill>
                  <a:schemeClr val="bg1"/>
                </a:solidFill>
              </a:rPr>
              <a:t>HIV/STD</a:t>
            </a:r>
          </a:p>
          <a:p>
            <a:pPr lvl="1">
              <a:lnSpc>
                <a:spcPct val="80000"/>
              </a:lnSpc>
            </a:pPr>
            <a:r>
              <a:rPr lang="en-US" sz="2400" smtClean="0">
                <a:solidFill>
                  <a:schemeClr val="bg1"/>
                </a:solidFill>
              </a:rPr>
              <a:t>Office of Epidemiology</a:t>
            </a:r>
          </a:p>
          <a:p>
            <a:pPr lvl="2">
              <a:lnSpc>
                <a:spcPct val="80000"/>
              </a:lnSpc>
            </a:pPr>
            <a:r>
              <a:rPr lang="en-US" smtClean="0">
                <a:solidFill>
                  <a:schemeClr val="bg1"/>
                </a:solidFill>
              </a:rPr>
              <a:t>Fish advisories</a:t>
            </a:r>
          </a:p>
          <a:p>
            <a:pPr lvl="2">
              <a:lnSpc>
                <a:spcPct val="80000"/>
              </a:lnSpc>
            </a:pPr>
            <a:r>
              <a:rPr lang="en-US" smtClean="0">
                <a:solidFill>
                  <a:schemeClr val="bg1"/>
                </a:solidFill>
              </a:rPr>
              <a:t>Environmental Epi</a:t>
            </a:r>
          </a:p>
          <a:p>
            <a:pPr lvl="1">
              <a:lnSpc>
                <a:spcPct val="80000"/>
              </a:lnSpc>
            </a:pPr>
            <a:r>
              <a:rPr lang="en-US" sz="2400" smtClean="0">
                <a:solidFill>
                  <a:schemeClr val="bg1"/>
                </a:solidFill>
              </a:rPr>
              <a:t>Enterprise GIS</a:t>
            </a:r>
          </a:p>
          <a:p>
            <a:pPr lvl="2">
              <a:lnSpc>
                <a:spcPct val="80000"/>
              </a:lnSpc>
            </a:pPr>
            <a:r>
              <a:rPr lang="en-US" smtClean="0">
                <a:solidFill>
                  <a:schemeClr val="bg1"/>
                </a:solidFill>
              </a:rPr>
              <a:t>EP&amp;R</a:t>
            </a:r>
          </a:p>
          <a:p>
            <a:pPr lvl="1">
              <a:lnSpc>
                <a:spcPct val="80000"/>
              </a:lnSpc>
            </a:pPr>
            <a:r>
              <a:rPr lang="en-US" sz="2400" smtClean="0">
                <a:solidFill>
                  <a:schemeClr val="bg1"/>
                </a:solidFill>
              </a:rPr>
              <a:t>H1N1</a:t>
            </a:r>
          </a:p>
        </p:txBody>
      </p:sp>
      <p:sp>
        <p:nvSpPr>
          <p:cNvPr id="12291" name="Text Box 4"/>
          <p:cNvSpPr txBox="1">
            <a:spLocks noChangeArrowheads="1"/>
          </p:cNvSpPr>
          <p:nvPr/>
        </p:nvSpPr>
        <p:spPr bwMode="auto">
          <a:xfrm>
            <a:off x="3048000" y="500063"/>
            <a:ext cx="3267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600" b="1">
                <a:solidFill>
                  <a:srgbClr val="FFCC00"/>
                </a:solidFill>
              </a:rPr>
              <a:t>GIS at VDH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28800" y="0"/>
            <a:ext cx="5334000" cy="68580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7129</TotalTime>
  <Words>4094</Words>
  <Application>Microsoft Office PowerPoint</Application>
  <PresentationFormat>On-screen Show (4:3)</PresentationFormat>
  <Paragraphs>557</Paragraphs>
  <Slides>67</Slides>
  <Notes>7</Notes>
  <HiddenSlides>5</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67</vt:i4>
      </vt:variant>
    </vt:vector>
  </HeadingPairs>
  <TitlesOfParts>
    <vt:vector size="76" baseType="lpstr">
      <vt:lpstr>Arial</vt:lpstr>
      <vt:lpstr>Times New Roman</vt:lpstr>
      <vt:lpstr>SimSun</vt:lpstr>
      <vt:lpstr>Trebuchet MS</vt:lpstr>
      <vt:lpstr>Papyrus</vt:lpstr>
      <vt:lpstr>Default Design</vt:lpstr>
      <vt:lpstr>Adobe Acrobat Document</vt:lpstr>
      <vt:lpstr>Microsoft Office Excel Chart</vt:lpstr>
      <vt:lpstr>Microsoft Visio Drawing</vt:lpstr>
      <vt:lpstr>Introduction to GIS &amp; Public Health</vt:lpstr>
      <vt:lpstr>PowerPoint Presentation</vt:lpstr>
      <vt:lpstr>PowerPoint Presentation</vt:lpstr>
      <vt:lpstr>What is GIS?</vt:lpstr>
      <vt:lpstr>PowerPoint Presentation</vt:lpstr>
      <vt:lpstr>The Geographic Foundation for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GIS provide “added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Spatial Analysis of Gonorrhea Incidence in Richmond, Virginia, 2000-2007</vt:lpstr>
      <vt:lpstr>Spatial Analysis of Gonorrhea Incidence in Richmond, Virginia, 2000-2007</vt:lpstr>
      <vt:lpstr>PowerPoint Presentation</vt:lpstr>
      <vt:lpstr>PowerPoint Presentation</vt:lpstr>
      <vt:lpstr>Spatial Analysis of Gonorrhea Incidence in Richmond, Virginia, 2000-2007</vt:lpstr>
      <vt:lpstr>Geocoding &amp;  Data Management</vt:lpstr>
      <vt:lpstr>What is Geocoding?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Gonorrhea and Chlamydia Based on Geocoded Morbidity Assignments in the Tri-city/county Richmond Area^, 2006 </vt:lpstr>
      <vt:lpstr>Ranking of Richmond, VA, based on National Summary of Gonorrhea and Chlamydia Rates among Cities &gt;200,000 Population: 1992-2004* </vt:lpstr>
      <vt:lpstr>PowerPoint Presentation</vt:lpstr>
      <vt:lpstr>GIS  &amp; Privacy</vt:lpstr>
      <vt:lpstr>Data Confidentiality</vt:lpstr>
      <vt:lpstr>Random Perturbation in a GIS</vt:lpstr>
      <vt:lpstr>PowerPoint Presentation</vt:lpstr>
      <vt:lpstr>PowerPoint Presentation</vt:lpstr>
      <vt:lpstr>Confidentiality </vt:lpstr>
      <vt:lpstr>PowerPoint Presentation</vt:lpstr>
      <vt:lpstr>PowerPoint Presentation</vt:lpstr>
      <vt:lpstr>PowerPoint Presentation</vt:lpstr>
      <vt:lpstr>CDC Comments on Disclosure of Confidential Information</vt:lpstr>
      <vt:lpstr>From CDC Guidelines for HIV/AIDS Surveillance, Appendix C: Security and Confidentiality</vt:lpstr>
      <vt:lpstr>From CDC Guidelines for HIV/AIDS Surveillance, Appendix C: Security and Confidentiality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Place to Hide</vt:lpstr>
      <vt:lpstr>No Place to Hide</vt:lpstr>
      <vt:lpstr>Your public health career…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cdelcher</dc:creator>
  <cp:lastModifiedBy>Christopher Buttery</cp:lastModifiedBy>
  <cp:revision>53</cp:revision>
  <dcterms:created xsi:type="dcterms:W3CDTF">2006-09-11T18:21:19Z</dcterms:created>
  <dcterms:modified xsi:type="dcterms:W3CDTF">2013-08-19T16:24:37Z</dcterms:modified>
</cp:coreProperties>
</file>