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2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BC6CB1C-FA8D-4F83-982A-BB9D8930867F}" type="datetimeFigureOut">
              <a:rPr lang="en-US" smtClean="0"/>
              <a:pPr/>
              <a:t>10/29/2015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4E15FDC-B90D-460A-B146-F14B21B2696E}" type="slidenum">
              <a:rPr lang="en-US" smtClean="0"/>
              <a:pPr/>
              <a:t>‹#›</a:t>
            </a:fld>
            <a:endParaRPr lang="en-US" dirty="0"/>
          </a:p>
        </p:txBody>
      </p:sp>
    </p:spTree>
    <p:extLst>
      <p:ext uri="{BB962C8B-B14F-4D97-AF65-F5344CB8AC3E}">
        <p14:creationId xmlns:p14="http://schemas.microsoft.com/office/powerpoint/2010/main" val="4020842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E15FDC-B90D-460A-B146-F14B21B2696E}" type="slidenum">
              <a:rPr lang="en-US" smtClean="0"/>
              <a:pPr/>
              <a:t>20</a:t>
            </a:fld>
            <a:endParaRPr lang="en-US" dirty="0"/>
          </a:p>
        </p:txBody>
      </p:sp>
    </p:spTree>
    <p:extLst>
      <p:ext uri="{BB962C8B-B14F-4D97-AF65-F5344CB8AC3E}">
        <p14:creationId xmlns:p14="http://schemas.microsoft.com/office/powerpoint/2010/main" val="3512902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0ED523-74CF-4130-B878-8D5930CA9062}" type="datetime1">
              <a:rPr lang="en-US" smtClean="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44C2E1-6C59-4EBF-86F0-583510B60C8A}" type="datetime1">
              <a:rPr lang="en-US" smtClean="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D2550D-35FA-4F0D-9824-D373B2196843}" type="datetime1">
              <a:rPr lang="en-US" smtClean="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C72C6C-D199-4852-9CC5-2AB7797A3AD1}" type="datetime1">
              <a:rPr lang="en-US" smtClean="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66503-18F6-4D44-BCB3-424DB6BB2594}" type="datetime1">
              <a:rPr lang="en-US" smtClean="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F9738E-91CE-4582-B26C-584FCBF983DE}" type="datetime1">
              <a:rPr lang="en-US" smtClean="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E7121B-A504-4FEF-A346-886E055601E0}" type="datetime1">
              <a:rPr lang="en-US" smtClean="0"/>
              <a:pPr/>
              <a:t>10/29/2015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5C7CE4-C947-4332-84A3-54992A45C2CE}" type="datetime1">
              <a:rPr lang="en-US" smtClean="0"/>
              <a:pPr/>
              <a:t>10/29/2015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CA28F-8E71-40D6-B534-18CD279BD4EC}" type="datetime1">
              <a:rPr lang="en-US" smtClean="0"/>
              <a:pPr/>
              <a:t>10/29/2015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05F51-9870-4869-9487-1A19D578C248}" type="datetime1">
              <a:rPr lang="en-US" smtClean="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38987-E56B-442C-A992-8642F6D497B0}" type="datetime1">
              <a:rPr lang="en-US" smtClean="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AEBCE0-C995-4178-B6F4-8FFE92F906C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EF602-77BA-4C5F-B94E-12D9AC42195D}" type="datetime1">
              <a:rPr lang="en-US" smtClean="0"/>
              <a:pPr/>
              <a:t>10/29/2015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EBCE0-C995-4178-B6F4-8FFE92F906C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jolanier@quinriver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rPr>
              <a:t>National Health Policy Designed For Local </a:t>
            </a:r>
            <a:r>
              <a:rPr lang="en-US" b="1" smtClean="0">
                <a:solidFill>
                  <a:srgbClr val="FFFF00"/>
                </a:solidFill>
              </a:rPr>
              <a:t>Program Service Delivery</a:t>
            </a:r>
            <a:endParaRPr lang="en-US" b="1" dirty="0">
              <a:solidFill>
                <a:srgbClr val="FFFF00"/>
              </a:solidFill>
            </a:endParaRPr>
          </a:p>
        </p:txBody>
      </p:sp>
      <p:sp>
        <p:nvSpPr>
          <p:cNvPr id="3" name="Subtitle 2"/>
          <p:cNvSpPr>
            <a:spLocks noGrp="1"/>
          </p:cNvSpPr>
          <p:nvPr>
            <p:ph type="subTitle" idx="1"/>
          </p:nvPr>
        </p:nvSpPr>
        <p:spPr>
          <a:xfrm>
            <a:off x="1371600" y="3886200"/>
            <a:ext cx="6400800" cy="2514600"/>
          </a:xfrm>
        </p:spPr>
        <p:txBody>
          <a:bodyPr>
            <a:normAutofit lnSpcReduction="10000"/>
          </a:bodyPr>
          <a:lstStyle/>
          <a:p>
            <a:r>
              <a:rPr lang="en-US" dirty="0" smtClean="0">
                <a:solidFill>
                  <a:schemeClr val="tx1"/>
                </a:solidFill>
              </a:rPr>
              <a:t>Jack O. Lanier,</a:t>
            </a:r>
          </a:p>
          <a:p>
            <a:r>
              <a:rPr lang="en-US" sz="1800" dirty="0" smtClean="0">
                <a:solidFill>
                  <a:schemeClr val="tx1"/>
                </a:solidFill>
              </a:rPr>
              <a:t>DrPH, MHA, FACHE</a:t>
            </a:r>
          </a:p>
          <a:p>
            <a:r>
              <a:rPr lang="en-US" dirty="0" smtClean="0">
                <a:solidFill>
                  <a:schemeClr val="tx1"/>
                </a:solidFill>
              </a:rPr>
              <a:t>Executive Director</a:t>
            </a:r>
          </a:p>
          <a:p>
            <a:r>
              <a:rPr lang="en-US" dirty="0" smtClean="0">
                <a:solidFill>
                  <a:schemeClr val="tx1"/>
                </a:solidFill>
              </a:rPr>
              <a:t>Quin Rivers, Inc. </a:t>
            </a:r>
          </a:p>
          <a:p>
            <a:r>
              <a:rPr lang="en-US" dirty="0" smtClean="0">
                <a:solidFill>
                  <a:schemeClr val="tx1"/>
                </a:solidFill>
              </a:rPr>
              <a:t>A Community Action Agency</a:t>
            </a:r>
          </a:p>
          <a:p>
            <a:endParaRPr lang="en-US" dirty="0">
              <a:solidFill>
                <a:schemeClr val="tx1"/>
              </a:solidFill>
            </a:endParaRPr>
          </a:p>
        </p:txBody>
      </p:sp>
      <p:sp>
        <p:nvSpPr>
          <p:cNvPr id="4" name="Date Placeholder 3"/>
          <p:cNvSpPr>
            <a:spLocks noGrp="1"/>
          </p:cNvSpPr>
          <p:nvPr>
            <p:ph type="dt" sz="half" idx="10"/>
          </p:nvPr>
        </p:nvSpPr>
        <p:spPr/>
        <p:txBody>
          <a:bodyPr/>
          <a:lstStyle/>
          <a:p>
            <a:fld id="{4586767F-4C63-4AA3-BC7D-7E53C70C1358}"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solidFill>
                  <a:srgbClr val="FFFF00"/>
                </a:solidFill>
              </a:rPr>
              <a:t>Healthy Families </a:t>
            </a:r>
            <a:r>
              <a:rPr lang="en-US" sz="2400" b="1" dirty="0" smtClean="0">
                <a:solidFill>
                  <a:srgbClr val="FFFF00"/>
                </a:solidFill>
              </a:rPr>
              <a:t>(cont’d)</a:t>
            </a:r>
            <a:r>
              <a:rPr lang="en-US" b="1" dirty="0" smtClean="0">
                <a:solidFill>
                  <a:srgbClr val="FFFF00"/>
                </a:solidFill>
              </a:rPr>
              <a:t/>
            </a:r>
            <a:br>
              <a:rPr lang="en-US" b="1" dirty="0" smtClean="0">
                <a:solidFill>
                  <a:srgbClr val="FFFF00"/>
                </a:solidFill>
              </a:rPr>
            </a:br>
            <a:r>
              <a:rPr lang="en-US" sz="2700" b="1" dirty="0" smtClean="0">
                <a:solidFill>
                  <a:srgbClr val="FFFF00"/>
                </a:solidFill>
              </a:rPr>
              <a:t>FY2015 Client Services Outcomes</a:t>
            </a:r>
            <a:endParaRPr lang="en-US" sz="2700" b="1" dirty="0">
              <a:solidFill>
                <a:srgbClr val="FFFF00"/>
              </a:solidFill>
            </a:endParaRPr>
          </a:p>
        </p:txBody>
      </p:sp>
      <p:sp>
        <p:nvSpPr>
          <p:cNvPr id="3" name="Content Placeholder 2"/>
          <p:cNvSpPr>
            <a:spLocks noGrp="1"/>
          </p:cNvSpPr>
          <p:nvPr>
            <p:ph idx="1"/>
          </p:nvPr>
        </p:nvSpPr>
        <p:spPr/>
        <p:txBody>
          <a:bodyPr>
            <a:normAutofit/>
          </a:bodyPr>
          <a:lstStyle/>
          <a:p>
            <a:r>
              <a:rPr lang="en-US" dirty="0"/>
              <a:t>S</a:t>
            </a:r>
            <a:r>
              <a:rPr lang="en-US" dirty="0" smtClean="0"/>
              <a:t>erved </a:t>
            </a:r>
            <a:r>
              <a:rPr lang="en-US" b="1" dirty="0" smtClean="0"/>
              <a:t>159 </a:t>
            </a:r>
            <a:r>
              <a:rPr lang="en-US" dirty="0" smtClean="0"/>
              <a:t>clients.</a:t>
            </a:r>
          </a:p>
          <a:p>
            <a:r>
              <a:rPr lang="en-US" dirty="0" smtClean="0"/>
              <a:t>Services included:  </a:t>
            </a:r>
          </a:p>
          <a:p>
            <a:pPr lvl="1">
              <a:buFont typeface="Wingdings" pitchFamily="2" charset="2"/>
              <a:buChar char="§"/>
            </a:pPr>
            <a:r>
              <a:rPr lang="en-US" dirty="0" smtClean="0"/>
              <a:t>Client assessments.</a:t>
            </a:r>
          </a:p>
          <a:p>
            <a:pPr lvl="1">
              <a:buFont typeface="Wingdings" pitchFamily="2" charset="2"/>
              <a:buChar char="§"/>
            </a:pPr>
            <a:r>
              <a:rPr lang="en-US" dirty="0" smtClean="0"/>
              <a:t>Emergency financial services.</a:t>
            </a:r>
          </a:p>
          <a:p>
            <a:pPr lvl="1">
              <a:buFont typeface="Wingdings" pitchFamily="2" charset="2"/>
              <a:buChar char="§"/>
            </a:pPr>
            <a:r>
              <a:rPr lang="en-US" dirty="0" smtClean="0"/>
              <a:t>Home visits.</a:t>
            </a:r>
          </a:p>
          <a:p>
            <a:pPr lvl="1">
              <a:buFont typeface="Wingdings" pitchFamily="2" charset="2"/>
              <a:buChar char="§"/>
            </a:pPr>
            <a:r>
              <a:rPr lang="en-US" dirty="0" smtClean="0"/>
              <a:t>Information and referrals.</a:t>
            </a:r>
          </a:p>
          <a:p>
            <a:pPr lvl="1">
              <a:buFont typeface="Wingdings" pitchFamily="2" charset="2"/>
              <a:buChar char="§"/>
            </a:pPr>
            <a:r>
              <a:rPr lang="en-US" dirty="0" smtClean="0"/>
              <a:t>Parenting Classes.</a:t>
            </a:r>
          </a:p>
          <a:p>
            <a:pPr lvl="1">
              <a:buFont typeface="Wingdings" pitchFamily="2" charset="2"/>
              <a:buChar char="§"/>
            </a:pPr>
            <a:r>
              <a:rPr lang="en-US" dirty="0" smtClean="0"/>
              <a:t>Transportation.</a:t>
            </a:r>
          </a:p>
          <a:p>
            <a:pPr lvl="1">
              <a:buNone/>
            </a:pPr>
            <a:endParaRPr lang="en-US" dirty="0"/>
          </a:p>
        </p:txBody>
      </p:sp>
      <p:sp>
        <p:nvSpPr>
          <p:cNvPr id="4" name="Date Placeholder 3"/>
          <p:cNvSpPr>
            <a:spLocks noGrp="1"/>
          </p:cNvSpPr>
          <p:nvPr>
            <p:ph type="dt" sz="half" idx="10"/>
          </p:nvPr>
        </p:nvSpPr>
        <p:spPr/>
        <p:txBody>
          <a:bodyPr/>
          <a:lstStyle/>
          <a:p>
            <a:fld id="{98793EED-9320-410E-A522-575CD29C4DDE}"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Project Discovery</a:t>
            </a:r>
            <a:br>
              <a:rPr lang="en-US" b="1" dirty="0" smtClean="0">
                <a:solidFill>
                  <a:srgbClr val="FFFF00"/>
                </a:solidFill>
              </a:rPr>
            </a:br>
            <a:r>
              <a:rPr lang="en-US" sz="2400" b="1" dirty="0" smtClean="0">
                <a:solidFill>
                  <a:srgbClr val="FFFF00"/>
                </a:solidFill>
              </a:rPr>
              <a:t>Program Definition</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A post-secondary access preparation program designed to assist students to connect and focus on the need to remain in and graduate from school.  </a:t>
            </a:r>
          </a:p>
          <a:p>
            <a:r>
              <a:rPr lang="en-US" dirty="0" smtClean="0"/>
              <a:t>Provided to eligible students at James Monroe High School located in the City of Fredericksburg.</a:t>
            </a:r>
            <a:endParaRPr lang="en-US" dirty="0"/>
          </a:p>
        </p:txBody>
      </p:sp>
      <p:sp>
        <p:nvSpPr>
          <p:cNvPr id="4" name="Date Placeholder 3"/>
          <p:cNvSpPr>
            <a:spLocks noGrp="1"/>
          </p:cNvSpPr>
          <p:nvPr>
            <p:ph type="dt" sz="half" idx="10"/>
          </p:nvPr>
        </p:nvSpPr>
        <p:spPr/>
        <p:txBody>
          <a:bodyPr/>
          <a:lstStyle/>
          <a:p>
            <a:fld id="{DA3DC90D-7560-4C50-BED2-004E2BD11CFD}"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Project Discovery </a:t>
            </a:r>
            <a:r>
              <a:rPr lang="en-US" sz="2400" b="1" dirty="0" smtClean="0">
                <a:solidFill>
                  <a:srgbClr val="FFFF00"/>
                </a:solidFill>
              </a:rPr>
              <a:t>(cont’d)</a:t>
            </a:r>
            <a:r>
              <a:rPr lang="en-US" b="1" dirty="0" smtClean="0">
                <a:solidFill>
                  <a:srgbClr val="FFFF00"/>
                </a:solidFill>
              </a:rPr>
              <a:t/>
            </a:r>
            <a:br>
              <a:rPr lang="en-US" b="1" dirty="0" smtClean="0">
                <a:solidFill>
                  <a:srgbClr val="FFFF00"/>
                </a:solidFill>
              </a:rPr>
            </a:br>
            <a:r>
              <a:rPr lang="en-US" sz="2400" b="1" dirty="0" smtClean="0">
                <a:solidFill>
                  <a:srgbClr val="FFFF00"/>
                </a:solidFill>
              </a:rPr>
              <a:t>Community Indicators</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82% of Greater Richmond area students graduated high school on time.</a:t>
            </a:r>
          </a:p>
          <a:p>
            <a:r>
              <a:rPr lang="en-US" dirty="0" smtClean="0"/>
              <a:t>82% of adults have a high school diploma or higher.</a:t>
            </a:r>
          </a:p>
          <a:p>
            <a:r>
              <a:rPr lang="en-US" dirty="0" smtClean="0"/>
              <a:t>The Greater Richmond area has a 9% drop out rate.</a:t>
            </a:r>
          </a:p>
          <a:p>
            <a:endParaRPr lang="en-US" dirty="0"/>
          </a:p>
        </p:txBody>
      </p:sp>
      <p:sp>
        <p:nvSpPr>
          <p:cNvPr id="4" name="Date Placeholder 3"/>
          <p:cNvSpPr>
            <a:spLocks noGrp="1"/>
          </p:cNvSpPr>
          <p:nvPr>
            <p:ph type="dt" sz="half" idx="10"/>
          </p:nvPr>
        </p:nvSpPr>
        <p:spPr/>
        <p:txBody>
          <a:bodyPr/>
          <a:lstStyle/>
          <a:p>
            <a:fld id="{BEBDD143-E776-4BEA-AC2C-6AAF6A3DA1DC}"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Project Discovery </a:t>
            </a:r>
            <a:r>
              <a:rPr lang="en-US" sz="2400" b="1" dirty="0" smtClean="0">
                <a:solidFill>
                  <a:srgbClr val="FFFF00"/>
                </a:solidFill>
              </a:rPr>
              <a:t>(cont’d)</a:t>
            </a:r>
            <a:r>
              <a:rPr lang="en-US" b="1" dirty="0" smtClean="0">
                <a:solidFill>
                  <a:srgbClr val="FFFF00"/>
                </a:solidFill>
              </a:rPr>
              <a:t/>
            </a:r>
            <a:br>
              <a:rPr lang="en-US" b="1" dirty="0" smtClean="0">
                <a:solidFill>
                  <a:srgbClr val="FFFF00"/>
                </a:solidFill>
              </a:rPr>
            </a:br>
            <a:r>
              <a:rPr lang="en-US" sz="2400" b="1" dirty="0" smtClean="0">
                <a:solidFill>
                  <a:srgbClr val="FFFF00"/>
                </a:solidFill>
              </a:rPr>
              <a:t>Impact Statements</a:t>
            </a:r>
            <a:endParaRPr lang="en-US" b="1"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Youths who drop out of school have lower salaries, are more frequently unemployed, and are more likely to end up on welfare or in prison.</a:t>
            </a:r>
          </a:p>
          <a:p>
            <a:r>
              <a:rPr lang="en-US" dirty="0" smtClean="0"/>
              <a:t>Adults with at least a high school diploma are more likely to have acquired the basic skills for earning a living and maintaining self-sufficiency for themselves and their families.</a:t>
            </a:r>
          </a:p>
          <a:p>
            <a:r>
              <a:rPr lang="en-US" dirty="0" smtClean="0"/>
              <a:t>Higher education, especially completion of a bachelor’s degree or more advance degree, generally enhances a person’s employment prospects and increases his/her earning potential.</a:t>
            </a:r>
            <a:endParaRPr lang="en-US" dirty="0"/>
          </a:p>
        </p:txBody>
      </p:sp>
      <p:sp>
        <p:nvSpPr>
          <p:cNvPr id="4" name="Date Placeholder 3"/>
          <p:cNvSpPr>
            <a:spLocks noGrp="1"/>
          </p:cNvSpPr>
          <p:nvPr>
            <p:ph type="dt" sz="half" idx="10"/>
          </p:nvPr>
        </p:nvSpPr>
        <p:spPr/>
        <p:txBody>
          <a:bodyPr/>
          <a:lstStyle/>
          <a:p>
            <a:fld id="{60602042-7BFB-4FF7-8BFA-47BB335AFE12}"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Project Discovery </a:t>
            </a:r>
            <a:r>
              <a:rPr lang="en-US" sz="2400" b="1" dirty="0" smtClean="0">
                <a:solidFill>
                  <a:srgbClr val="FFFF00"/>
                </a:solidFill>
              </a:rPr>
              <a:t>(cont’d)</a:t>
            </a:r>
            <a:r>
              <a:rPr lang="en-US" b="1" dirty="0" smtClean="0">
                <a:solidFill>
                  <a:srgbClr val="FFFF00"/>
                </a:solidFill>
              </a:rPr>
              <a:t/>
            </a:r>
            <a:br>
              <a:rPr lang="en-US" b="1" dirty="0" smtClean="0">
                <a:solidFill>
                  <a:srgbClr val="FFFF00"/>
                </a:solidFill>
              </a:rPr>
            </a:br>
            <a:r>
              <a:rPr lang="en-US" sz="2400" b="1" dirty="0" smtClean="0">
                <a:solidFill>
                  <a:srgbClr val="FFFF00"/>
                </a:solidFill>
              </a:rPr>
              <a:t>FY2015 Client Service Outcomes</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t>83 students served.</a:t>
            </a:r>
          </a:p>
          <a:p>
            <a:r>
              <a:rPr lang="en-US" dirty="0" smtClean="0"/>
              <a:t>Services Included:</a:t>
            </a:r>
          </a:p>
          <a:p>
            <a:pPr lvl="1">
              <a:buFont typeface="Wingdings" pitchFamily="2" charset="2"/>
              <a:buChar char="§"/>
            </a:pPr>
            <a:r>
              <a:rPr lang="en-US" dirty="0" smtClean="0"/>
              <a:t>College campus visits.</a:t>
            </a:r>
          </a:p>
          <a:p>
            <a:pPr lvl="1">
              <a:buFont typeface="Wingdings" pitchFamily="2" charset="2"/>
              <a:buChar char="§"/>
            </a:pPr>
            <a:r>
              <a:rPr lang="en-US" dirty="0" smtClean="0"/>
              <a:t>SAT, ACT, and college application fee waivers.</a:t>
            </a:r>
          </a:p>
          <a:p>
            <a:pPr lvl="1">
              <a:buFont typeface="Wingdings" pitchFamily="2" charset="2"/>
              <a:buChar char="§"/>
            </a:pPr>
            <a:r>
              <a:rPr lang="en-US" dirty="0" smtClean="0"/>
              <a:t>Workshops.</a:t>
            </a:r>
          </a:p>
          <a:p>
            <a:pPr lvl="1">
              <a:buFont typeface="Wingdings" pitchFamily="2" charset="2"/>
              <a:buChar char="§"/>
            </a:pPr>
            <a:r>
              <a:rPr lang="en-US" dirty="0" smtClean="0"/>
              <a:t>Career Showcases.</a:t>
            </a:r>
          </a:p>
          <a:p>
            <a:pPr lvl="1">
              <a:buFont typeface="Wingdings" pitchFamily="2" charset="2"/>
              <a:buChar char="§"/>
            </a:pPr>
            <a:r>
              <a:rPr lang="en-US" dirty="0" smtClean="0"/>
              <a:t>Scholarships.</a:t>
            </a:r>
          </a:p>
          <a:p>
            <a:pPr lvl="1">
              <a:buFont typeface="Wingdings" pitchFamily="2" charset="2"/>
              <a:buChar char="§"/>
            </a:pPr>
            <a:r>
              <a:rPr lang="en-US" dirty="0" smtClean="0"/>
              <a:t>Individual &amp; Family counseling.</a:t>
            </a:r>
          </a:p>
          <a:p>
            <a:pPr lvl="1">
              <a:buFont typeface="Wingdings" pitchFamily="2" charset="2"/>
              <a:buChar char="§"/>
            </a:pPr>
            <a:r>
              <a:rPr lang="en-US" dirty="0" smtClean="0"/>
              <a:t>Community engagement opportunities.</a:t>
            </a:r>
          </a:p>
          <a:p>
            <a:endParaRPr lang="en-US" dirty="0"/>
          </a:p>
        </p:txBody>
      </p:sp>
      <p:sp>
        <p:nvSpPr>
          <p:cNvPr id="4" name="Date Placeholder 3"/>
          <p:cNvSpPr>
            <a:spLocks noGrp="1"/>
          </p:cNvSpPr>
          <p:nvPr>
            <p:ph type="dt" sz="half" idx="10"/>
          </p:nvPr>
        </p:nvSpPr>
        <p:spPr/>
        <p:txBody>
          <a:bodyPr/>
          <a:lstStyle/>
          <a:p>
            <a:fld id="{E3696866-C2AA-4478-BBB1-BE787FC204FC}"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Project Hope</a:t>
            </a:r>
            <a:br>
              <a:rPr lang="en-US" b="1" dirty="0" smtClean="0">
                <a:solidFill>
                  <a:srgbClr val="FFFF00"/>
                </a:solidFill>
              </a:rPr>
            </a:br>
            <a:r>
              <a:rPr lang="en-US" sz="2400" b="1" dirty="0" smtClean="0">
                <a:solidFill>
                  <a:srgbClr val="FFFF00"/>
                </a:solidFill>
              </a:rPr>
              <a:t>Program Definition</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t>A critically important program to assist survivors of domestic violence, and sexual assault, and their families.  Assistance includes individual and group counseling for adults and children, court advocacy, emergency financial services and crisis intervention.</a:t>
            </a:r>
          </a:p>
          <a:p>
            <a:r>
              <a:rPr lang="en-US" dirty="0" smtClean="0"/>
              <a:t>Assists residents of Charles City County, King William County, King &amp; Queen County, and New Kent County.</a:t>
            </a:r>
          </a:p>
          <a:p>
            <a:endParaRPr lang="en-US" dirty="0"/>
          </a:p>
        </p:txBody>
      </p:sp>
      <p:sp>
        <p:nvSpPr>
          <p:cNvPr id="4" name="Date Placeholder 3"/>
          <p:cNvSpPr>
            <a:spLocks noGrp="1"/>
          </p:cNvSpPr>
          <p:nvPr>
            <p:ph type="dt" sz="half" idx="10"/>
          </p:nvPr>
        </p:nvSpPr>
        <p:spPr/>
        <p:txBody>
          <a:bodyPr/>
          <a:lstStyle/>
          <a:p>
            <a:fld id="{AFB8DC17-762A-4CCD-A1DE-FDDC02D60305}"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Project Hope </a:t>
            </a:r>
            <a:r>
              <a:rPr lang="en-US" sz="2400" b="1" dirty="0" smtClean="0">
                <a:solidFill>
                  <a:srgbClr val="FFFF00"/>
                </a:solidFill>
              </a:rPr>
              <a:t>(cont’d)</a:t>
            </a:r>
            <a:r>
              <a:rPr lang="en-US" b="1" dirty="0" smtClean="0">
                <a:solidFill>
                  <a:srgbClr val="FFFF00"/>
                </a:solidFill>
              </a:rPr>
              <a:t/>
            </a:r>
            <a:br>
              <a:rPr lang="en-US" b="1" dirty="0" smtClean="0">
                <a:solidFill>
                  <a:srgbClr val="FFFF00"/>
                </a:solidFill>
              </a:rPr>
            </a:br>
            <a:r>
              <a:rPr lang="en-US" sz="2400" b="1" dirty="0" smtClean="0">
                <a:solidFill>
                  <a:srgbClr val="FFFF00"/>
                </a:solidFill>
              </a:rPr>
              <a:t>Community Indicators</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The Founded Child Abuse and Neglect Rate (per 1,000 children under age 18) in the Greater Richmond area is 2.7%.</a:t>
            </a:r>
          </a:p>
          <a:p>
            <a:r>
              <a:rPr lang="en-US" dirty="0" smtClean="0"/>
              <a:t>In New Kent County 22% of victims missed time from school/work and/or loss income due to sexual violence.</a:t>
            </a:r>
          </a:p>
          <a:p>
            <a:r>
              <a:rPr lang="en-US" dirty="0" smtClean="0"/>
              <a:t>18% of New Kent County sexual violence victims reported to the police.</a:t>
            </a:r>
            <a:endParaRPr lang="en-US" dirty="0"/>
          </a:p>
        </p:txBody>
      </p:sp>
      <p:sp>
        <p:nvSpPr>
          <p:cNvPr id="4" name="Date Placeholder 3"/>
          <p:cNvSpPr>
            <a:spLocks noGrp="1"/>
          </p:cNvSpPr>
          <p:nvPr>
            <p:ph type="dt" sz="half" idx="10"/>
          </p:nvPr>
        </p:nvSpPr>
        <p:spPr/>
        <p:txBody>
          <a:bodyPr/>
          <a:lstStyle/>
          <a:p>
            <a:fld id="{C2FC89AA-38A5-4CF1-BAC5-1406B6FCA917}"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Project Hope </a:t>
            </a:r>
            <a:r>
              <a:rPr lang="en-US" sz="2400" b="1" dirty="0" smtClean="0">
                <a:solidFill>
                  <a:srgbClr val="FFFF00"/>
                </a:solidFill>
              </a:rPr>
              <a:t>(cont’d)</a:t>
            </a:r>
            <a:r>
              <a:rPr lang="en-US" b="1" dirty="0" smtClean="0">
                <a:solidFill>
                  <a:srgbClr val="FFFF00"/>
                </a:solidFill>
              </a:rPr>
              <a:t/>
            </a:r>
            <a:br>
              <a:rPr lang="en-US" b="1" dirty="0" smtClean="0">
                <a:solidFill>
                  <a:srgbClr val="FFFF00"/>
                </a:solidFill>
              </a:rPr>
            </a:br>
            <a:r>
              <a:rPr lang="en-US" sz="2400" b="1" dirty="0" smtClean="0">
                <a:solidFill>
                  <a:srgbClr val="FFFF00"/>
                </a:solidFill>
              </a:rPr>
              <a:t>Community Impacts</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t>Research shows that children who were victims of maltreatment are significantly more likely to display problem behaviors during adolescence, including serious and violent delinquency, teen pregnancy, drug use, low academic achievement, and mental health problems.</a:t>
            </a:r>
          </a:p>
          <a:p>
            <a:r>
              <a:rPr lang="en-US" dirty="0" smtClean="0"/>
              <a:t>The cost of intimate partner violence exceeds 8.3 billion per year (United States).</a:t>
            </a:r>
          </a:p>
          <a:p>
            <a:pPr>
              <a:buNone/>
            </a:pPr>
            <a:endParaRPr lang="en-US" dirty="0"/>
          </a:p>
        </p:txBody>
      </p:sp>
      <p:sp>
        <p:nvSpPr>
          <p:cNvPr id="4" name="Date Placeholder 3"/>
          <p:cNvSpPr>
            <a:spLocks noGrp="1"/>
          </p:cNvSpPr>
          <p:nvPr>
            <p:ph type="dt" sz="half" idx="10"/>
          </p:nvPr>
        </p:nvSpPr>
        <p:spPr/>
        <p:txBody>
          <a:bodyPr/>
          <a:lstStyle/>
          <a:p>
            <a:fld id="{CE99EDB0-40A5-4F1A-BB3A-2CFA09A92BBF}"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Project Hope </a:t>
            </a:r>
            <a:r>
              <a:rPr lang="en-US" sz="2400" b="1" dirty="0" smtClean="0">
                <a:solidFill>
                  <a:srgbClr val="FFFF00"/>
                </a:solidFill>
              </a:rPr>
              <a:t>(cont’d)</a:t>
            </a:r>
            <a:r>
              <a:rPr lang="en-US" b="1" dirty="0" smtClean="0">
                <a:solidFill>
                  <a:srgbClr val="FFFF00"/>
                </a:solidFill>
              </a:rPr>
              <a:t/>
            </a:r>
            <a:br>
              <a:rPr lang="en-US" b="1" dirty="0" smtClean="0">
                <a:solidFill>
                  <a:srgbClr val="FFFF00"/>
                </a:solidFill>
              </a:rPr>
            </a:br>
            <a:r>
              <a:rPr lang="en-US" sz="2400" b="1" dirty="0" smtClean="0">
                <a:solidFill>
                  <a:srgbClr val="FFFF00"/>
                </a:solidFill>
              </a:rPr>
              <a:t>FY2015 Client Service Outcomes</a:t>
            </a:r>
            <a:endParaRPr lang="en-US" b="1"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2006 clients served.</a:t>
            </a:r>
          </a:p>
          <a:p>
            <a:r>
              <a:rPr lang="en-US" dirty="0" smtClean="0"/>
              <a:t>Services Included:</a:t>
            </a:r>
          </a:p>
          <a:p>
            <a:pPr lvl="1">
              <a:buFont typeface="Wingdings" pitchFamily="2" charset="2"/>
              <a:buChar char="§"/>
            </a:pPr>
            <a:r>
              <a:rPr lang="en-US" dirty="0" smtClean="0"/>
              <a:t>Individual and group counseling for adults and children.</a:t>
            </a:r>
          </a:p>
          <a:p>
            <a:pPr lvl="1">
              <a:buFont typeface="Wingdings" pitchFamily="2" charset="2"/>
              <a:buChar char="§"/>
            </a:pPr>
            <a:r>
              <a:rPr lang="en-US" dirty="0" smtClean="0"/>
              <a:t>Court advocacy.</a:t>
            </a:r>
          </a:p>
          <a:p>
            <a:pPr lvl="1">
              <a:buFont typeface="Wingdings" pitchFamily="2" charset="2"/>
              <a:buChar char="§"/>
            </a:pPr>
            <a:r>
              <a:rPr lang="en-US" dirty="0" smtClean="0"/>
              <a:t>Emergency financial assistance.</a:t>
            </a:r>
          </a:p>
          <a:p>
            <a:pPr lvl="1">
              <a:buFont typeface="Wingdings" pitchFamily="2" charset="2"/>
              <a:buChar char="§"/>
            </a:pPr>
            <a:r>
              <a:rPr lang="en-US" dirty="0" smtClean="0"/>
              <a:t>Crisis intervention.</a:t>
            </a:r>
          </a:p>
          <a:p>
            <a:pPr lvl="1">
              <a:buFont typeface="Wingdings" pitchFamily="2" charset="2"/>
              <a:buChar char="§"/>
            </a:pPr>
            <a:r>
              <a:rPr lang="en-US" dirty="0" smtClean="0"/>
              <a:t>24-hour Hotline #1-877-966-4357.</a:t>
            </a:r>
          </a:p>
          <a:p>
            <a:pPr lvl="1">
              <a:buFont typeface="Wingdings" pitchFamily="2" charset="2"/>
              <a:buChar char="§"/>
            </a:pPr>
            <a:r>
              <a:rPr lang="en-US" dirty="0" smtClean="0"/>
              <a:t>Prevention education programming in middle and high schools.</a:t>
            </a:r>
          </a:p>
          <a:p>
            <a:pPr lvl="1">
              <a:buFont typeface="Wingdings" pitchFamily="2" charset="2"/>
              <a:buChar char="§"/>
            </a:pPr>
            <a:r>
              <a:rPr lang="en-US" dirty="0" smtClean="0"/>
              <a:t>Hospital accompaniment.</a:t>
            </a:r>
          </a:p>
          <a:p>
            <a:pPr lvl="1">
              <a:buFont typeface="Wingdings" pitchFamily="2" charset="2"/>
              <a:buChar char="§"/>
            </a:pPr>
            <a:r>
              <a:rPr lang="en-US" dirty="0" smtClean="0"/>
              <a:t>Summer camps.</a:t>
            </a:r>
            <a:endParaRPr lang="en-US" dirty="0"/>
          </a:p>
        </p:txBody>
      </p:sp>
      <p:sp>
        <p:nvSpPr>
          <p:cNvPr id="4" name="Date Placeholder 3"/>
          <p:cNvSpPr>
            <a:spLocks noGrp="1"/>
          </p:cNvSpPr>
          <p:nvPr>
            <p:ph type="dt" sz="half" idx="10"/>
          </p:nvPr>
        </p:nvSpPr>
        <p:spPr/>
        <p:txBody>
          <a:bodyPr/>
          <a:lstStyle/>
          <a:p>
            <a:fld id="{6C2045F7-72E9-4B50-B42B-71ED2B21CC46}"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Summary</a:t>
            </a:r>
            <a:endParaRPr lang="en-US" b="1"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t>Describe the impact of the War on Poverty.</a:t>
            </a:r>
          </a:p>
          <a:p>
            <a:r>
              <a:rPr lang="en-US" dirty="0" smtClean="0"/>
              <a:t>Explain the role of federal, state, and local governments have on the plight of low-income individuals and residents living in poverty.   </a:t>
            </a:r>
          </a:p>
          <a:p>
            <a:r>
              <a:rPr lang="en-US" dirty="0" smtClean="0"/>
              <a:t>Identify resources necessary to advance a community action agency’s mission.</a:t>
            </a:r>
          </a:p>
          <a:p>
            <a:r>
              <a:rPr lang="en-US" dirty="0" smtClean="0"/>
              <a:t>Describe the intent and purpose of the 1964 </a:t>
            </a:r>
            <a:r>
              <a:rPr lang="en-US" smtClean="0"/>
              <a:t>Economic Opportunity Act.</a:t>
            </a:r>
            <a:endParaRPr lang="en-US" dirty="0" smtClean="0"/>
          </a:p>
          <a:p>
            <a:endParaRPr lang="en-US" dirty="0"/>
          </a:p>
        </p:txBody>
      </p:sp>
      <p:sp>
        <p:nvSpPr>
          <p:cNvPr id="4" name="Date Placeholder 3"/>
          <p:cNvSpPr>
            <a:spLocks noGrp="1"/>
          </p:cNvSpPr>
          <p:nvPr>
            <p:ph type="dt" sz="half" idx="10"/>
          </p:nvPr>
        </p:nvSpPr>
        <p:spPr/>
        <p:txBody>
          <a:bodyPr/>
          <a:lstStyle/>
          <a:p>
            <a:fld id="{E4C72C6C-D199-4852-9CC5-2AB7797A3AD1}"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Community Action Agencies</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1964 – created as part of the War on Poverty.</a:t>
            </a:r>
          </a:p>
          <a:p>
            <a:r>
              <a:rPr lang="en-US" dirty="0" smtClean="0"/>
              <a:t>Provides for - </a:t>
            </a:r>
          </a:p>
          <a:p>
            <a:pPr lvl="1"/>
            <a:r>
              <a:rPr lang="en-US" dirty="0" smtClean="0"/>
              <a:t>Economic Opportunity Act</a:t>
            </a:r>
          </a:p>
          <a:p>
            <a:pPr lvl="2"/>
            <a:r>
              <a:rPr lang="en-US" dirty="0" smtClean="0"/>
              <a:t>“To stimulate a better focusing of all available local, state, private and Federal resources upon the goal of enabling low-income families, and low-income individuals of all ages in rural and urban areas </a:t>
            </a:r>
            <a:r>
              <a:rPr lang="en-US" i="1" u="sng" dirty="0" smtClean="0"/>
              <a:t>to attain the skills, knowledge, and motivations and secure the opportunities needed for them to become self-sufficient</a:t>
            </a:r>
            <a:r>
              <a:rPr lang="en-US" i="1" dirty="0" smtClean="0"/>
              <a:t>.”</a:t>
            </a:r>
            <a:endParaRPr lang="en-US" dirty="0"/>
          </a:p>
        </p:txBody>
      </p:sp>
      <p:sp>
        <p:nvSpPr>
          <p:cNvPr id="4" name="Date Placeholder 3"/>
          <p:cNvSpPr>
            <a:spLocks noGrp="1"/>
          </p:cNvSpPr>
          <p:nvPr>
            <p:ph type="dt" sz="half" idx="10"/>
          </p:nvPr>
        </p:nvSpPr>
        <p:spPr/>
        <p:txBody>
          <a:bodyPr/>
          <a:lstStyle/>
          <a:p>
            <a:fld id="{C556FBFF-EED3-4657-A016-07FDCFF3658C}"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Contact Information</a:t>
            </a:r>
            <a:endParaRPr lang="en-US" b="1" dirty="0">
              <a:solidFill>
                <a:srgbClr val="FFFF00"/>
              </a:solidFill>
            </a:endParaRPr>
          </a:p>
        </p:txBody>
      </p:sp>
      <p:sp>
        <p:nvSpPr>
          <p:cNvPr id="3" name="Content Placeholder 2"/>
          <p:cNvSpPr>
            <a:spLocks noGrp="1"/>
          </p:cNvSpPr>
          <p:nvPr>
            <p:ph idx="1"/>
          </p:nvPr>
        </p:nvSpPr>
        <p:spPr/>
        <p:txBody>
          <a:bodyPr/>
          <a:lstStyle/>
          <a:p>
            <a:pPr algn="ctr">
              <a:buNone/>
            </a:pPr>
            <a:r>
              <a:rPr lang="en-US" b="1" dirty="0" smtClean="0"/>
              <a:t>Dr. Jack O. Lanier</a:t>
            </a:r>
          </a:p>
          <a:p>
            <a:pPr algn="ctr">
              <a:buNone/>
            </a:pPr>
            <a:r>
              <a:rPr lang="en-US" b="1" dirty="0" smtClean="0"/>
              <a:t>Executive Director</a:t>
            </a:r>
          </a:p>
          <a:p>
            <a:pPr algn="ctr">
              <a:buNone/>
            </a:pPr>
            <a:r>
              <a:rPr lang="en-US" b="1" dirty="0" smtClean="0">
                <a:hlinkClick r:id="rId3"/>
              </a:rPr>
              <a:t>jolanier@quinrivers.org</a:t>
            </a:r>
            <a:endParaRPr lang="en-US" b="1" dirty="0" smtClean="0"/>
          </a:p>
          <a:p>
            <a:pPr algn="ctr">
              <a:buNone/>
            </a:pPr>
            <a:r>
              <a:rPr lang="en-US" b="1" dirty="0" smtClean="0"/>
              <a:t>804-966-8721</a:t>
            </a:r>
            <a:endParaRPr lang="en-US" b="1" dirty="0"/>
          </a:p>
        </p:txBody>
      </p:sp>
      <p:sp>
        <p:nvSpPr>
          <p:cNvPr id="4" name="Date Placeholder 3"/>
          <p:cNvSpPr>
            <a:spLocks noGrp="1"/>
          </p:cNvSpPr>
          <p:nvPr>
            <p:ph type="dt" sz="half" idx="10"/>
          </p:nvPr>
        </p:nvSpPr>
        <p:spPr/>
        <p:txBody>
          <a:bodyPr/>
          <a:lstStyle/>
          <a:p>
            <a:fld id="{095628C8-C738-472A-84A3-30B9F94F49CE}"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20</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rPr>
              <a:t>Quin Rivers, Inc.</a:t>
            </a:r>
            <a:br>
              <a:rPr lang="en-US" b="1" dirty="0" smtClean="0">
                <a:solidFill>
                  <a:srgbClr val="FFFF00"/>
                </a:solidFill>
              </a:rPr>
            </a:br>
            <a:r>
              <a:rPr lang="en-US" sz="2800" b="1" dirty="0" smtClean="0">
                <a:solidFill>
                  <a:srgbClr val="FFFF00"/>
                </a:solidFill>
              </a:rPr>
              <a:t>An Overview</a:t>
            </a:r>
            <a:endParaRPr lang="en-US" b="1" dirty="0">
              <a:solidFill>
                <a:srgbClr val="FFFF00"/>
              </a:solidFill>
            </a:endParaRPr>
          </a:p>
        </p:txBody>
      </p:sp>
      <p:sp>
        <p:nvSpPr>
          <p:cNvPr id="4" name="Content Placeholder 3"/>
          <p:cNvSpPr>
            <a:spLocks noGrp="1"/>
          </p:cNvSpPr>
          <p:nvPr>
            <p:ph idx="1"/>
          </p:nvPr>
        </p:nvSpPr>
        <p:spPr/>
        <p:txBody>
          <a:bodyPr/>
          <a:lstStyle/>
          <a:p>
            <a:r>
              <a:rPr lang="en-US" dirty="0" smtClean="0"/>
              <a:t>Quin Rivers, Inc.: </a:t>
            </a:r>
            <a:r>
              <a:rPr lang="en-US" dirty="0"/>
              <a:t>A</a:t>
            </a:r>
            <a:r>
              <a:rPr lang="en-US" dirty="0" smtClean="0"/>
              <a:t> Virginia-based, non-profit 501c3 community action agency headquartered in New Kent County, Virginia.</a:t>
            </a:r>
          </a:p>
          <a:p>
            <a:r>
              <a:rPr lang="en-US" dirty="0" smtClean="0"/>
              <a:t>Mission: </a:t>
            </a:r>
            <a:r>
              <a:rPr lang="en-US" i="1" dirty="0" smtClean="0"/>
              <a:t>Strengthening Individuals, Families, and Community Development to eliminate poverty and improve the plight of low-income community residents.</a:t>
            </a:r>
            <a:endParaRPr lang="en-US" dirty="0"/>
          </a:p>
        </p:txBody>
      </p:sp>
      <p:sp>
        <p:nvSpPr>
          <p:cNvPr id="6" name="Date Placeholder 5"/>
          <p:cNvSpPr>
            <a:spLocks noGrp="1"/>
          </p:cNvSpPr>
          <p:nvPr>
            <p:ph type="dt" sz="half" idx="10"/>
          </p:nvPr>
        </p:nvSpPr>
        <p:spPr/>
        <p:txBody>
          <a:bodyPr/>
          <a:lstStyle/>
          <a:p>
            <a:fld id="{B0C27583-29C4-4554-A305-F019661B698B}" type="datetime1">
              <a:rPr lang="en-US" smtClean="0"/>
              <a:pPr/>
              <a:t>10/29/2015</a:t>
            </a:fld>
            <a:endParaRPr lang="en-US" dirty="0"/>
          </a:p>
        </p:txBody>
      </p:sp>
      <p:sp>
        <p:nvSpPr>
          <p:cNvPr id="7" name="Slide Number Placeholder 6"/>
          <p:cNvSpPr>
            <a:spLocks noGrp="1"/>
          </p:cNvSpPr>
          <p:nvPr>
            <p:ph type="sldNum" sz="quarter" idx="12"/>
          </p:nvPr>
        </p:nvSpPr>
        <p:spPr/>
        <p:txBody>
          <a:bodyPr/>
          <a:lstStyle/>
          <a:p>
            <a:fld id="{C6AEBCE0-C995-4178-B6F4-8FFE92F906CC}"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rPr>
              <a:t/>
            </a:r>
            <a:br>
              <a:rPr lang="en-US" b="1" dirty="0" smtClean="0">
                <a:solidFill>
                  <a:srgbClr val="FFFF00"/>
                </a:solidFill>
              </a:rPr>
            </a:br>
            <a:r>
              <a:rPr lang="en-US" b="1" dirty="0" smtClean="0">
                <a:solidFill>
                  <a:srgbClr val="FFFF00"/>
                </a:solidFill>
              </a:rPr>
              <a:t>Quin Rivers, Inc.</a:t>
            </a:r>
            <a:br>
              <a:rPr lang="en-US" b="1" dirty="0" smtClean="0">
                <a:solidFill>
                  <a:srgbClr val="FFFF00"/>
                </a:solidFill>
              </a:rPr>
            </a:br>
            <a:r>
              <a:rPr lang="en-US" sz="2400" b="1" dirty="0" smtClean="0">
                <a:solidFill>
                  <a:srgbClr val="FFFF00"/>
                </a:solidFill>
              </a:rPr>
              <a:t>Organizational Structure</a:t>
            </a:r>
            <a:r>
              <a:rPr lang="en-US" b="1" dirty="0" smtClean="0">
                <a:solidFill>
                  <a:srgbClr val="FFFF00"/>
                </a:solidFill>
              </a:rPr>
              <a:t/>
            </a:r>
            <a:br>
              <a:rPr lang="en-US" b="1" dirty="0" smtClean="0">
                <a:solidFill>
                  <a:srgbClr val="FFFF00"/>
                </a:solidFill>
              </a:rPr>
            </a:br>
            <a:endParaRPr lang="en-US" b="1" dirty="0">
              <a:solidFill>
                <a:srgbClr val="FFFF00"/>
              </a:solidFill>
            </a:endParaRPr>
          </a:p>
        </p:txBody>
      </p:sp>
      <p:sp>
        <p:nvSpPr>
          <p:cNvPr id="3" name="Content Placeholder 2"/>
          <p:cNvSpPr>
            <a:spLocks noGrp="1"/>
          </p:cNvSpPr>
          <p:nvPr>
            <p:ph idx="1"/>
          </p:nvPr>
        </p:nvSpPr>
        <p:spPr/>
        <p:txBody>
          <a:bodyPr>
            <a:normAutofit/>
          </a:bodyPr>
          <a:lstStyle/>
          <a:p>
            <a:r>
              <a:rPr lang="en-US" dirty="0" smtClean="0"/>
              <a:t>Comprised of:</a:t>
            </a:r>
          </a:p>
          <a:p>
            <a:pPr lvl="1">
              <a:buFont typeface="Wingdings" pitchFamily="2" charset="2"/>
              <a:buChar char="§"/>
            </a:pPr>
            <a:r>
              <a:rPr lang="en-US" dirty="0" smtClean="0"/>
              <a:t>17 – member Board of Directors representing low-income individuals; local county government; area-wide industries; the faith community; social services; public health; local public school systems; and local stakeholder groups.</a:t>
            </a:r>
          </a:p>
          <a:p>
            <a:pPr lvl="1">
              <a:buFont typeface="Wingdings" pitchFamily="2" charset="2"/>
              <a:buChar char="§"/>
            </a:pPr>
            <a:r>
              <a:rPr lang="en-US" dirty="0" smtClean="0"/>
              <a:t>21 Staff located at two office sites:  </a:t>
            </a:r>
          </a:p>
          <a:p>
            <a:pPr lvl="2">
              <a:buFont typeface="Wingdings" pitchFamily="2" charset="2"/>
              <a:buChar char="§"/>
            </a:pPr>
            <a:r>
              <a:rPr lang="en-US" dirty="0" smtClean="0"/>
              <a:t>New Kent – 15 </a:t>
            </a:r>
          </a:p>
          <a:p>
            <a:pPr lvl="2">
              <a:buFont typeface="Wingdings" pitchFamily="2" charset="2"/>
              <a:buChar char="§"/>
            </a:pPr>
            <a:r>
              <a:rPr lang="en-US" dirty="0" smtClean="0"/>
              <a:t>Fredericksburg – 6</a:t>
            </a:r>
          </a:p>
          <a:p>
            <a:pPr lvl="2">
              <a:buNone/>
            </a:pPr>
            <a:endParaRPr lang="en-US" dirty="0" smtClean="0"/>
          </a:p>
          <a:p>
            <a:pPr lvl="1">
              <a:buNone/>
            </a:pPr>
            <a:endParaRPr lang="en-US" dirty="0" smtClean="0"/>
          </a:p>
          <a:p>
            <a:pPr lvl="1">
              <a:buNone/>
            </a:pPr>
            <a:endParaRPr lang="en-US" dirty="0"/>
          </a:p>
        </p:txBody>
      </p:sp>
      <p:sp>
        <p:nvSpPr>
          <p:cNvPr id="4" name="Date Placeholder 3"/>
          <p:cNvSpPr>
            <a:spLocks noGrp="1"/>
          </p:cNvSpPr>
          <p:nvPr>
            <p:ph type="dt" sz="half" idx="10"/>
          </p:nvPr>
        </p:nvSpPr>
        <p:spPr/>
        <p:txBody>
          <a:bodyPr/>
          <a:lstStyle/>
          <a:p>
            <a:fld id="{6AD828C5-0812-4393-83D3-66A73E9D18C8}"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Quin Rivers, Inc.</a:t>
            </a:r>
            <a:br>
              <a:rPr lang="en-US" b="1" dirty="0" smtClean="0">
                <a:solidFill>
                  <a:srgbClr val="FFFF00"/>
                </a:solidFill>
              </a:rPr>
            </a:br>
            <a:r>
              <a:rPr lang="en-US" sz="2400" b="1" dirty="0" smtClean="0">
                <a:solidFill>
                  <a:srgbClr val="FFFF00"/>
                </a:solidFill>
              </a:rPr>
              <a:t>Operational Structure</a:t>
            </a:r>
            <a:endParaRPr lang="en-US" b="1"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b="1" u="sng" dirty="0" smtClean="0"/>
              <a:t>Includes four standing committees of the Board of Directors:</a:t>
            </a:r>
          </a:p>
          <a:p>
            <a:pPr lvl="1">
              <a:buFont typeface="Wingdings" pitchFamily="2" charset="2"/>
              <a:buChar char="§"/>
            </a:pPr>
            <a:r>
              <a:rPr lang="en-US" b="1" dirty="0" smtClean="0"/>
              <a:t>The Executive Committee </a:t>
            </a:r>
            <a:r>
              <a:rPr lang="en-US" dirty="0" smtClean="0"/>
              <a:t>– </a:t>
            </a:r>
            <a:r>
              <a:rPr lang="en-US" i="1" dirty="0" smtClean="0"/>
              <a:t>Transacts urgent agency business between scheduled meetings of the full board; sets the agendas for the bi-monthly Board of Directors meetings; and acts as the Nominating Committee for the Board of Directors.</a:t>
            </a:r>
          </a:p>
          <a:p>
            <a:pPr lvl="1">
              <a:buFont typeface="Wingdings" pitchFamily="2" charset="2"/>
              <a:buChar char="§"/>
            </a:pPr>
            <a:r>
              <a:rPr lang="en-US" b="1" dirty="0" smtClean="0"/>
              <a:t>The Finance Committee </a:t>
            </a:r>
            <a:r>
              <a:rPr lang="en-US" dirty="0" smtClean="0"/>
              <a:t>– </a:t>
            </a:r>
            <a:r>
              <a:rPr lang="en-US" i="1" dirty="0" smtClean="0"/>
              <a:t>Responsible for supervising the proper fiscal administration and expenditures of all funds and financial related-matters.</a:t>
            </a:r>
          </a:p>
          <a:p>
            <a:pPr lvl="1">
              <a:buFont typeface="Wingdings" pitchFamily="2" charset="2"/>
              <a:buChar char="§"/>
            </a:pPr>
            <a:r>
              <a:rPr lang="en-US" b="1" dirty="0" smtClean="0"/>
              <a:t>The Personnel Committee -  </a:t>
            </a:r>
            <a:r>
              <a:rPr lang="en-US" i="1" dirty="0" smtClean="0"/>
              <a:t>Establishes and reviews personnel policies; practices and procedures; and monitors classification and compensation matters.  It also functions as the Equal Opportunity Committee for the Board of Directors.</a:t>
            </a:r>
          </a:p>
          <a:p>
            <a:pPr lvl="1">
              <a:buFont typeface="Wingdings" pitchFamily="2" charset="2"/>
              <a:buChar char="§"/>
            </a:pPr>
            <a:r>
              <a:rPr lang="en-US" b="1" dirty="0" smtClean="0"/>
              <a:t>The Strategic Planning Committee – </a:t>
            </a:r>
            <a:r>
              <a:rPr lang="en-US" i="1" dirty="0" smtClean="0"/>
              <a:t>Develops a long-range organization blue-print, including goals, objectives, and strategies that allow the agency to fulfill its mission with maximum efficiency and impact.</a:t>
            </a:r>
            <a:endParaRPr lang="en-US" b="1" dirty="0"/>
          </a:p>
        </p:txBody>
      </p:sp>
      <p:sp>
        <p:nvSpPr>
          <p:cNvPr id="4" name="Date Placeholder 3"/>
          <p:cNvSpPr>
            <a:spLocks noGrp="1"/>
          </p:cNvSpPr>
          <p:nvPr>
            <p:ph type="dt" sz="half" idx="10"/>
          </p:nvPr>
        </p:nvSpPr>
        <p:spPr/>
        <p:txBody>
          <a:bodyPr/>
          <a:lstStyle/>
          <a:p>
            <a:fld id="{B1DA483A-13AF-493E-940C-1422B77D0693}"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Quin Rivers, Inc.</a:t>
            </a:r>
            <a:br>
              <a:rPr lang="en-US" b="1" dirty="0" smtClean="0">
                <a:solidFill>
                  <a:srgbClr val="FFFF00"/>
                </a:solidFill>
              </a:rPr>
            </a:br>
            <a:r>
              <a:rPr lang="en-US" sz="2400" b="1" dirty="0" smtClean="0">
                <a:solidFill>
                  <a:srgbClr val="FFFF00"/>
                </a:solidFill>
              </a:rPr>
              <a:t>Agency Service Areas</a:t>
            </a:r>
            <a:endParaRPr lang="en-US" b="1" dirty="0">
              <a:solidFill>
                <a:srgbClr val="FFFF00"/>
              </a:solidFill>
            </a:endParaRPr>
          </a:p>
        </p:txBody>
      </p:sp>
      <p:sp>
        <p:nvSpPr>
          <p:cNvPr id="3" name="Content Placeholder 2"/>
          <p:cNvSpPr>
            <a:spLocks noGrp="1"/>
          </p:cNvSpPr>
          <p:nvPr>
            <p:ph idx="1"/>
          </p:nvPr>
        </p:nvSpPr>
        <p:spPr/>
        <p:txBody>
          <a:bodyPr>
            <a:normAutofit/>
          </a:bodyPr>
          <a:lstStyle/>
          <a:p>
            <a:r>
              <a:rPr lang="en-US" dirty="0" smtClean="0"/>
              <a:t>Includes Counties of:  </a:t>
            </a:r>
            <a:r>
              <a:rPr lang="en-US" i="1" dirty="0" smtClean="0"/>
              <a:t>Caroline, Charles City, Hanover, King &amp; Queen, King George, King William, New Kent, Spotsylvania, and Stafford.</a:t>
            </a:r>
          </a:p>
          <a:p>
            <a:r>
              <a:rPr lang="en-US" dirty="0" smtClean="0"/>
              <a:t>City of Fredericksburg.</a:t>
            </a:r>
          </a:p>
          <a:p>
            <a:r>
              <a:rPr lang="en-US" dirty="0" smtClean="0"/>
              <a:t>Town of West Point.</a:t>
            </a:r>
          </a:p>
          <a:p>
            <a:r>
              <a:rPr lang="en-US" dirty="0" smtClean="0"/>
              <a:t>Population includes over 1 million people.</a:t>
            </a:r>
          </a:p>
          <a:p>
            <a:r>
              <a:rPr lang="en-US" dirty="0" smtClean="0"/>
              <a:t>Over 200,000 living below the 200% poverty level.</a:t>
            </a:r>
            <a:endParaRPr lang="en-US" dirty="0"/>
          </a:p>
        </p:txBody>
      </p:sp>
      <p:sp>
        <p:nvSpPr>
          <p:cNvPr id="4" name="Date Placeholder 3"/>
          <p:cNvSpPr>
            <a:spLocks noGrp="1"/>
          </p:cNvSpPr>
          <p:nvPr>
            <p:ph type="dt" sz="half" idx="10"/>
          </p:nvPr>
        </p:nvSpPr>
        <p:spPr/>
        <p:txBody>
          <a:bodyPr/>
          <a:lstStyle/>
          <a:p>
            <a:fld id="{6B484C19-1D7F-4A85-B8B0-F0E203497D84}"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Healthy Families</a:t>
            </a:r>
            <a:br>
              <a:rPr lang="en-US" b="1" dirty="0" smtClean="0">
                <a:solidFill>
                  <a:srgbClr val="FFFF00"/>
                </a:solidFill>
              </a:rPr>
            </a:br>
            <a:r>
              <a:rPr lang="en-US" sz="2400" b="1" dirty="0" smtClean="0">
                <a:solidFill>
                  <a:srgbClr val="FFFF00"/>
                </a:solidFill>
              </a:rPr>
              <a:t>Program Definition</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t>A nationally recognized, evidence-based home visiting model program designed to work closely with over-burdened families who are at risk for adverse childhood experiences, including child maltreatment.</a:t>
            </a:r>
          </a:p>
          <a:p>
            <a:r>
              <a:rPr lang="en-US" dirty="0" smtClean="0"/>
              <a:t>Assists residents in Charles City County &amp; New Kent County.</a:t>
            </a:r>
            <a:endParaRPr lang="en-US" dirty="0"/>
          </a:p>
        </p:txBody>
      </p:sp>
      <p:sp>
        <p:nvSpPr>
          <p:cNvPr id="4" name="Date Placeholder 3"/>
          <p:cNvSpPr>
            <a:spLocks noGrp="1"/>
          </p:cNvSpPr>
          <p:nvPr>
            <p:ph type="dt" sz="half" idx="10"/>
          </p:nvPr>
        </p:nvSpPr>
        <p:spPr/>
        <p:txBody>
          <a:bodyPr/>
          <a:lstStyle/>
          <a:p>
            <a:fld id="{8F1E9252-18B0-4059-AFC8-D2E41B5A248B}"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solidFill>
                  <a:srgbClr val="FFFF00"/>
                </a:solidFill>
              </a:rPr>
              <a:t>Healthy Families </a:t>
            </a:r>
            <a:r>
              <a:rPr lang="en-US" sz="2700" b="1" dirty="0" smtClean="0">
                <a:solidFill>
                  <a:srgbClr val="FFFF00"/>
                </a:solidFill>
              </a:rPr>
              <a:t>(con’t)</a:t>
            </a:r>
            <a:br>
              <a:rPr lang="en-US" sz="2700" b="1" dirty="0" smtClean="0">
                <a:solidFill>
                  <a:srgbClr val="FFFF00"/>
                </a:solidFill>
              </a:rPr>
            </a:br>
            <a:r>
              <a:rPr lang="en-US" sz="2700" b="1" dirty="0" smtClean="0">
                <a:solidFill>
                  <a:srgbClr val="FFFF00"/>
                </a:solidFill>
              </a:rPr>
              <a:t>Community Indicators </a:t>
            </a:r>
            <a:endParaRPr lang="en-US" sz="2700" b="1" dirty="0">
              <a:solidFill>
                <a:srgbClr val="FFFF00"/>
              </a:solidFill>
            </a:endParaRPr>
          </a:p>
        </p:txBody>
      </p:sp>
      <p:sp>
        <p:nvSpPr>
          <p:cNvPr id="3" name="Content Placeholder 2"/>
          <p:cNvSpPr>
            <a:spLocks noGrp="1"/>
          </p:cNvSpPr>
          <p:nvPr>
            <p:ph idx="1"/>
          </p:nvPr>
        </p:nvSpPr>
        <p:spPr/>
        <p:txBody>
          <a:bodyPr/>
          <a:lstStyle/>
          <a:p>
            <a:r>
              <a:rPr lang="en-US" dirty="0" smtClean="0"/>
              <a:t>Teen Pregnancy Rate (per 1,000 females ages 10-17) in the Greater Richmond service area is 16%.</a:t>
            </a:r>
          </a:p>
          <a:p>
            <a:r>
              <a:rPr lang="en-US" dirty="0" smtClean="0"/>
              <a:t>85% of women in the Greater Richmond area received pre-natal care.</a:t>
            </a:r>
          </a:p>
          <a:p>
            <a:r>
              <a:rPr lang="en-US" dirty="0" smtClean="0"/>
              <a:t>35% of all births in the Greater Richmond area were to single mothers.</a:t>
            </a:r>
          </a:p>
          <a:p>
            <a:endParaRPr lang="en-US" dirty="0" smtClean="0"/>
          </a:p>
          <a:p>
            <a:endParaRPr lang="en-US" dirty="0"/>
          </a:p>
        </p:txBody>
      </p:sp>
      <p:sp>
        <p:nvSpPr>
          <p:cNvPr id="4" name="Date Placeholder 3"/>
          <p:cNvSpPr>
            <a:spLocks noGrp="1"/>
          </p:cNvSpPr>
          <p:nvPr>
            <p:ph type="dt" sz="half" idx="10"/>
          </p:nvPr>
        </p:nvSpPr>
        <p:spPr/>
        <p:txBody>
          <a:bodyPr/>
          <a:lstStyle/>
          <a:p>
            <a:fld id="{B6F3E3E3-5DCB-499E-8277-201B0D205E8F}"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rPr>
              <a:t>Healthy Families </a:t>
            </a:r>
            <a:r>
              <a:rPr lang="en-US" sz="2400" b="1" dirty="0" smtClean="0">
                <a:solidFill>
                  <a:srgbClr val="FFFF00"/>
                </a:solidFill>
              </a:rPr>
              <a:t>(cont’d)</a:t>
            </a:r>
            <a:r>
              <a:rPr lang="en-US" b="1" dirty="0" smtClean="0">
                <a:solidFill>
                  <a:srgbClr val="FFFF00"/>
                </a:solidFill>
              </a:rPr>
              <a:t> </a:t>
            </a:r>
            <a:br>
              <a:rPr lang="en-US" b="1" dirty="0" smtClean="0">
                <a:solidFill>
                  <a:srgbClr val="FFFF00"/>
                </a:solidFill>
              </a:rPr>
            </a:br>
            <a:r>
              <a:rPr lang="en-US" sz="2400" b="1" dirty="0" smtClean="0">
                <a:solidFill>
                  <a:srgbClr val="FFFF00"/>
                </a:solidFill>
              </a:rPr>
              <a:t>Impact Statements</a:t>
            </a:r>
            <a:endParaRPr lang="en-US" b="1"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Risk factors of teenage births include: </a:t>
            </a:r>
            <a:r>
              <a:rPr lang="en-US" i="1" dirty="0"/>
              <a:t>h</a:t>
            </a:r>
            <a:r>
              <a:rPr lang="en-US" i="1" dirty="0" smtClean="0"/>
              <a:t>igh risk of health problems for both mother and child; low educational attainment, and a high risk of lifelong poverty for both mother and child.</a:t>
            </a:r>
          </a:p>
          <a:p>
            <a:r>
              <a:rPr lang="en-US" dirty="0" smtClean="0"/>
              <a:t>Pregnant women who receive proper prenatal care early in their pregnancies tend to deliver healthier babies than women who do not.</a:t>
            </a:r>
          </a:p>
          <a:p>
            <a:r>
              <a:rPr lang="en-US" dirty="0" smtClean="0"/>
              <a:t>Women who give birth outside of marriage tend to be more economically disadvantaged than their married counterparts.  Children born to unmarried women are more likely to have low educational attainment and occupational status, live in poverty, and have premarital births themselves.</a:t>
            </a:r>
            <a:endParaRPr lang="en-US" dirty="0"/>
          </a:p>
        </p:txBody>
      </p:sp>
      <p:sp>
        <p:nvSpPr>
          <p:cNvPr id="4" name="Date Placeholder 3"/>
          <p:cNvSpPr>
            <a:spLocks noGrp="1"/>
          </p:cNvSpPr>
          <p:nvPr>
            <p:ph type="dt" sz="half" idx="10"/>
          </p:nvPr>
        </p:nvSpPr>
        <p:spPr/>
        <p:txBody>
          <a:bodyPr/>
          <a:lstStyle/>
          <a:p>
            <a:fld id="{B59C3860-2D8C-42F6-8BAF-CE53DD58D0AF}" type="datetime1">
              <a:rPr lang="en-US" smtClean="0"/>
              <a:pPr/>
              <a:t>10/29/2015</a:t>
            </a:fld>
            <a:endParaRPr lang="en-US" dirty="0"/>
          </a:p>
        </p:txBody>
      </p:sp>
      <p:sp>
        <p:nvSpPr>
          <p:cNvPr id="5" name="Slide Number Placeholder 4"/>
          <p:cNvSpPr>
            <a:spLocks noGrp="1"/>
          </p:cNvSpPr>
          <p:nvPr>
            <p:ph type="sldNum" sz="quarter" idx="12"/>
          </p:nvPr>
        </p:nvSpPr>
        <p:spPr/>
        <p:txBody>
          <a:bodyPr/>
          <a:lstStyle/>
          <a:p>
            <a:fld id="{C6AEBCE0-C995-4178-B6F4-8FFE92F906CC}"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1204</Words>
  <Application>Microsoft Office PowerPoint</Application>
  <PresentationFormat>On-screen Show (4:3)</PresentationFormat>
  <Paragraphs>146</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National Health Policy Designed For Local Program Service Delivery</vt:lpstr>
      <vt:lpstr>Community Action Agencies</vt:lpstr>
      <vt:lpstr>Quin Rivers, Inc. An Overview</vt:lpstr>
      <vt:lpstr> Quin Rivers, Inc. Organizational Structure </vt:lpstr>
      <vt:lpstr>Quin Rivers, Inc. Operational Structure</vt:lpstr>
      <vt:lpstr>Quin Rivers, Inc. Agency Service Areas</vt:lpstr>
      <vt:lpstr>Healthy Families Program Definition</vt:lpstr>
      <vt:lpstr>Healthy Families (con’t) Community Indicators </vt:lpstr>
      <vt:lpstr>Healthy Families (cont’d)  Impact Statements</vt:lpstr>
      <vt:lpstr>Healthy Families (cont’d) FY2015 Client Services Outcomes</vt:lpstr>
      <vt:lpstr>Project Discovery Program Definition</vt:lpstr>
      <vt:lpstr>Project Discovery (cont’d) Community Indicators</vt:lpstr>
      <vt:lpstr>Project Discovery (cont’d) Impact Statements</vt:lpstr>
      <vt:lpstr>Project Discovery (cont’d) FY2015 Client Service Outcomes</vt:lpstr>
      <vt:lpstr>Project Hope Program Definition</vt:lpstr>
      <vt:lpstr>Project Hope (cont’d) Community Indicators</vt:lpstr>
      <vt:lpstr>Project Hope (cont’d) Community Impacts</vt:lpstr>
      <vt:lpstr>Project Hope (cont’d) FY2015 Client Service Outcomes</vt:lpstr>
      <vt:lpstr>Summary</vt:lpstr>
      <vt:lpstr>Contact Information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Reform and the Delivery System:  A Discussion of the Policy Making Process</dc:title>
  <dc:creator>gbarney</dc:creator>
  <cp:lastModifiedBy>Christopher Buttery</cp:lastModifiedBy>
  <cp:revision>20</cp:revision>
  <dcterms:created xsi:type="dcterms:W3CDTF">2015-10-28T18:28:26Z</dcterms:created>
  <dcterms:modified xsi:type="dcterms:W3CDTF">2015-10-29T14:47:26Z</dcterms:modified>
</cp:coreProperties>
</file>