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36"/>
  </p:notesMasterIdLst>
  <p:handoutMasterIdLst>
    <p:handoutMasterId r:id="rId37"/>
  </p:handoutMasterIdLst>
  <p:sldIdLst>
    <p:sldId id="346" r:id="rId2"/>
    <p:sldId id="347" r:id="rId3"/>
    <p:sldId id="349" r:id="rId4"/>
    <p:sldId id="351" r:id="rId5"/>
    <p:sldId id="381" r:id="rId6"/>
    <p:sldId id="382" r:id="rId7"/>
    <p:sldId id="383" r:id="rId8"/>
    <p:sldId id="431" r:id="rId9"/>
    <p:sldId id="384" r:id="rId10"/>
    <p:sldId id="356" r:id="rId11"/>
    <p:sldId id="357" r:id="rId12"/>
    <p:sldId id="358" r:id="rId13"/>
    <p:sldId id="359" r:id="rId14"/>
    <p:sldId id="360" r:id="rId15"/>
    <p:sldId id="379" r:id="rId16"/>
    <p:sldId id="421" r:id="rId17"/>
    <p:sldId id="422" r:id="rId18"/>
    <p:sldId id="423" r:id="rId19"/>
    <p:sldId id="424" r:id="rId20"/>
    <p:sldId id="274" r:id="rId21"/>
    <p:sldId id="385" r:id="rId22"/>
    <p:sldId id="428" r:id="rId23"/>
    <p:sldId id="427" r:id="rId24"/>
    <p:sldId id="426" r:id="rId25"/>
    <p:sldId id="429" r:id="rId26"/>
    <p:sldId id="430" r:id="rId27"/>
    <p:sldId id="425" r:id="rId28"/>
    <p:sldId id="401" r:id="rId29"/>
    <p:sldId id="388" r:id="rId30"/>
    <p:sldId id="432" r:id="rId31"/>
    <p:sldId id="339" r:id="rId32"/>
    <p:sldId id="312" r:id="rId33"/>
    <p:sldId id="313" r:id="rId34"/>
    <p:sldId id="377" r:id="rId35"/>
  </p:sldIdLst>
  <p:sldSz cx="9144000" cy="6858000" type="screen4x3"/>
  <p:notesSz cx="7102475" cy="102330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Buttery" initials="CB"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0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0" y="5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9"/>
      <c:rotY val="20"/>
      <c:depthPercent val="16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1276595744680851"/>
          <c:y val="5.9071729957805907E-2"/>
          <c:w val="0.7435610302351624"/>
          <c:h val="0.8270042194092827"/>
        </c:manualLayout>
      </c:layout>
      <c:bar3DChart>
        <c:barDir val="col"/>
        <c:grouping val="clustered"/>
        <c:varyColors val="0"/>
        <c:ser>
          <c:idx val="5"/>
          <c:order val="0"/>
          <c:tx>
            <c:strRef>
              <c:f>Sheet1!$A$2</c:f>
              <c:strCache>
                <c:ptCount val="1"/>
                <c:pt idx="0">
                  <c:v>2007</c:v>
                </c:pt>
              </c:strCache>
            </c:strRef>
          </c:tx>
          <c:spPr>
            <a:solidFill>
              <a:schemeClr val="tx2"/>
            </a:solidFill>
            <a:ln w="10705">
              <a:solidFill>
                <a:schemeClr val="tx1"/>
              </a:solidFill>
              <a:prstDash val="solid"/>
            </a:ln>
          </c:spPr>
          <c:invertIfNegative val="0"/>
          <c:cat>
            <c:strRef>
              <c:f>Sheet1!$B$1:$F$1</c:f>
              <c:strCache>
                <c:ptCount val="5"/>
                <c:pt idx="0">
                  <c:v>Northwest</c:v>
                </c:pt>
                <c:pt idx="1">
                  <c:v>Southwest</c:v>
                </c:pt>
                <c:pt idx="2">
                  <c:v>Central</c:v>
                </c:pt>
                <c:pt idx="3">
                  <c:v>Eastern</c:v>
                </c:pt>
                <c:pt idx="4">
                  <c:v>Northern</c:v>
                </c:pt>
              </c:strCache>
            </c:strRef>
          </c:cat>
          <c:val>
            <c:numRef>
              <c:f>Sheet1!$B$2:$F$2</c:f>
              <c:numCache>
                <c:formatCode>General</c:formatCode>
                <c:ptCount val="5"/>
                <c:pt idx="0">
                  <c:v>17</c:v>
                </c:pt>
                <c:pt idx="1">
                  <c:v>20</c:v>
                </c:pt>
                <c:pt idx="2">
                  <c:v>32</c:v>
                </c:pt>
                <c:pt idx="3">
                  <c:v>46</c:v>
                </c:pt>
                <c:pt idx="4">
                  <c:v>194</c:v>
                </c:pt>
              </c:numCache>
            </c:numRef>
          </c:val>
          <c:extLst>
            <c:ext xmlns:c16="http://schemas.microsoft.com/office/drawing/2014/chart" uri="{C3380CC4-5D6E-409C-BE32-E72D297353CC}">
              <c16:uniqueId val="{00000000-F4D1-45B2-9177-7F4CCEB6773E}"/>
            </c:ext>
          </c:extLst>
        </c:ser>
        <c:ser>
          <c:idx val="0"/>
          <c:order val="1"/>
          <c:tx>
            <c:strRef>
              <c:f>Sheet1!$A$3</c:f>
              <c:strCache>
                <c:ptCount val="1"/>
                <c:pt idx="0">
                  <c:v>2008</c:v>
                </c:pt>
              </c:strCache>
            </c:strRef>
          </c:tx>
          <c:spPr>
            <a:solidFill>
              <a:schemeClr val="accent1"/>
            </a:solidFill>
            <a:ln w="10705">
              <a:solidFill>
                <a:schemeClr val="tx1"/>
              </a:solidFill>
              <a:prstDash val="solid"/>
            </a:ln>
          </c:spPr>
          <c:invertIfNegative val="0"/>
          <c:cat>
            <c:strRef>
              <c:f>Sheet1!$B$1:$F$1</c:f>
              <c:strCache>
                <c:ptCount val="5"/>
                <c:pt idx="0">
                  <c:v>Northwest</c:v>
                </c:pt>
                <c:pt idx="1">
                  <c:v>Southwest</c:v>
                </c:pt>
                <c:pt idx="2">
                  <c:v>Central</c:v>
                </c:pt>
                <c:pt idx="3">
                  <c:v>Eastern</c:v>
                </c:pt>
                <c:pt idx="4">
                  <c:v>Northern</c:v>
                </c:pt>
              </c:strCache>
            </c:strRef>
          </c:cat>
          <c:val>
            <c:numRef>
              <c:f>Sheet1!$B$3:$F$3</c:f>
              <c:numCache>
                <c:formatCode>General</c:formatCode>
                <c:ptCount val="5"/>
                <c:pt idx="0">
                  <c:v>20</c:v>
                </c:pt>
                <c:pt idx="1">
                  <c:v>16</c:v>
                </c:pt>
                <c:pt idx="2">
                  <c:v>38</c:v>
                </c:pt>
                <c:pt idx="3">
                  <c:v>49</c:v>
                </c:pt>
                <c:pt idx="4">
                  <c:v>169</c:v>
                </c:pt>
              </c:numCache>
            </c:numRef>
          </c:val>
          <c:extLst>
            <c:ext xmlns:c16="http://schemas.microsoft.com/office/drawing/2014/chart" uri="{C3380CC4-5D6E-409C-BE32-E72D297353CC}">
              <c16:uniqueId val="{00000001-F4D1-45B2-9177-7F4CCEB6773E}"/>
            </c:ext>
          </c:extLst>
        </c:ser>
        <c:ser>
          <c:idx val="1"/>
          <c:order val="2"/>
          <c:tx>
            <c:strRef>
              <c:f>Sheet1!$A$4</c:f>
              <c:strCache>
                <c:ptCount val="1"/>
                <c:pt idx="0">
                  <c:v>2009</c:v>
                </c:pt>
              </c:strCache>
            </c:strRef>
          </c:tx>
          <c:spPr>
            <a:solidFill>
              <a:schemeClr val="accent2"/>
            </a:solidFill>
            <a:ln w="10705">
              <a:solidFill>
                <a:schemeClr val="tx1"/>
              </a:solidFill>
              <a:prstDash val="solid"/>
            </a:ln>
          </c:spPr>
          <c:invertIfNegative val="0"/>
          <c:cat>
            <c:strRef>
              <c:f>Sheet1!$B$1:$F$1</c:f>
              <c:strCache>
                <c:ptCount val="5"/>
                <c:pt idx="0">
                  <c:v>Northwest</c:v>
                </c:pt>
                <c:pt idx="1">
                  <c:v>Southwest</c:v>
                </c:pt>
                <c:pt idx="2">
                  <c:v>Central</c:v>
                </c:pt>
                <c:pt idx="3">
                  <c:v>Eastern</c:v>
                </c:pt>
                <c:pt idx="4">
                  <c:v>Northern</c:v>
                </c:pt>
              </c:strCache>
            </c:strRef>
          </c:cat>
          <c:val>
            <c:numRef>
              <c:f>Sheet1!$B$4:$F$4</c:f>
              <c:numCache>
                <c:formatCode>General</c:formatCode>
                <c:ptCount val="5"/>
                <c:pt idx="0">
                  <c:v>24</c:v>
                </c:pt>
                <c:pt idx="1">
                  <c:v>20</c:v>
                </c:pt>
                <c:pt idx="2">
                  <c:v>33</c:v>
                </c:pt>
                <c:pt idx="3">
                  <c:v>38</c:v>
                </c:pt>
                <c:pt idx="4">
                  <c:v>158</c:v>
                </c:pt>
              </c:numCache>
            </c:numRef>
          </c:val>
          <c:extLst>
            <c:ext xmlns:c16="http://schemas.microsoft.com/office/drawing/2014/chart" uri="{C3380CC4-5D6E-409C-BE32-E72D297353CC}">
              <c16:uniqueId val="{00000002-F4D1-45B2-9177-7F4CCEB6773E}"/>
            </c:ext>
          </c:extLst>
        </c:ser>
        <c:ser>
          <c:idx val="9"/>
          <c:order val="3"/>
          <c:tx>
            <c:strRef>
              <c:f>Sheet1!$A$5</c:f>
              <c:strCache>
                <c:ptCount val="1"/>
                <c:pt idx="0">
                  <c:v>2010</c:v>
                </c:pt>
              </c:strCache>
            </c:strRef>
          </c:tx>
          <c:spPr>
            <a:solidFill>
              <a:srgbClr val="FFCC00"/>
            </a:solidFill>
            <a:ln w="10705">
              <a:solidFill>
                <a:schemeClr val="tx1"/>
              </a:solidFill>
              <a:prstDash val="solid"/>
            </a:ln>
          </c:spPr>
          <c:invertIfNegative val="0"/>
          <c:cat>
            <c:strRef>
              <c:f>Sheet1!$B$1:$F$1</c:f>
              <c:strCache>
                <c:ptCount val="5"/>
                <c:pt idx="0">
                  <c:v>Northwest</c:v>
                </c:pt>
                <c:pt idx="1">
                  <c:v>Southwest</c:v>
                </c:pt>
                <c:pt idx="2">
                  <c:v>Central</c:v>
                </c:pt>
                <c:pt idx="3">
                  <c:v>Eastern</c:v>
                </c:pt>
                <c:pt idx="4">
                  <c:v>Northern</c:v>
                </c:pt>
              </c:strCache>
            </c:strRef>
          </c:cat>
          <c:val>
            <c:numRef>
              <c:f>Sheet1!$B$5:$F$5</c:f>
              <c:numCache>
                <c:formatCode>General</c:formatCode>
                <c:ptCount val="5"/>
                <c:pt idx="0">
                  <c:v>22</c:v>
                </c:pt>
                <c:pt idx="1">
                  <c:v>18</c:v>
                </c:pt>
                <c:pt idx="2">
                  <c:v>44</c:v>
                </c:pt>
                <c:pt idx="3">
                  <c:v>37</c:v>
                </c:pt>
                <c:pt idx="4">
                  <c:v>147</c:v>
                </c:pt>
              </c:numCache>
            </c:numRef>
          </c:val>
          <c:extLst>
            <c:ext xmlns:c16="http://schemas.microsoft.com/office/drawing/2014/chart" uri="{C3380CC4-5D6E-409C-BE32-E72D297353CC}">
              <c16:uniqueId val="{00000003-F4D1-45B2-9177-7F4CCEB6773E}"/>
            </c:ext>
          </c:extLst>
        </c:ser>
        <c:ser>
          <c:idx val="10"/>
          <c:order val="4"/>
          <c:tx>
            <c:strRef>
              <c:f>Sheet1!$A$6</c:f>
              <c:strCache>
                <c:ptCount val="1"/>
                <c:pt idx="0">
                  <c:v>2011</c:v>
                </c:pt>
              </c:strCache>
            </c:strRef>
          </c:tx>
          <c:spPr>
            <a:solidFill>
              <a:srgbClr val="00FF00"/>
            </a:solidFill>
            <a:ln w="10705">
              <a:solidFill>
                <a:schemeClr val="tx1"/>
              </a:solidFill>
              <a:prstDash val="solid"/>
            </a:ln>
          </c:spPr>
          <c:invertIfNegative val="0"/>
          <c:cat>
            <c:strRef>
              <c:f>Sheet1!$B$1:$F$1</c:f>
              <c:strCache>
                <c:ptCount val="5"/>
                <c:pt idx="0">
                  <c:v>Northwest</c:v>
                </c:pt>
                <c:pt idx="1">
                  <c:v>Southwest</c:v>
                </c:pt>
                <c:pt idx="2">
                  <c:v>Central</c:v>
                </c:pt>
                <c:pt idx="3">
                  <c:v>Eastern</c:v>
                </c:pt>
                <c:pt idx="4">
                  <c:v>Northern</c:v>
                </c:pt>
              </c:strCache>
            </c:strRef>
          </c:cat>
          <c:val>
            <c:numRef>
              <c:f>Sheet1!$B$6:$F$6</c:f>
              <c:numCache>
                <c:formatCode>General</c:formatCode>
                <c:ptCount val="5"/>
                <c:pt idx="0">
                  <c:v>15</c:v>
                </c:pt>
                <c:pt idx="1">
                  <c:v>15</c:v>
                </c:pt>
                <c:pt idx="2">
                  <c:v>29</c:v>
                </c:pt>
                <c:pt idx="3">
                  <c:v>25</c:v>
                </c:pt>
                <c:pt idx="4">
                  <c:v>137</c:v>
                </c:pt>
              </c:numCache>
            </c:numRef>
          </c:val>
          <c:extLst>
            <c:ext xmlns:c16="http://schemas.microsoft.com/office/drawing/2014/chart" uri="{C3380CC4-5D6E-409C-BE32-E72D297353CC}">
              <c16:uniqueId val="{00000004-F4D1-45B2-9177-7F4CCEB6773E}"/>
            </c:ext>
          </c:extLst>
        </c:ser>
        <c:ser>
          <c:idx val="11"/>
          <c:order val="5"/>
          <c:tx>
            <c:strRef>
              <c:f>Sheet1!$A$7</c:f>
              <c:strCache>
                <c:ptCount val="1"/>
                <c:pt idx="0">
                  <c:v>2012</c:v>
                </c:pt>
              </c:strCache>
            </c:strRef>
          </c:tx>
          <c:spPr>
            <a:solidFill>
              <a:srgbClr val="00FFFF"/>
            </a:solidFill>
            <a:ln w="10705">
              <a:solidFill>
                <a:schemeClr val="tx1"/>
              </a:solidFill>
              <a:prstDash val="solid"/>
            </a:ln>
          </c:spPr>
          <c:invertIfNegative val="0"/>
          <c:cat>
            <c:strRef>
              <c:f>Sheet1!$B$1:$F$1</c:f>
              <c:strCache>
                <c:ptCount val="5"/>
                <c:pt idx="0">
                  <c:v>Northwest</c:v>
                </c:pt>
                <c:pt idx="1">
                  <c:v>Southwest</c:v>
                </c:pt>
                <c:pt idx="2">
                  <c:v>Central</c:v>
                </c:pt>
                <c:pt idx="3">
                  <c:v>Eastern</c:v>
                </c:pt>
                <c:pt idx="4">
                  <c:v>Northern</c:v>
                </c:pt>
              </c:strCache>
            </c:strRef>
          </c:cat>
          <c:val>
            <c:numRef>
              <c:f>Sheet1!$B$7:$F$7</c:f>
              <c:numCache>
                <c:formatCode>General</c:formatCode>
                <c:ptCount val="5"/>
                <c:pt idx="0">
                  <c:v>15</c:v>
                </c:pt>
                <c:pt idx="1">
                  <c:v>14</c:v>
                </c:pt>
                <c:pt idx="2">
                  <c:v>30</c:v>
                </c:pt>
                <c:pt idx="3">
                  <c:v>34</c:v>
                </c:pt>
                <c:pt idx="4">
                  <c:v>142</c:v>
                </c:pt>
              </c:numCache>
            </c:numRef>
          </c:val>
          <c:extLst>
            <c:ext xmlns:c16="http://schemas.microsoft.com/office/drawing/2014/chart" uri="{C3380CC4-5D6E-409C-BE32-E72D297353CC}">
              <c16:uniqueId val="{00000005-F4D1-45B2-9177-7F4CCEB6773E}"/>
            </c:ext>
          </c:extLst>
        </c:ser>
        <c:ser>
          <c:idx val="2"/>
          <c:order val="6"/>
          <c:tx>
            <c:strRef>
              <c:f>Sheet1!$A$8</c:f>
              <c:strCache>
                <c:ptCount val="1"/>
                <c:pt idx="0">
                  <c:v>2013</c:v>
                </c:pt>
              </c:strCache>
            </c:strRef>
          </c:tx>
          <c:spPr>
            <a:solidFill>
              <a:schemeClr val="hlink"/>
            </a:solidFill>
            <a:ln w="10705">
              <a:solidFill>
                <a:schemeClr val="tx1"/>
              </a:solidFill>
              <a:prstDash val="solid"/>
            </a:ln>
          </c:spPr>
          <c:invertIfNegative val="0"/>
          <c:cat>
            <c:strRef>
              <c:f>Sheet1!$B$1:$F$1</c:f>
              <c:strCache>
                <c:ptCount val="5"/>
                <c:pt idx="0">
                  <c:v>Northwest</c:v>
                </c:pt>
                <c:pt idx="1">
                  <c:v>Southwest</c:v>
                </c:pt>
                <c:pt idx="2">
                  <c:v>Central</c:v>
                </c:pt>
                <c:pt idx="3">
                  <c:v>Eastern</c:v>
                </c:pt>
                <c:pt idx="4">
                  <c:v>Northern</c:v>
                </c:pt>
              </c:strCache>
            </c:strRef>
          </c:cat>
          <c:val>
            <c:numRef>
              <c:f>Sheet1!$B$8:$F$8</c:f>
              <c:numCache>
                <c:formatCode>General</c:formatCode>
                <c:ptCount val="5"/>
                <c:pt idx="0">
                  <c:v>12</c:v>
                </c:pt>
                <c:pt idx="1">
                  <c:v>9</c:v>
                </c:pt>
                <c:pt idx="2">
                  <c:v>30</c:v>
                </c:pt>
                <c:pt idx="3">
                  <c:v>22</c:v>
                </c:pt>
                <c:pt idx="4">
                  <c:v>107</c:v>
                </c:pt>
              </c:numCache>
            </c:numRef>
          </c:val>
          <c:extLst>
            <c:ext xmlns:c16="http://schemas.microsoft.com/office/drawing/2014/chart" uri="{C3380CC4-5D6E-409C-BE32-E72D297353CC}">
              <c16:uniqueId val="{00000006-F4D1-45B2-9177-7F4CCEB6773E}"/>
            </c:ext>
          </c:extLst>
        </c:ser>
        <c:ser>
          <c:idx val="3"/>
          <c:order val="7"/>
          <c:tx>
            <c:strRef>
              <c:f>Sheet1!$A$9</c:f>
              <c:strCache>
                <c:ptCount val="1"/>
                <c:pt idx="0">
                  <c:v>2014</c:v>
                </c:pt>
              </c:strCache>
            </c:strRef>
          </c:tx>
          <c:spPr>
            <a:solidFill>
              <a:schemeClr val="folHlink"/>
            </a:solidFill>
            <a:ln w="10705">
              <a:solidFill>
                <a:schemeClr val="tx1"/>
              </a:solidFill>
              <a:prstDash val="solid"/>
            </a:ln>
          </c:spPr>
          <c:invertIfNegative val="0"/>
          <c:cat>
            <c:strRef>
              <c:f>Sheet1!$B$1:$F$1</c:f>
              <c:strCache>
                <c:ptCount val="5"/>
                <c:pt idx="0">
                  <c:v>Northwest</c:v>
                </c:pt>
                <c:pt idx="1">
                  <c:v>Southwest</c:v>
                </c:pt>
                <c:pt idx="2">
                  <c:v>Central</c:v>
                </c:pt>
                <c:pt idx="3">
                  <c:v>Eastern</c:v>
                </c:pt>
                <c:pt idx="4">
                  <c:v>Northern</c:v>
                </c:pt>
              </c:strCache>
            </c:strRef>
          </c:cat>
          <c:val>
            <c:numRef>
              <c:f>Sheet1!$B$9:$F$9</c:f>
              <c:numCache>
                <c:formatCode>General</c:formatCode>
                <c:ptCount val="5"/>
                <c:pt idx="0">
                  <c:v>23</c:v>
                </c:pt>
                <c:pt idx="1">
                  <c:v>20</c:v>
                </c:pt>
                <c:pt idx="2">
                  <c:v>17</c:v>
                </c:pt>
                <c:pt idx="3">
                  <c:v>25</c:v>
                </c:pt>
                <c:pt idx="4">
                  <c:v>113</c:v>
                </c:pt>
              </c:numCache>
            </c:numRef>
          </c:val>
          <c:extLst>
            <c:ext xmlns:c16="http://schemas.microsoft.com/office/drawing/2014/chart" uri="{C3380CC4-5D6E-409C-BE32-E72D297353CC}">
              <c16:uniqueId val="{00000007-F4D1-45B2-9177-7F4CCEB6773E}"/>
            </c:ext>
          </c:extLst>
        </c:ser>
        <c:ser>
          <c:idx val="6"/>
          <c:order val="8"/>
          <c:tx>
            <c:strRef>
              <c:f>Sheet1!$A$10</c:f>
              <c:strCache>
                <c:ptCount val="1"/>
                <c:pt idx="0">
                  <c:v>2015</c:v>
                </c:pt>
              </c:strCache>
            </c:strRef>
          </c:tx>
          <c:spPr>
            <a:solidFill>
              <a:srgbClr val="0066CC"/>
            </a:solidFill>
            <a:ln w="10705">
              <a:solidFill>
                <a:schemeClr val="tx1"/>
              </a:solidFill>
              <a:prstDash val="solid"/>
            </a:ln>
          </c:spPr>
          <c:invertIfNegative val="0"/>
          <c:cat>
            <c:strRef>
              <c:f>Sheet1!$B$1:$F$1</c:f>
              <c:strCache>
                <c:ptCount val="5"/>
                <c:pt idx="0">
                  <c:v>Northwest</c:v>
                </c:pt>
                <c:pt idx="1">
                  <c:v>Southwest</c:v>
                </c:pt>
                <c:pt idx="2">
                  <c:v>Central</c:v>
                </c:pt>
                <c:pt idx="3">
                  <c:v>Eastern</c:v>
                </c:pt>
                <c:pt idx="4">
                  <c:v>Northern</c:v>
                </c:pt>
              </c:strCache>
            </c:strRef>
          </c:cat>
          <c:val>
            <c:numRef>
              <c:f>Sheet1!$B$10:$F$10</c:f>
              <c:numCache>
                <c:formatCode>General</c:formatCode>
                <c:ptCount val="5"/>
                <c:pt idx="0">
                  <c:v>20</c:v>
                </c:pt>
                <c:pt idx="1">
                  <c:v>9</c:v>
                </c:pt>
                <c:pt idx="2">
                  <c:v>16</c:v>
                </c:pt>
                <c:pt idx="3">
                  <c:v>38</c:v>
                </c:pt>
                <c:pt idx="4">
                  <c:v>129</c:v>
                </c:pt>
              </c:numCache>
            </c:numRef>
          </c:val>
          <c:extLst>
            <c:ext xmlns:c16="http://schemas.microsoft.com/office/drawing/2014/chart" uri="{C3380CC4-5D6E-409C-BE32-E72D297353CC}">
              <c16:uniqueId val="{00000008-F4D1-45B2-9177-7F4CCEB6773E}"/>
            </c:ext>
          </c:extLst>
        </c:ser>
        <c:ser>
          <c:idx val="4"/>
          <c:order val="9"/>
          <c:tx>
            <c:strRef>
              <c:f>Sheet1!$A$11</c:f>
              <c:strCache>
                <c:ptCount val="1"/>
                <c:pt idx="0">
                  <c:v>2016</c:v>
                </c:pt>
              </c:strCache>
            </c:strRef>
          </c:tx>
          <c:spPr>
            <a:solidFill>
              <a:schemeClr val="accent2">
                <a:lumMod val="60000"/>
                <a:lumOff val="40000"/>
              </a:schemeClr>
            </a:solidFill>
            <a:ln w="10705">
              <a:solidFill>
                <a:schemeClr val="tx1"/>
              </a:solidFill>
              <a:prstDash val="solid"/>
            </a:ln>
          </c:spPr>
          <c:invertIfNegative val="0"/>
          <c:cat>
            <c:strRef>
              <c:f>Sheet1!$B$1:$F$1</c:f>
              <c:strCache>
                <c:ptCount val="5"/>
                <c:pt idx="0">
                  <c:v>Northwest</c:v>
                </c:pt>
                <c:pt idx="1">
                  <c:v>Southwest</c:v>
                </c:pt>
                <c:pt idx="2">
                  <c:v>Central</c:v>
                </c:pt>
                <c:pt idx="3">
                  <c:v>Eastern</c:v>
                </c:pt>
                <c:pt idx="4">
                  <c:v>Northern</c:v>
                </c:pt>
              </c:strCache>
            </c:strRef>
          </c:cat>
          <c:val>
            <c:numRef>
              <c:f>Sheet1!$B$11:$F$11</c:f>
              <c:numCache>
                <c:formatCode>General</c:formatCode>
                <c:ptCount val="5"/>
                <c:pt idx="0">
                  <c:v>13</c:v>
                </c:pt>
                <c:pt idx="1">
                  <c:v>13</c:v>
                </c:pt>
                <c:pt idx="2">
                  <c:v>23</c:v>
                </c:pt>
                <c:pt idx="3">
                  <c:v>30</c:v>
                </c:pt>
                <c:pt idx="4">
                  <c:v>126</c:v>
                </c:pt>
              </c:numCache>
            </c:numRef>
          </c:val>
          <c:extLst>
            <c:ext xmlns:c16="http://schemas.microsoft.com/office/drawing/2014/chart" uri="{C3380CC4-5D6E-409C-BE32-E72D297353CC}">
              <c16:uniqueId val="{00000009-F4D1-45B2-9177-7F4CCEB6773E}"/>
            </c:ext>
          </c:extLst>
        </c:ser>
        <c:dLbls>
          <c:showLegendKey val="0"/>
          <c:showVal val="0"/>
          <c:showCatName val="0"/>
          <c:showSerName val="0"/>
          <c:showPercent val="0"/>
          <c:showBubbleSize val="0"/>
        </c:dLbls>
        <c:gapWidth val="150"/>
        <c:gapDepth val="0"/>
        <c:shape val="box"/>
        <c:axId val="80815232"/>
        <c:axId val="80817536"/>
        <c:axId val="0"/>
      </c:bar3DChart>
      <c:catAx>
        <c:axId val="80815232"/>
        <c:scaling>
          <c:orientation val="minMax"/>
        </c:scaling>
        <c:delete val="0"/>
        <c:axPos val="b"/>
        <c:numFmt formatCode="General" sourceLinked="1"/>
        <c:majorTickMark val="out"/>
        <c:minorTickMark val="none"/>
        <c:tickLblPos val="low"/>
        <c:spPr>
          <a:ln w="2676">
            <a:solidFill>
              <a:schemeClr val="tx1"/>
            </a:solidFill>
            <a:prstDash val="solid"/>
          </a:ln>
        </c:spPr>
        <c:txPr>
          <a:bodyPr rot="0" vert="horz"/>
          <a:lstStyle/>
          <a:p>
            <a:pPr>
              <a:defRPr sz="1349" b="0" i="0" u="none" strike="noStrike" baseline="0">
                <a:solidFill>
                  <a:schemeClr val="tx1"/>
                </a:solidFill>
                <a:latin typeface="Arial"/>
                <a:ea typeface="Arial"/>
                <a:cs typeface="Arial"/>
              </a:defRPr>
            </a:pPr>
            <a:endParaRPr lang="en-US"/>
          </a:p>
        </c:txPr>
        <c:crossAx val="80817536"/>
        <c:crosses val="autoZero"/>
        <c:auto val="1"/>
        <c:lblAlgn val="ctr"/>
        <c:lblOffset val="100"/>
        <c:tickLblSkip val="1"/>
        <c:tickMarkSkip val="1"/>
        <c:noMultiLvlLbl val="0"/>
      </c:catAx>
      <c:valAx>
        <c:axId val="80817536"/>
        <c:scaling>
          <c:orientation val="minMax"/>
        </c:scaling>
        <c:delete val="0"/>
        <c:axPos val="l"/>
        <c:title>
          <c:tx>
            <c:rich>
              <a:bodyPr/>
              <a:lstStyle/>
              <a:p>
                <a:pPr>
                  <a:defRPr sz="1517" b="1" i="0" u="none" strike="noStrike" baseline="0">
                    <a:solidFill>
                      <a:schemeClr val="tx1"/>
                    </a:solidFill>
                    <a:latin typeface="Arial"/>
                    <a:ea typeface="Arial"/>
                    <a:cs typeface="Arial"/>
                  </a:defRPr>
                </a:pPr>
                <a:r>
                  <a:rPr lang="en-US" dirty="0"/>
                  <a:t>Number of Cases</a:t>
                </a:r>
              </a:p>
            </c:rich>
          </c:tx>
          <c:layout>
            <c:manualLayout>
              <c:xMode val="edge"/>
              <c:yMode val="edge"/>
              <c:x val="1.5677491601343786E-2"/>
              <c:y val="0.26160337552742619"/>
            </c:manualLayout>
          </c:layout>
          <c:overlay val="0"/>
          <c:spPr>
            <a:noFill/>
            <a:ln w="21411">
              <a:noFill/>
            </a:ln>
          </c:spPr>
        </c:title>
        <c:numFmt formatCode="General" sourceLinked="1"/>
        <c:majorTickMark val="out"/>
        <c:minorTickMark val="none"/>
        <c:tickLblPos val="nextTo"/>
        <c:spPr>
          <a:ln w="2676">
            <a:solidFill>
              <a:schemeClr val="tx1"/>
            </a:solidFill>
            <a:prstDash val="solid"/>
          </a:ln>
        </c:spPr>
        <c:txPr>
          <a:bodyPr rot="0" vert="horz"/>
          <a:lstStyle/>
          <a:p>
            <a:pPr>
              <a:defRPr sz="1686" b="0" i="0" u="none" strike="noStrike" baseline="0">
                <a:solidFill>
                  <a:schemeClr val="tx1"/>
                </a:solidFill>
                <a:latin typeface="Arial"/>
                <a:ea typeface="Arial"/>
                <a:cs typeface="Arial"/>
              </a:defRPr>
            </a:pPr>
            <a:endParaRPr lang="en-US"/>
          </a:p>
        </c:txPr>
        <c:crossAx val="80815232"/>
        <c:crosses val="autoZero"/>
        <c:crossBetween val="between"/>
      </c:valAx>
      <c:spPr>
        <a:noFill/>
        <a:ln w="21411">
          <a:noFill/>
        </a:ln>
      </c:spPr>
    </c:plotArea>
    <c:legend>
      <c:legendPos val="r"/>
      <c:layout>
        <c:manualLayout>
          <c:xMode val="edge"/>
          <c:yMode val="edge"/>
          <c:x val="0.88465845464725645"/>
          <c:y val="0.2320675105485232"/>
          <c:w val="0.1019036954087346"/>
          <c:h val="0.50632911392405067"/>
        </c:manualLayout>
      </c:layout>
      <c:overlay val="0"/>
      <c:spPr>
        <a:noFill/>
        <a:ln w="10705">
          <a:solidFill>
            <a:srgbClr val="0066CC"/>
          </a:solidFill>
          <a:prstDash val="solid"/>
        </a:ln>
      </c:spPr>
      <c:txPr>
        <a:bodyPr/>
        <a:lstStyle/>
        <a:p>
          <a:pPr>
            <a:defRPr sz="139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86"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85022358316322"/>
          <c:y val="5.2246667695949774E-2"/>
          <c:w val="0.71727459414795369"/>
          <c:h val="0.71613015284854098"/>
        </c:manualLayout>
      </c:layout>
      <c:lineChart>
        <c:grouping val="standard"/>
        <c:varyColors val="0"/>
        <c:ser>
          <c:idx val="0"/>
          <c:order val="0"/>
          <c:tx>
            <c:strRef>
              <c:f>Sheet1!$A$1</c:f>
              <c:strCache>
                <c:ptCount val="1"/>
                <c:pt idx="0">
                  <c:v> </c:v>
                </c:pt>
              </c:strCache>
            </c:strRef>
          </c:tx>
          <c:cat>
            <c:numRef>
              <c:f>Sheet1!$A$3:$A$12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Sheet1!$A$2:$A$12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val>
          <c:smooth val="0"/>
          <c:extLst>
            <c:ext xmlns:c16="http://schemas.microsoft.com/office/drawing/2014/chart" uri="{C3380CC4-5D6E-409C-BE32-E72D297353CC}">
              <c16:uniqueId val="{00000000-0627-4C93-A21B-15F9B1FFAC9E}"/>
            </c:ext>
          </c:extLst>
        </c:ser>
        <c:ser>
          <c:idx val="1"/>
          <c:order val="1"/>
          <c:tx>
            <c:strRef>
              <c:f>Sheet1!$B$1</c:f>
              <c:strCache>
                <c:ptCount val="1"/>
                <c:pt idx="0">
                  <c:v>Asian/PI</c:v>
                </c:pt>
              </c:strCache>
            </c:strRef>
          </c:tx>
          <c:cat>
            <c:numRef>
              <c:f>Sheet1!$A$3:$A$12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Sheet1!$B$2:$B$12</c:f>
              <c:numCache>
                <c:formatCode>General</c:formatCode>
                <c:ptCount val="10"/>
                <c:pt idx="0">
                  <c:v>105</c:v>
                </c:pt>
                <c:pt idx="1">
                  <c:v>114</c:v>
                </c:pt>
                <c:pt idx="2">
                  <c:v>110</c:v>
                </c:pt>
                <c:pt idx="3">
                  <c:v>101</c:v>
                </c:pt>
                <c:pt idx="4">
                  <c:v>86</c:v>
                </c:pt>
                <c:pt idx="5">
                  <c:v>97</c:v>
                </c:pt>
                <c:pt idx="6">
                  <c:v>74</c:v>
                </c:pt>
                <c:pt idx="7">
                  <c:v>80</c:v>
                </c:pt>
                <c:pt idx="8">
                  <c:v>94</c:v>
                </c:pt>
                <c:pt idx="9">
                  <c:v>90</c:v>
                </c:pt>
              </c:numCache>
            </c:numRef>
          </c:val>
          <c:smooth val="0"/>
          <c:extLst>
            <c:ext xmlns:c16="http://schemas.microsoft.com/office/drawing/2014/chart" uri="{C3380CC4-5D6E-409C-BE32-E72D297353CC}">
              <c16:uniqueId val="{00000001-0627-4C93-A21B-15F9B1FFAC9E}"/>
            </c:ext>
          </c:extLst>
        </c:ser>
        <c:ser>
          <c:idx val="2"/>
          <c:order val="2"/>
          <c:tx>
            <c:strRef>
              <c:f>Sheet1!$C$1</c:f>
              <c:strCache>
                <c:ptCount val="1"/>
                <c:pt idx="0">
                  <c:v>Black</c:v>
                </c:pt>
              </c:strCache>
            </c:strRef>
          </c:tx>
          <c:spPr>
            <a:ln>
              <a:solidFill>
                <a:schemeClr val="accent1">
                  <a:lumMod val="75000"/>
                </a:schemeClr>
              </a:solidFill>
            </a:ln>
          </c:spPr>
          <c:cat>
            <c:numRef>
              <c:f>Sheet1!$A$3:$A$12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Sheet1!$C$2:$C$12</c:f>
              <c:numCache>
                <c:formatCode>General</c:formatCode>
                <c:ptCount val="10"/>
                <c:pt idx="0">
                  <c:v>76</c:v>
                </c:pt>
                <c:pt idx="1">
                  <c:v>75</c:v>
                </c:pt>
                <c:pt idx="2">
                  <c:v>91</c:v>
                </c:pt>
                <c:pt idx="3">
                  <c:v>84</c:v>
                </c:pt>
                <c:pt idx="4">
                  <c:v>47</c:v>
                </c:pt>
                <c:pt idx="5">
                  <c:v>50</c:v>
                </c:pt>
                <c:pt idx="6">
                  <c:v>57</c:v>
                </c:pt>
                <c:pt idx="7">
                  <c:v>49</c:v>
                </c:pt>
                <c:pt idx="8">
                  <c:v>53</c:v>
                </c:pt>
                <c:pt idx="9">
                  <c:v>50</c:v>
                </c:pt>
              </c:numCache>
            </c:numRef>
          </c:val>
          <c:smooth val="0"/>
          <c:extLst>
            <c:ext xmlns:c16="http://schemas.microsoft.com/office/drawing/2014/chart" uri="{C3380CC4-5D6E-409C-BE32-E72D297353CC}">
              <c16:uniqueId val="{00000002-0627-4C93-A21B-15F9B1FFAC9E}"/>
            </c:ext>
          </c:extLst>
        </c:ser>
        <c:ser>
          <c:idx val="3"/>
          <c:order val="3"/>
          <c:tx>
            <c:strRef>
              <c:f>Sheet1!$D$1</c:f>
              <c:strCache>
                <c:ptCount val="1"/>
                <c:pt idx="0">
                  <c:v>Hispanic</c:v>
                </c:pt>
              </c:strCache>
            </c:strRef>
          </c:tx>
          <c:spPr>
            <a:ln>
              <a:solidFill>
                <a:schemeClr val="accent2">
                  <a:lumMod val="75000"/>
                </a:schemeClr>
              </a:solidFill>
            </a:ln>
          </c:spPr>
          <c:cat>
            <c:numRef>
              <c:f>Sheet1!$A$3:$A$12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Sheet1!$D$2:$D$12</c:f>
              <c:numCache>
                <c:formatCode>General</c:formatCode>
                <c:ptCount val="10"/>
                <c:pt idx="0">
                  <c:v>95</c:v>
                </c:pt>
                <c:pt idx="1">
                  <c:v>61</c:v>
                </c:pt>
                <c:pt idx="2">
                  <c:v>42</c:v>
                </c:pt>
                <c:pt idx="3">
                  <c:v>45</c:v>
                </c:pt>
                <c:pt idx="4">
                  <c:v>42</c:v>
                </c:pt>
                <c:pt idx="5">
                  <c:v>53</c:v>
                </c:pt>
                <c:pt idx="6">
                  <c:v>27</c:v>
                </c:pt>
                <c:pt idx="7">
                  <c:v>33</c:v>
                </c:pt>
                <c:pt idx="8">
                  <c:v>41</c:v>
                </c:pt>
                <c:pt idx="9">
                  <c:v>39</c:v>
                </c:pt>
              </c:numCache>
            </c:numRef>
          </c:val>
          <c:smooth val="0"/>
          <c:extLst>
            <c:ext xmlns:c16="http://schemas.microsoft.com/office/drawing/2014/chart" uri="{C3380CC4-5D6E-409C-BE32-E72D297353CC}">
              <c16:uniqueId val="{00000003-0627-4C93-A21B-15F9B1FFAC9E}"/>
            </c:ext>
          </c:extLst>
        </c:ser>
        <c:ser>
          <c:idx val="4"/>
          <c:order val="4"/>
          <c:tx>
            <c:strRef>
              <c:f>Sheet1!$E$1</c:f>
              <c:strCache>
                <c:ptCount val="1"/>
                <c:pt idx="0">
                  <c:v>White</c:v>
                </c:pt>
              </c:strCache>
            </c:strRef>
          </c:tx>
          <c:spPr>
            <a:ln>
              <a:solidFill>
                <a:schemeClr val="accent3">
                  <a:lumMod val="75000"/>
                </a:schemeClr>
              </a:solidFill>
            </a:ln>
          </c:spPr>
          <c:cat>
            <c:numRef>
              <c:f>Sheet1!$A$3:$A$12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Sheet1!$E$2:$E$12</c:f>
              <c:numCache>
                <c:formatCode>General</c:formatCode>
                <c:ptCount val="10"/>
                <c:pt idx="0">
                  <c:v>33</c:v>
                </c:pt>
                <c:pt idx="1">
                  <c:v>42</c:v>
                </c:pt>
                <c:pt idx="2">
                  <c:v>30</c:v>
                </c:pt>
                <c:pt idx="3">
                  <c:v>38</c:v>
                </c:pt>
                <c:pt idx="4">
                  <c:v>46</c:v>
                </c:pt>
                <c:pt idx="5">
                  <c:v>35</c:v>
                </c:pt>
                <c:pt idx="6">
                  <c:v>22</c:v>
                </c:pt>
                <c:pt idx="7">
                  <c:v>36</c:v>
                </c:pt>
                <c:pt idx="8">
                  <c:v>24</c:v>
                </c:pt>
                <c:pt idx="9">
                  <c:v>23</c:v>
                </c:pt>
              </c:numCache>
            </c:numRef>
          </c:val>
          <c:smooth val="0"/>
          <c:extLst>
            <c:ext xmlns:c16="http://schemas.microsoft.com/office/drawing/2014/chart" uri="{C3380CC4-5D6E-409C-BE32-E72D297353CC}">
              <c16:uniqueId val="{00000004-0627-4C93-A21B-15F9B1FFAC9E}"/>
            </c:ext>
          </c:extLst>
        </c:ser>
        <c:dLbls>
          <c:showLegendKey val="0"/>
          <c:showVal val="0"/>
          <c:showCatName val="0"/>
          <c:showSerName val="0"/>
          <c:showPercent val="0"/>
          <c:showBubbleSize val="0"/>
        </c:dLbls>
        <c:marker val="1"/>
        <c:smooth val="0"/>
        <c:axId val="44266240"/>
        <c:axId val="44327296"/>
      </c:lineChart>
      <c:catAx>
        <c:axId val="44266240"/>
        <c:scaling>
          <c:orientation val="minMax"/>
        </c:scaling>
        <c:delete val="0"/>
        <c:axPos val="b"/>
        <c:title>
          <c:tx>
            <c:rich>
              <a:bodyPr/>
              <a:lstStyle/>
              <a:p>
                <a:pPr>
                  <a:defRPr/>
                </a:pPr>
                <a:r>
                  <a:rPr lang="en-US" dirty="0"/>
                  <a:t>Year</a:t>
                </a:r>
              </a:p>
            </c:rich>
          </c:tx>
          <c:overlay val="0"/>
        </c:title>
        <c:numFmt formatCode="General" sourceLinked="1"/>
        <c:majorTickMark val="out"/>
        <c:minorTickMark val="none"/>
        <c:tickLblPos val="nextTo"/>
        <c:crossAx val="44327296"/>
        <c:crosses val="autoZero"/>
        <c:auto val="1"/>
        <c:lblAlgn val="ctr"/>
        <c:lblOffset val="100"/>
        <c:noMultiLvlLbl val="0"/>
      </c:catAx>
      <c:valAx>
        <c:axId val="44327296"/>
        <c:scaling>
          <c:orientation val="minMax"/>
          <c:max val="150"/>
          <c:min val="0"/>
        </c:scaling>
        <c:delete val="0"/>
        <c:axPos val="l"/>
        <c:majorGridlines/>
        <c:title>
          <c:tx>
            <c:rich>
              <a:bodyPr rot="-5400000" vert="horz"/>
              <a:lstStyle/>
              <a:p>
                <a:pPr>
                  <a:defRPr/>
                </a:pPr>
                <a:r>
                  <a:rPr lang="en-US" dirty="0"/>
                  <a:t>Number of Cases</a:t>
                </a:r>
              </a:p>
            </c:rich>
          </c:tx>
          <c:overlay val="0"/>
        </c:title>
        <c:numFmt formatCode="0" sourceLinked="0"/>
        <c:majorTickMark val="out"/>
        <c:minorTickMark val="none"/>
        <c:tickLblPos val="nextTo"/>
        <c:crossAx val="44266240"/>
        <c:crosses val="autoZero"/>
        <c:crossBetween val="between"/>
        <c:majorUnit val="20"/>
        <c:minorUnit val="10"/>
      </c:valAx>
    </c:plotArea>
    <c:legend>
      <c:legendPos val="r"/>
      <c:legendEntry>
        <c:idx val="0"/>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0-14</c:v>
                </c:pt>
              </c:strCache>
            </c:strRef>
          </c:tx>
          <c:cat>
            <c:numRef>
              <c:f>Sheet1!$A$2:$A$12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Sheet1!$B$2:$B$12</c:f>
              <c:numCache>
                <c:formatCode>General</c:formatCode>
                <c:ptCount val="10"/>
                <c:pt idx="0">
                  <c:v>17</c:v>
                </c:pt>
                <c:pt idx="1">
                  <c:v>10</c:v>
                </c:pt>
                <c:pt idx="2">
                  <c:v>22</c:v>
                </c:pt>
                <c:pt idx="3">
                  <c:v>11</c:v>
                </c:pt>
                <c:pt idx="4">
                  <c:v>8</c:v>
                </c:pt>
                <c:pt idx="5">
                  <c:v>13</c:v>
                </c:pt>
                <c:pt idx="6">
                  <c:v>9</c:v>
                </c:pt>
                <c:pt idx="7">
                  <c:v>9</c:v>
                </c:pt>
                <c:pt idx="8">
                  <c:v>10</c:v>
                </c:pt>
                <c:pt idx="9">
                  <c:v>9</c:v>
                </c:pt>
              </c:numCache>
            </c:numRef>
          </c:val>
          <c:smooth val="0"/>
          <c:extLst>
            <c:ext xmlns:c16="http://schemas.microsoft.com/office/drawing/2014/chart" uri="{C3380CC4-5D6E-409C-BE32-E72D297353CC}">
              <c16:uniqueId val="{00000000-7993-4383-98D6-7A614F022334}"/>
            </c:ext>
          </c:extLst>
        </c:ser>
        <c:ser>
          <c:idx val="1"/>
          <c:order val="1"/>
          <c:tx>
            <c:strRef>
              <c:f>Sheet1!$C$1</c:f>
              <c:strCache>
                <c:ptCount val="1"/>
                <c:pt idx="0">
                  <c:v>15-24</c:v>
                </c:pt>
              </c:strCache>
            </c:strRef>
          </c:tx>
          <c:cat>
            <c:numRef>
              <c:f>Sheet1!$A$2:$A$12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Sheet1!$C$2:$C$12</c:f>
              <c:numCache>
                <c:formatCode>General</c:formatCode>
                <c:ptCount val="10"/>
                <c:pt idx="0">
                  <c:v>43</c:v>
                </c:pt>
                <c:pt idx="1">
                  <c:v>30</c:v>
                </c:pt>
                <c:pt idx="2">
                  <c:v>33</c:v>
                </c:pt>
                <c:pt idx="3">
                  <c:v>31</c:v>
                </c:pt>
                <c:pt idx="4">
                  <c:v>21</c:v>
                </c:pt>
                <c:pt idx="5">
                  <c:v>20</c:v>
                </c:pt>
                <c:pt idx="6">
                  <c:v>16</c:v>
                </c:pt>
                <c:pt idx="7">
                  <c:v>20</c:v>
                </c:pt>
                <c:pt idx="8">
                  <c:v>14</c:v>
                </c:pt>
                <c:pt idx="9">
                  <c:v>15</c:v>
                </c:pt>
              </c:numCache>
            </c:numRef>
          </c:val>
          <c:smooth val="0"/>
          <c:extLst>
            <c:ext xmlns:c16="http://schemas.microsoft.com/office/drawing/2014/chart" uri="{C3380CC4-5D6E-409C-BE32-E72D297353CC}">
              <c16:uniqueId val="{00000001-7993-4383-98D6-7A614F022334}"/>
            </c:ext>
          </c:extLst>
        </c:ser>
        <c:ser>
          <c:idx val="2"/>
          <c:order val="2"/>
          <c:tx>
            <c:strRef>
              <c:f>Sheet1!$D$1</c:f>
              <c:strCache>
                <c:ptCount val="1"/>
                <c:pt idx="0">
                  <c:v>25-44</c:v>
                </c:pt>
              </c:strCache>
            </c:strRef>
          </c:tx>
          <c:cat>
            <c:numRef>
              <c:f>Sheet1!$A$2:$A$12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Sheet1!$D$2:$D$12</c:f>
              <c:numCache>
                <c:formatCode>General</c:formatCode>
                <c:ptCount val="10"/>
                <c:pt idx="0">
                  <c:v>127</c:v>
                </c:pt>
                <c:pt idx="1">
                  <c:v>103</c:v>
                </c:pt>
                <c:pt idx="2">
                  <c:v>104</c:v>
                </c:pt>
                <c:pt idx="3">
                  <c:v>104</c:v>
                </c:pt>
                <c:pt idx="4">
                  <c:v>94</c:v>
                </c:pt>
                <c:pt idx="5">
                  <c:v>88</c:v>
                </c:pt>
                <c:pt idx="6">
                  <c:v>77</c:v>
                </c:pt>
                <c:pt idx="7">
                  <c:v>70</c:v>
                </c:pt>
                <c:pt idx="8">
                  <c:v>68</c:v>
                </c:pt>
                <c:pt idx="9">
                  <c:v>76</c:v>
                </c:pt>
              </c:numCache>
            </c:numRef>
          </c:val>
          <c:smooth val="0"/>
          <c:extLst>
            <c:ext xmlns:c16="http://schemas.microsoft.com/office/drawing/2014/chart" uri="{C3380CC4-5D6E-409C-BE32-E72D297353CC}">
              <c16:uniqueId val="{00000002-7993-4383-98D6-7A614F022334}"/>
            </c:ext>
          </c:extLst>
        </c:ser>
        <c:ser>
          <c:idx val="3"/>
          <c:order val="3"/>
          <c:tx>
            <c:strRef>
              <c:f>Sheet1!$E$1</c:f>
              <c:strCache>
                <c:ptCount val="1"/>
                <c:pt idx="0">
                  <c:v>45-64</c:v>
                </c:pt>
              </c:strCache>
            </c:strRef>
          </c:tx>
          <c:cat>
            <c:numRef>
              <c:f>Sheet1!$A$2:$A$12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Sheet1!$E$2:$E$12</c:f>
              <c:numCache>
                <c:formatCode>General</c:formatCode>
                <c:ptCount val="10"/>
                <c:pt idx="0">
                  <c:v>76</c:v>
                </c:pt>
                <c:pt idx="1">
                  <c:v>82</c:v>
                </c:pt>
                <c:pt idx="2">
                  <c:v>59</c:v>
                </c:pt>
                <c:pt idx="3">
                  <c:v>70</c:v>
                </c:pt>
                <c:pt idx="4">
                  <c:v>59</c:v>
                </c:pt>
                <c:pt idx="5">
                  <c:v>68</c:v>
                </c:pt>
                <c:pt idx="6">
                  <c:v>44</c:v>
                </c:pt>
                <c:pt idx="7">
                  <c:v>49</c:v>
                </c:pt>
                <c:pt idx="8">
                  <c:v>56</c:v>
                </c:pt>
                <c:pt idx="9">
                  <c:v>66</c:v>
                </c:pt>
              </c:numCache>
            </c:numRef>
          </c:val>
          <c:smooth val="0"/>
          <c:extLst>
            <c:ext xmlns:c16="http://schemas.microsoft.com/office/drawing/2014/chart" uri="{C3380CC4-5D6E-409C-BE32-E72D297353CC}">
              <c16:uniqueId val="{00000003-7993-4383-98D6-7A614F022334}"/>
            </c:ext>
          </c:extLst>
        </c:ser>
        <c:ser>
          <c:idx val="4"/>
          <c:order val="4"/>
          <c:tx>
            <c:strRef>
              <c:f>Sheet1!$F$1</c:f>
              <c:strCache>
                <c:ptCount val="1"/>
                <c:pt idx="0">
                  <c:v>&gt;64</c:v>
                </c:pt>
              </c:strCache>
            </c:strRef>
          </c:tx>
          <c:cat>
            <c:numRef>
              <c:f>Sheet1!$A$2:$A$12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Sheet1!$F$2:$F$12</c:f>
              <c:numCache>
                <c:formatCode>General</c:formatCode>
                <c:ptCount val="10"/>
                <c:pt idx="0">
                  <c:v>46</c:v>
                </c:pt>
                <c:pt idx="1">
                  <c:v>67</c:v>
                </c:pt>
                <c:pt idx="2">
                  <c:v>55</c:v>
                </c:pt>
                <c:pt idx="3">
                  <c:v>52</c:v>
                </c:pt>
                <c:pt idx="4">
                  <c:v>39</c:v>
                </c:pt>
                <c:pt idx="5">
                  <c:v>46</c:v>
                </c:pt>
                <c:pt idx="6">
                  <c:v>34</c:v>
                </c:pt>
                <c:pt idx="7">
                  <c:v>50</c:v>
                </c:pt>
                <c:pt idx="8">
                  <c:v>64</c:v>
                </c:pt>
                <c:pt idx="9">
                  <c:v>39</c:v>
                </c:pt>
              </c:numCache>
            </c:numRef>
          </c:val>
          <c:smooth val="0"/>
          <c:extLst>
            <c:ext xmlns:c16="http://schemas.microsoft.com/office/drawing/2014/chart" uri="{C3380CC4-5D6E-409C-BE32-E72D297353CC}">
              <c16:uniqueId val="{00000004-7993-4383-98D6-7A614F022334}"/>
            </c:ext>
          </c:extLst>
        </c:ser>
        <c:dLbls>
          <c:showLegendKey val="0"/>
          <c:showVal val="0"/>
          <c:showCatName val="0"/>
          <c:showSerName val="0"/>
          <c:showPercent val="0"/>
          <c:showBubbleSize val="0"/>
        </c:dLbls>
        <c:marker val="1"/>
        <c:smooth val="0"/>
        <c:axId val="159056256"/>
        <c:axId val="80839040"/>
      </c:lineChart>
      <c:catAx>
        <c:axId val="159056256"/>
        <c:scaling>
          <c:orientation val="minMax"/>
        </c:scaling>
        <c:delete val="0"/>
        <c:axPos val="b"/>
        <c:title>
          <c:tx>
            <c:rich>
              <a:bodyPr/>
              <a:lstStyle/>
              <a:p>
                <a:pPr>
                  <a:defRPr/>
                </a:pPr>
                <a:r>
                  <a:rPr lang="en-US" dirty="0"/>
                  <a:t>Year</a:t>
                </a:r>
              </a:p>
            </c:rich>
          </c:tx>
          <c:overlay val="0"/>
        </c:title>
        <c:numFmt formatCode="General" sourceLinked="1"/>
        <c:majorTickMark val="out"/>
        <c:minorTickMark val="none"/>
        <c:tickLblPos val="nextTo"/>
        <c:crossAx val="80839040"/>
        <c:crosses val="autoZero"/>
        <c:auto val="1"/>
        <c:lblAlgn val="ctr"/>
        <c:lblOffset val="100"/>
        <c:noMultiLvlLbl val="0"/>
      </c:catAx>
      <c:valAx>
        <c:axId val="80839040"/>
        <c:scaling>
          <c:orientation val="minMax"/>
          <c:max val="150"/>
          <c:min val="0"/>
        </c:scaling>
        <c:delete val="0"/>
        <c:axPos val="l"/>
        <c:majorGridlines/>
        <c:title>
          <c:tx>
            <c:rich>
              <a:bodyPr rot="-5400000" vert="horz"/>
              <a:lstStyle/>
              <a:p>
                <a:pPr>
                  <a:defRPr/>
                </a:pPr>
                <a:r>
                  <a:rPr lang="en-US" dirty="0"/>
                  <a:t>Number of Cases</a:t>
                </a:r>
              </a:p>
            </c:rich>
          </c:tx>
          <c:overlay val="0"/>
        </c:title>
        <c:numFmt formatCode="0" sourceLinked="0"/>
        <c:majorTickMark val="out"/>
        <c:minorTickMark val="none"/>
        <c:tickLblPos val="nextTo"/>
        <c:crossAx val="159056256"/>
        <c:crosses val="autoZero"/>
        <c:crossBetween val="between"/>
        <c:majorUnit val="20"/>
        <c:minorUnit val="10"/>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US Born</c:v>
                </c:pt>
              </c:strCache>
            </c:strRef>
          </c:tx>
          <c:invertIfNegative val="0"/>
          <c:cat>
            <c:numRef>
              <c:f>Sheet1!$A$2:$A$16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Sheet1!$B$2:$B$16</c:f>
              <c:numCache>
                <c:formatCode>General</c:formatCode>
                <c:ptCount val="10"/>
                <c:pt idx="0">
                  <c:v>79</c:v>
                </c:pt>
                <c:pt idx="1">
                  <c:v>80</c:v>
                </c:pt>
                <c:pt idx="2">
                  <c:v>83</c:v>
                </c:pt>
                <c:pt idx="3">
                  <c:v>95</c:v>
                </c:pt>
                <c:pt idx="4">
                  <c:v>61</c:v>
                </c:pt>
                <c:pt idx="5">
                  <c:v>52</c:v>
                </c:pt>
                <c:pt idx="6">
                  <c:v>31</c:v>
                </c:pt>
                <c:pt idx="7">
                  <c:v>51</c:v>
                </c:pt>
                <c:pt idx="8">
                  <c:v>44</c:v>
                </c:pt>
                <c:pt idx="9">
                  <c:v>39</c:v>
                </c:pt>
              </c:numCache>
            </c:numRef>
          </c:val>
          <c:extLst>
            <c:ext xmlns:c16="http://schemas.microsoft.com/office/drawing/2014/chart" uri="{C3380CC4-5D6E-409C-BE32-E72D297353CC}">
              <c16:uniqueId val="{00000000-15BC-48EE-B704-469F66CDF195}"/>
            </c:ext>
          </c:extLst>
        </c:ser>
        <c:ser>
          <c:idx val="1"/>
          <c:order val="1"/>
          <c:tx>
            <c:strRef>
              <c:f>Sheet1!$C$1</c:f>
              <c:strCache>
                <c:ptCount val="1"/>
                <c:pt idx="0">
                  <c:v>Foreign Born</c:v>
                </c:pt>
              </c:strCache>
            </c:strRef>
          </c:tx>
          <c:invertIfNegative val="0"/>
          <c:cat>
            <c:numRef>
              <c:f>Sheet1!$A$2:$A$16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Sheet1!$C$2:$C$16</c:f>
              <c:numCache>
                <c:formatCode>General</c:formatCode>
                <c:ptCount val="10"/>
                <c:pt idx="0">
                  <c:v>230</c:v>
                </c:pt>
                <c:pt idx="1">
                  <c:v>212</c:v>
                </c:pt>
                <c:pt idx="2">
                  <c:v>190</c:v>
                </c:pt>
                <c:pt idx="3">
                  <c:v>173</c:v>
                </c:pt>
                <c:pt idx="4">
                  <c:v>160</c:v>
                </c:pt>
                <c:pt idx="5">
                  <c:v>183</c:v>
                </c:pt>
                <c:pt idx="6">
                  <c:v>149</c:v>
                </c:pt>
                <c:pt idx="7">
                  <c:v>147</c:v>
                </c:pt>
                <c:pt idx="8">
                  <c:v>168</c:v>
                </c:pt>
                <c:pt idx="9">
                  <c:v>166</c:v>
                </c:pt>
              </c:numCache>
            </c:numRef>
          </c:val>
          <c:extLst>
            <c:ext xmlns:c16="http://schemas.microsoft.com/office/drawing/2014/chart" uri="{C3380CC4-5D6E-409C-BE32-E72D297353CC}">
              <c16:uniqueId val="{00000001-15BC-48EE-B704-469F66CDF195}"/>
            </c:ext>
          </c:extLst>
        </c:ser>
        <c:dLbls>
          <c:showLegendKey val="0"/>
          <c:showVal val="0"/>
          <c:showCatName val="0"/>
          <c:showSerName val="0"/>
          <c:showPercent val="0"/>
          <c:showBubbleSize val="0"/>
        </c:dLbls>
        <c:gapWidth val="69"/>
        <c:overlap val="100"/>
        <c:axId val="90940160"/>
        <c:axId val="90942080"/>
      </c:barChart>
      <c:catAx>
        <c:axId val="90940160"/>
        <c:scaling>
          <c:orientation val="minMax"/>
        </c:scaling>
        <c:delete val="0"/>
        <c:axPos val="b"/>
        <c:title>
          <c:tx>
            <c:rich>
              <a:bodyPr/>
              <a:lstStyle/>
              <a:p>
                <a:pPr>
                  <a:defRPr/>
                </a:pPr>
                <a:r>
                  <a:rPr lang="en-US" dirty="0"/>
                  <a:t>Year</a:t>
                </a:r>
              </a:p>
            </c:rich>
          </c:tx>
          <c:overlay val="0"/>
        </c:title>
        <c:numFmt formatCode="General" sourceLinked="1"/>
        <c:majorTickMark val="out"/>
        <c:minorTickMark val="none"/>
        <c:tickLblPos val="nextTo"/>
        <c:crossAx val="90942080"/>
        <c:crosses val="autoZero"/>
        <c:auto val="1"/>
        <c:lblAlgn val="ctr"/>
        <c:lblOffset val="100"/>
        <c:noMultiLvlLbl val="0"/>
      </c:catAx>
      <c:valAx>
        <c:axId val="90942080"/>
        <c:scaling>
          <c:orientation val="minMax"/>
        </c:scaling>
        <c:delete val="0"/>
        <c:axPos val="l"/>
        <c:majorGridlines/>
        <c:title>
          <c:tx>
            <c:rich>
              <a:bodyPr rot="-5400000" vert="horz"/>
              <a:lstStyle/>
              <a:p>
                <a:pPr>
                  <a:defRPr/>
                </a:pPr>
                <a:r>
                  <a:rPr lang="en-US" dirty="0"/>
                  <a:t>Number of Cases</a:t>
                </a:r>
              </a:p>
            </c:rich>
          </c:tx>
          <c:overlay val="0"/>
        </c:title>
        <c:numFmt formatCode="General" sourceLinked="1"/>
        <c:majorTickMark val="out"/>
        <c:minorTickMark val="none"/>
        <c:tickLblPos val="nextTo"/>
        <c:crossAx val="9094016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&lt;=2 years</c:v>
                </c:pt>
              </c:strCache>
            </c:strRef>
          </c:tx>
          <c:invertIfNegative val="0"/>
          <c:cat>
            <c:numRef>
              <c:f>Sheet1!$A$2:$A$12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Sheet1!$B$2:$B$12</c:f>
              <c:numCache>
                <c:formatCode>General</c:formatCode>
                <c:ptCount val="10"/>
                <c:pt idx="0">
                  <c:v>76</c:v>
                </c:pt>
                <c:pt idx="1">
                  <c:v>78</c:v>
                </c:pt>
                <c:pt idx="2">
                  <c:v>65</c:v>
                </c:pt>
                <c:pt idx="3">
                  <c:v>37</c:v>
                </c:pt>
                <c:pt idx="4">
                  <c:v>33</c:v>
                </c:pt>
                <c:pt idx="5">
                  <c:v>35</c:v>
                </c:pt>
                <c:pt idx="6">
                  <c:v>37</c:v>
                </c:pt>
                <c:pt idx="7">
                  <c:v>32</c:v>
                </c:pt>
                <c:pt idx="8">
                  <c:v>46</c:v>
                </c:pt>
                <c:pt idx="9">
                  <c:v>39</c:v>
                </c:pt>
              </c:numCache>
            </c:numRef>
          </c:val>
          <c:extLst>
            <c:ext xmlns:c16="http://schemas.microsoft.com/office/drawing/2014/chart" uri="{C3380CC4-5D6E-409C-BE32-E72D297353CC}">
              <c16:uniqueId val="{00000000-F9A3-468A-B013-0E73CE1D2951}"/>
            </c:ext>
          </c:extLst>
        </c:ser>
        <c:ser>
          <c:idx val="1"/>
          <c:order val="1"/>
          <c:tx>
            <c:strRef>
              <c:f>Sheet1!$C$1</c:f>
              <c:strCache>
                <c:ptCount val="1"/>
                <c:pt idx="0">
                  <c:v>3 to 5 years</c:v>
                </c:pt>
              </c:strCache>
            </c:strRef>
          </c:tx>
          <c:invertIfNegative val="0"/>
          <c:cat>
            <c:numRef>
              <c:f>Sheet1!$A$2:$A$12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Sheet1!$C$2:$C$12</c:f>
              <c:numCache>
                <c:formatCode>General</c:formatCode>
                <c:ptCount val="10"/>
                <c:pt idx="0">
                  <c:v>49</c:v>
                </c:pt>
                <c:pt idx="1">
                  <c:v>34</c:v>
                </c:pt>
                <c:pt idx="2">
                  <c:v>34</c:v>
                </c:pt>
                <c:pt idx="3">
                  <c:v>30</c:v>
                </c:pt>
                <c:pt idx="4">
                  <c:v>27</c:v>
                </c:pt>
                <c:pt idx="5">
                  <c:v>39</c:v>
                </c:pt>
                <c:pt idx="6">
                  <c:v>30</c:v>
                </c:pt>
                <c:pt idx="7">
                  <c:v>29</c:v>
                </c:pt>
                <c:pt idx="8">
                  <c:v>24</c:v>
                </c:pt>
                <c:pt idx="9">
                  <c:v>13</c:v>
                </c:pt>
              </c:numCache>
            </c:numRef>
          </c:val>
          <c:extLst>
            <c:ext xmlns:c16="http://schemas.microsoft.com/office/drawing/2014/chart" uri="{C3380CC4-5D6E-409C-BE32-E72D297353CC}">
              <c16:uniqueId val="{00000001-F9A3-468A-B013-0E73CE1D2951}"/>
            </c:ext>
          </c:extLst>
        </c:ser>
        <c:ser>
          <c:idx val="2"/>
          <c:order val="2"/>
          <c:tx>
            <c:strRef>
              <c:f>Sheet1!$D$1</c:f>
              <c:strCache>
                <c:ptCount val="1"/>
                <c:pt idx="0">
                  <c:v>6 to 10 years</c:v>
                </c:pt>
              </c:strCache>
            </c:strRef>
          </c:tx>
          <c:invertIfNegative val="0"/>
          <c:cat>
            <c:numRef>
              <c:f>Sheet1!$A$2:$A$12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Sheet1!$D$2:$D$12</c:f>
              <c:numCache>
                <c:formatCode>General</c:formatCode>
                <c:ptCount val="10"/>
                <c:pt idx="0">
                  <c:v>43</c:v>
                </c:pt>
                <c:pt idx="1">
                  <c:v>42</c:v>
                </c:pt>
                <c:pt idx="2">
                  <c:v>24</c:v>
                </c:pt>
                <c:pt idx="3">
                  <c:v>36</c:v>
                </c:pt>
                <c:pt idx="4">
                  <c:v>33</c:v>
                </c:pt>
                <c:pt idx="5">
                  <c:v>35</c:v>
                </c:pt>
                <c:pt idx="6">
                  <c:v>28</c:v>
                </c:pt>
                <c:pt idx="7">
                  <c:v>23</c:v>
                </c:pt>
                <c:pt idx="8">
                  <c:v>25</c:v>
                </c:pt>
                <c:pt idx="9">
                  <c:v>29</c:v>
                </c:pt>
              </c:numCache>
            </c:numRef>
          </c:val>
          <c:extLst>
            <c:ext xmlns:c16="http://schemas.microsoft.com/office/drawing/2014/chart" uri="{C3380CC4-5D6E-409C-BE32-E72D297353CC}">
              <c16:uniqueId val="{00000002-F9A3-468A-B013-0E73CE1D2951}"/>
            </c:ext>
          </c:extLst>
        </c:ser>
        <c:ser>
          <c:idx val="3"/>
          <c:order val="3"/>
          <c:tx>
            <c:strRef>
              <c:f>Sheet1!$E$1</c:f>
              <c:strCache>
                <c:ptCount val="1"/>
                <c:pt idx="0">
                  <c:v>&gt;10 years</c:v>
                </c:pt>
              </c:strCache>
            </c:strRef>
          </c:tx>
          <c:invertIfNegative val="0"/>
          <c:cat>
            <c:numRef>
              <c:f>Sheet1!$A$2:$A$12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Sheet1!$E$2:$E$12</c:f>
              <c:numCache>
                <c:formatCode>General</c:formatCode>
                <c:ptCount val="10"/>
                <c:pt idx="0">
                  <c:v>60</c:v>
                </c:pt>
                <c:pt idx="1">
                  <c:v>57</c:v>
                </c:pt>
                <c:pt idx="2">
                  <c:v>66</c:v>
                </c:pt>
                <c:pt idx="3">
                  <c:v>68</c:v>
                </c:pt>
                <c:pt idx="4">
                  <c:v>64</c:v>
                </c:pt>
                <c:pt idx="5">
                  <c:v>66</c:v>
                </c:pt>
                <c:pt idx="6">
                  <c:v>52</c:v>
                </c:pt>
                <c:pt idx="7">
                  <c:v>59</c:v>
                </c:pt>
                <c:pt idx="8">
                  <c:v>71</c:v>
                </c:pt>
                <c:pt idx="9">
                  <c:v>84</c:v>
                </c:pt>
              </c:numCache>
            </c:numRef>
          </c:val>
          <c:extLst>
            <c:ext xmlns:c16="http://schemas.microsoft.com/office/drawing/2014/chart" uri="{C3380CC4-5D6E-409C-BE32-E72D297353CC}">
              <c16:uniqueId val="{00000003-F9A3-468A-B013-0E73CE1D2951}"/>
            </c:ext>
          </c:extLst>
        </c:ser>
        <c:dLbls>
          <c:showLegendKey val="0"/>
          <c:showVal val="0"/>
          <c:showCatName val="0"/>
          <c:showSerName val="0"/>
          <c:showPercent val="0"/>
          <c:showBubbleSize val="0"/>
        </c:dLbls>
        <c:gapWidth val="141"/>
        <c:overlap val="100"/>
        <c:axId val="131505152"/>
        <c:axId val="131507328"/>
      </c:barChart>
      <c:catAx>
        <c:axId val="131505152"/>
        <c:scaling>
          <c:orientation val="minMax"/>
        </c:scaling>
        <c:delete val="0"/>
        <c:axPos val="b"/>
        <c:title>
          <c:tx>
            <c:rich>
              <a:bodyPr/>
              <a:lstStyle/>
              <a:p>
                <a:pPr>
                  <a:defRPr/>
                </a:pPr>
                <a:r>
                  <a:rPr lang="en-US" dirty="0"/>
                  <a:t>Year</a:t>
                </a:r>
              </a:p>
            </c:rich>
          </c:tx>
          <c:overlay val="0"/>
        </c:title>
        <c:numFmt formatCode="General" sourceLinked="1"/>
        <c:majorTickMark val="out"/>
        <c:minorTickMark val="none"/>
        <c:tickLblPos val="nextTo"/>
        <c:crossAx val="131507328"/>
        <c:crosses val="autoZero"/>
        <c:auto val="1"/>
        <c:lblAlgn val="ctr"/>
        <c:lblOffset val="100"/>
        <c:noMultiLvlLbl val="0"/>
      </c:catAx>
      <c:valAx>
        <c:axId val="131507328"/>
        <c:scaling>
          <c:orientation val="minMax"/>
        </c:scaling>
        <c:delete val="0"/>
        <c:axPos val="l"/>
        <c:majorGridlines/>
        <c:title>
          <c:tx>
            <c:rich>
              <a:bodyPr rot="-5400000" vert="horz"/>
              <a:lstStyle/>
              <a:p>
                <a:pPr>
                  <a:defRPr/>
                </a:pPr>
                <a:r>
                  <a:rPr lang="en-US" dirty="0"/>
                  <a:t>Number of Cases</a:t>
                </a:r>
              </a:p>
            </c:rich>
          </c:tx>
          <c:overlay val="0"/>
        </c:title>
        <c:numFmt formatCode="General" sourceLinked="1"/>
        <c:majorTickMark val="out"/>
        <c:minorTickMark val="none"/>
        <c:tickLblPos val="nextTo"/>
        <c:crossAx val="1315051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9057" tIns="49528" rIns="99057" bIns="49528" rtlCol="0"/>
          <a:lstStyle>
            <a:lvl1pPr algn="l">
              <a:defRPr sz="1300"/>
            </a:lvl1pPr>
          </a:lstStyle>
          <a:p>
            <a:pPr>
              <a:defRPr/>
            </a:pPr>
            <a:endParaRPr lang="en-US"/>
          </a:p>
        </p:txBody>
      </p:sp>
      <p:sp>
        <p:nvSpPr>
          <p:cNvPr id="3" name="Date Placeholder 2"/>
          <p:cNvSpPr>
            <a:spLocks noGrp="1"/>
          </p:cNvSpPr>
          <p:nvPr>
            <p:ph type="dt" sz="quarter" idx="1"/>
          </p:nvPr>
        </p:nvSpPr>
        <p:spPr>
          <a:xfrm>
            <a:off x="4022725" y="0"/>
            <a:ext cx="3078163" cy="511175"/>
          </a:xfrm>
          <a:prstGeom prst="rect">
            <a:avLst/>
          </a:prstGeom>
        </p:spPr>
        <p:txBody>
          <a:bodyPr vert="horz" lIns="99057" tIns="49528" rIns="99057" bIns="49528" rtlCol="0"/>
          <a:lstStyle>
            <a:lvl1pPr algn="r">
              <a:defRPr sz="1300"/>
            </a:lvl1pPr>
          </a:lstStyle>
          <a:p>
            <a:pPr>
              <a:defRPr/>
            </a:pPr>
            <a:fld id="{0F00ACAE-5778-4D98-8165-08E0C9CA01A7}" type="datetimeFigureOut">
              <a:rPr lang="en-US"/>
              <a:pPr>
                <a:defRPr/>
              </a:pPr>
              <a:t>5/6/2017</a:t>
            </a:fld>
            <a:endParaRPr lang="en-US"/>
          </a:p>
        </p:txBody>
      </p:sp>
      <p:sp>
        <p:nvSpPr>
          <p:cNvPr id="4" name="Footer Placeholder 3"/>
          <p:cNvSpPr>
            <a:spLocks noGrp="1"/>
          </p:cNvSpPr>
          <p:nvPr>
            <p:ph type="ftr" sz="quarter" idx="2"/>
          </p:nvPr>
        </p:nvSpPr>
        <p:spPr>
          <a:xfrm>
            <a:off x="0" y="9720263"/>
            <a:ext cx="3078163" cy="511175"/>
          </a:xfrm>
          <a:prstGeom prst="rect">
            <a:avLst/>
          </a:prstGeom>
        </p:spPr>
        <p:txBody>
          <a:bodyPr vert="horz" lIns="99057" tIns="49528" rIns="99057" bIns="49528"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022725" y="9720263"/>
            <a:ext cx="3078163" cy="511175"/>
          </a:xfrm>
          <a:prstGeom prst="rect">
            <a:avLst/>
          </a:prstGeom>
        </p:spPr>
        <p:txBody>
          <a:bodyPr vert="horz" lIns="99057" tIns="49528" rIns="99057" bIns="49528" rtlCol="0" anchor="b"/>
          <a:lstStyle>
            <a:lvl1pPr algn="r">
              <a:defRPr sz="1300"/>
            </a:lvl1pPr>
          </a:lstStyle>
          <a:p>
            <a:pPr>
              <a:defRPr/>
            </a:pPr>
            <a:fld id="{6798BE8A-E955-49A0-BEB2-0AE1EF24CE10}" type="slidenum">
              <a:rPr lang="en-US"/>
              <a:pPr>
                <a:defRPr/>
              </a:pPr>
              <a:t>‹#›</a:t>
            </a:fld>
            <a:endParaRPr lang="en-US"/>
          </a:p>
        </p:txBody>
      </p:sp>
    </p:spTree>
    <p:extLst>
      <p:ext uri="{BB962C8B-B14F-4D97-AF65-F5344CB8AC3E}">
        <p14:creationId xmlns:p14="http://schemas.microsoft.com/office/powerpoint/2010/main" val="1905598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9057" tIns="49528" rIns="99057" bIns="49528"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022725" y="0"/>
            <a:ext cx="3078163" cy="511175"/>
          </a:xfrm>
          <a:prstGeom prst="rect">
            <a:avLst/>
          </a:prstGeom>
        </p:spPr>
        <p:txBody>
          <a:bodyPr vert="horz" lIns="99057" tIns="49528" rIns="99057" bIns="49528" rtlCol="0"/>
          <a:lstStyle>
            <a:lvl1pPr algn="r" fontAlgn="auto">
              <a:spcBef>
                <a:spcPts val="0"/>
              </a:spcBef>
              <a:spcAft>
                <a:spcPts val="0"/>
              </a:spcAft>
              <a:defRPr sz="1300">
                <a:latin typeface="+mn-lt"/>
                <a:cs typeface="+mn-cs"/>
              </a:defRPr>
            </a:lvl1pPr>
          </a:lstStyle>
          <a:p>
            <a:pPr>
              <a:defRPr/>
            </a:pPr>
            <a:fld id="{C8561547-C682-4180-95F7-42F9C73E7C7C}" type="datetimeFigureOut">
              <a:rPr lang="en-US"/>
              <a:pPr>
                <a:defRPr/>
              </a:pPr>
              <a:t>5/6/2017</a:t>
            </a:fld>
            <a:endParaRPr lang="en-US"/>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pPr lvl="0"/>
            <a:endParaRPr lang="en-US"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9057" tIns="49528" rIns="99057" bIns="4952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0263"/>
            <a:ext cx="3078163" cy="511175"/>
          </a:xfrm>
          <a:prstGeom prst="rect">
            <a:avLst/>
          </a:prstGeom>
        </p:spPr>
        <p:txBody>
          <a:bodyPr vert="horz" lIns="99057" tIns="49528" rIns="99057" bIns="49528"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2725" y="9720263"/>
            <a:ext cx="3078163" cy="511175"/>
          </a:xfrm>
          <a:prstGeom prst="rect">
            <a:avLst/>
          </a:prstGeom>
        </p:spPr>
        <p:txBody>
          <a:bodyPr vert="horz" lIns="99057" tIns="49528" rIns="99057" bIns="49528" rtlCol="0" anchor="b"/>
          <a:lstStyle>
            <a:lvl1pPr algn="r" fontAlgn="auto">
              <a:spcBef>
                <a:spcPts val="0"/>
              </a:spcBef>
              <a:spcAft>
                <a:spcPts val="0"/>
              </a:spcAft>
              <a:defRPr sz="1300">
                <a:latin typeface="+mn-lt"/>
                <a:cs typeface="+mn-cs"/>
              </a:defRPr>
            </a:lvl1pPr>
          </a:lstStyle>
          <a:p>
            <a:pPr>
              <a:defRPr/>
            </a:pPr>
            <a:fld id="{14C96C1E-3AAA-4251-9635-A408BD0E8D9B}" type="slidenum">
              <a:rPr lang="en-US"/>
              <a:pPr>
                <a:defRPr/>
              </a:pPr>
              <a:t>‹#›</a:t>
            </a:fld>
            <a:endParaRPr lang="en-US"/>
          </a:p>
        </p:txBody>
      </p:sp>
    </p:spTree>
    <p:extLst>
      <p:ext uri="{BB962C8B-B14F-4D97-AF65-F5344CB8AC3E}">
        <p14:creationId xmlns:p14="http://schemas.microsoft.com/office/powerpoint/2010/main" val="2524067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1243">
              <a:defRPr/>
            </a:pPr>
            <a:r>
              <a:rPr lang="en-US" sz="1300" dirty="0"/>
              <a:t>2.7% decrease in the number of cases compared to 2015</a:t>
            </a:r>
          </a:p>
          <a:p>
            <a:endParaRPr lang="en-US" dirty="0"/>
          </a:p>
          <a:p>
            <a:r>
              <a:rPr lang="en-US" dirty="0"/>
              <a:t>Foreign</a:t>
            </a:r>
            <a:r>
              <a:rPr lang="en-US" baseline="0" dirty="0"/>
              <a:t> born incidence rate remains 13.7 times higher than usborn</a:t>
            </a:r>
          </a:p>
          <a:p>
            <a:endParaRPr lang="en-US" baseline="0" dirty="0"/>
          </a:p>
          <a:p>
            <a:r>
              <a:rPr lang="en-US" baseline="0" dirty="0"/>
              <a:t>Epidemiologic modeling by CDC suggests if the decline in TB continues to at this pace it will not be possible to eliminate TB in this century</a:t>
            </a:r>
            <a:endParaRPr lang="en-US" dirty="0"/>
          </a:p>
        </p:txBody>
      </p:sp>
      <p:sp>
        <p:nvSpPr>
          <p:cNvPr id="4" name="Slide Number Placeholder 3"/>
          <p:cNvSpPr>
            <a:spLocks noGrp="1"/>
          </p:cNvSpPr>
          <p:nvPr>
            <p:ph type="sldNum" sz="quarter" idx="10"/>
          </p:nvPr>
        </p:nvSpPr>
        <p:spPr/>
        <p:txBody>
          <a:bodyPr/>
          <a:lstStyle/>
          <a:p>
            <a:pPr>
              <a:defRPr/>
            </a:pPr>
            <a:fld id="{C2D96E88-C17C-43E3-A571-74BB0DE08FC4}" type="slidenum">
              <a:rPr lang="en-US" smtClean="0"/>
              <a:pPr>
                <a:defRPr/>
              </a:pPr>
              <a:t>8</a:t>
            </a:fld>
            <a:endParaRPr lang="en-US" dirty="0"/>
          </a:p>
        </p:txBody>
      </p:sp>
    </p:spTree>
    <p:extLst>
      <p:ext uri="{BB962C8B-B14F-4D97-AF65-F5344CB8AC3E}">
        <p14:creationId xmlns:p14="http://schemas.microsoft.com/office/powerpoint/2010/main" val="294204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C2D96E88-C17C-43E3-A571-74BB0DE08FC4}" type="slidenum">
              <a:rPr lang="en-US" smtClean="0"/>
              <a:pPr>
                <a:defRPr/>
              </a:pPr>
              <a:t>27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B6F32C-ACFA-42F0-9E6B-DAC8F10F9706}" type="slidenum">
              <a:rPr lang="en-US" smtClean="0"/>
              <a:pPr fontAlgn="base">
                <a:spcBef>
                  <a:spcPct val="0"/>
                </a:spcBef>
                <a:spcAft>
                  <a:spcPct val="0"/>
                </a:spcAft>
                <a:defRPr/>
              </a:pPr>
              <a:t>31</a:t>
            </a:fld>
            <a:endParaRPr lang="en-US"/>
          </a:p>
        </p:txBody>
      </p:sp>
    </p:spTree>
    <p:extLst>
      <p:ext uri="{BB962C8B-B14F-4D97-AF65-F5344CB8AC3E}">
        <p14:creationId xmlns:p14="http://schemas.microsoft.com/office/powerpoint/2010/main" val="2917658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4E6CF0-1036-499C-97CF-9A71632DCE5A}" type="slidenum">
              <a:rPr lang="en-US" smtClean="0"/>
              <a:pPr fontAlgn="base">
                <a:spcBef>
                  <a:spcPct val="0"/>
                </a:spcBef>
                <a:spcAft>
                  <a:spcPct val="0"/>
                </a:spcAft>
                <a:defRPr/>
              </a:pPr>
              <a:t>32</a:t>
            </a:fld>
            <a:endParaRPr lang="en-US"/>
          </a:p>
        </p:txBody>
      </p:sp>
    </p:spTree>
    <p:extLst>
      <p:ext uri="{BB962C8B-B14F-4D97-AF65-F5344CB8AC3E}">
        <p14:creationId xmlns:p14="http://schemas.microsoft.com/office/powerpoint/2010/main" val="327039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D71860-F338-4D94-9674-EC151159E861}" type="slidenum">
              <a:rPr lang="en-US" smtClean="0"/>
              <a:pPr fontAlgn="base">
                <a:spcBef>
                  <a:spcPct val="0"/>
                </a:spcBef>
                <a:spcAft>
                  <a:spcPct val="0"/>
                </a:spcAft>
                <a:defRPr/>
              </a:pPr>
              <a:t>33</a:t>
            </a:fld>
            <a:endParaRPr lang="en-US"/>
          </a:p>
        </p:txBody>
      </p:sp>
    </p:spTree>
    <p:extLst>
      <p:ext uri="{BB962C8B-B14F-4D97-AF65-F5344CB8AC3E}">
        <p14:creationId xmlns:p14="http://schemas.microsoft.com/office/powerpoint/2010/main" val="280146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14 million active tB cases were reported.</a:t>
            </a:r>
          </a:p>
          <a:p>
            <a:r>
              <a:rPr lang="en-US" dirty="0"/>
              <a:t>1.8 million deaths among</a:t>
            </a:r>
            <a:r>
              <a:rPr lang="en-US" baseline="0" dirty="0"/>
              <a:t> people with TB</a:t>
            </a:r>
          </a:p>
          <a:p>
            <a:r>
              <a:rPr lang="en-US" baseline="0" dirty="0"/>
              <a:t>480,000 mdr cases reported</a:t>
            </a:r>
            <a:endParaRPr lang="en-US" dirty="0"/>
          </a:p>
        </p:txBody>
      </p:sp>
      <p:sp>
        <p:nvSpPr>
          <p:cNvPr id="4" name="Slide Number Placeholder 3"/>
          <p:cNvSpPr>
            <a:spLocks noGrp="1"/>
          </p:cNvSpPr>
          <p:nvPr>
            <p:ph type="sldNum" sz="quarter" idx="10"/>
          </p:nvPr>
        </p:nvSpPr>
        <p:spPr/>
        <p:txBody>
          <a:bodyPr/>
          <a:lstStyle/>
          <a:p>
            <a:pPr>
              <a:defRPr/>
            </a:pPr>
            <a:fld id="{C2D96E88-C17C-43E3-A571-74BB0DE08FC4}" type="slidenum">
              <a:rPr lang="en-US" smtClean="0"/>
              <a:pPr>
                <a:defRPr/>
              </a:pPr>
              <a:t>16</a:t>
            </a:fld>
            <a:endParaRPr lang="en-US" dirty="0"/>
          </a:p>
        </p:txBody>
      </p:sp>
    </p:spTree>
    <p:extLst>
      <p:ext uri="{BB962C8B-B14F-4D97-AF65-F5344CB8AC3E}">
        <p14:creationId xmlns:p14="http://schemas.microsoft.com/office/powerpoint/2010/main" val="305467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r>
              <a:rPr lang="en-US" dirty="0"/>
              <a:t>Virginia saw a decrease of 3.3% in the number</a:t>
            </a:r>
            <a:r>
              <a:rPr lang="en-US" baseline="0" dirty="0"/>
              <a:t> of cases and 3.8% in the rate from 2015-2016</a:t>
            </a:r>
          </a:p>
          <a:p>
            <a:pPr eaLnBrk="1" hangingPunct="1"/>
            <a:endParaRPr lang="en-US" baseline="0" dirty="0"/>
          </a:p>
          <a:p>
            <a:pPr eaLnBrk="1" hangingPunct="1"/>
            <a:r>
              <a:rPr lang="en-US" baseline="0" dirty="0"/>
              <a:t>For the United States, the number of cases decreased 2.7% and the rate declined 3.4%</a:t>
            </a:r>
            <a:endParaRPr lang="en-US" dirty="0"/>
          </a:p>
        </p:txBody>
      </p:sp>
      <p:sp>
        <p:nvSpPr>
          <p:cNvPr id="37892" name="Slide Number Placeholder 3"/>
          <p:cNvSpPr>
            <a:spLocks noGrp="1"/>
          </p:cNvSpPr>
          <p:nvPr>
            <p:ph type="sldNum" sz="quarter" idx="5"/>
          </p:nvPr>
        </p:nvSpPr>
        <p:spPr>
          <a:noFill/>
        </p:spPr>
        <p:txBody>
          <a:bodyPr/>
          <a:lstStyle/>
          <a:p>
            <a:fld id="{4916F526-5C9D-42C4-96AE-A7A3C122088D}" type="slidenum">
              <a:rPr lang="en-US" smtClean="0"/>
              <a:pPr/>
              <a:t>19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1339FD-B990-4539-AD8D-0710D3B2D5C1}" type="slidenum">
              <a:rPr lang="en-US" smtClean="0"/>
              <a:pPr fontAlgn="base">
                <a:spcBef>
                  <a:spcPct val="0"/>
                </a:spcBef>
                <a:spcAft>
                  <a:spcPct val="0"/>
                </a:spcAft>
                <a:defRPr/>
              </a:pPr>
              <a:t>20</a:t>
            </a:fld>
            <a:endParaRPr lang="en-US"/>
          </a:p>
        </p:txBody>
      </p:sp>
    </p:spTree>
    <p:extLst>
      <p:ext uri="{BB962C8B-B14F-4D97-AF65-F5344CB8AC3E}">
        <p14:creationId xmlns:p14="http://schemas.microsoft.com/office/powerpoint/2010/main" val="2823101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CB0C416-E1A8-4442-9EF5-8ACF5F86350A}" type="slidenum">
              <a:rPr lang="en-US" smtClean="0"/>
              <a:pPr/>
              <a:t>22</a:t>
            </a:fld>
            <a:endParaRPr lang="en-US" dirty="0"/>
          </a:p>
        </p:txBody>
      </p:sp>
      <p:sp>
        <p:nvSpPr>
          <p:cNvPr id="35843" name="Rectangle 2"/>
          <p:cNvSpPr>
            <a:spLocks noGrp="1" noRot="1" noChangeAspect="1" noChangeArrowheads="1" noTextEdit="1"/>
          </p:cNvSpPr>
          <p:nvPr>
            <p:ph type="sldImg"/>
          </p:nvPr>
        </p:nvSpPr>
        <p:spPr>
          <a:xfrm>
            <a:off x="993775" y="765175"/>
            <a:ext cx="5114925" cy="3836988"/>
          </a:xfrm>
          <a:ln/>
        </p:spPr>
      </p:sp>
      <p:sp>
        <p:nvSpPr>
          <p:cNvPr id="35844" name="Rectangle 3"/>
          <p:cNvSpPr>
            <a:spLocks noGrp="1" noChangeArrowheads="1"/>
          </p:cNvSpPr>
          <p:nvPr>
            <p:ph type="body" idx="1"/>
          </p:nvPr>
        </p:nvSpPr>
        <p:spPr>
          <a:xfrm>
            <a:off x="947319" y="4861386"/>
            <a:ext cx="5207839" cy="4606259"/>
          </a:xfrm>
          <a:noFill/>
          <a:ln/>
        </p:spPr>
        <p:txBody>
          <a:bodyPr/>
          <a:lstStyle/>
          <a:p>
            <a:pPr eaLnBrk="1" hangingPunct="1"/>
            <a:r>
              <a:rPr lang="en-US" dirty="0"/>
              <a:t>		High		Low</a:t>
            </a:r>
          </a:p>
          <a:p>
            <a:pPr eaLnBrk="1" hangingPunct="1"/>
            <a:r>
              <a:rPr lang="en-US" dirty="0"/>
              <a:t>Northwest		27 (2006)		12 (2013)</a:t>
            </a:r>
          </a:p>
          <a:p>
            <a:pPr eaLnBrk="1" hangingPunct="1"/>
            <a:r>
              <a:rPr lang="en-US" dirty="0"/>
              <a:t>Southwest		22</a:t>
            </a:r>
            <a:r>
              <a:rPr lang="en-US" baseline="0" dirty="0"/>
              <a:t> (2004)		9 (2013)</a:t>
            </a:r>
          </a:p>
          <a:p>
            <a:pPr eaLnBrk="1" hangingPunct="1"/>
            <a:r>
              <a:rPr lang="en-US" baseline="0" dirty="0"/>
              <a:t>Central		52 (2005)		29 (2011)</a:t>
            </a:r>
          </a:p>
          <a:p>
            <a:pPr eaLnBrk="1" hangingPunct="1"/>
            <a:r>
              <a:rPr lang="en-US" baseline="0" dirty="0"/>
              <a:t>Eastern		82 (2005)		22 (2013)</a:t>
            </a:r>
            <a:endParaRPr lang="en-US" dirty="0"/>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D96E88-C17C-43E3-A571-74BB0DE08FC4}" type="slidenum">
              <a:rPr lang="en-US" smtClean="0"/>
              <a:pPr>
                <a:defRPr/>
              </a:pPr>
              <a:t>23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Largest</a:t>
            </a:r>
            <a:r>
              <a:rPr lang="en-US" baseline="0" dirty="0"/>
              <a:t> decline this year was among those age 64 and older.</a:t>
            </a:r>
          </a:p>
        </p:txBody>
      </p:sp>
      <p:sp>
        <p:nvSpPr>
          <p:cNvPr id="4" name="Slide Number Placeholder 3"/>
          <p:cNvSpPr>
            <a:spLocks noGrp="1"/>
          </p:cNvSpPr>
          <p:nvPr>
            <p:ph type="sldNum" sz="quarter" idx="10"/>
          </p:nvPr>
        </p:nvSpPr>
        <p:spPr/>
        <p:txBody>
          <a:bodyPr/>
          <a:lstStyle/>
          <a:p>
            <a:pPr>
              <a:defRPr/>
            </a:pPr>
            <a:fld id="{C2D96E88-C17C-43E3-A571-74BB0DE08FC4}" type="slidenum">
              <a:rPr lang="en-US" smtClean="0"/>
              <a:pPr>
                <a:defRPr/>
              </a:pPr>
              <a:t>24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FB are</a:t>
            </a:r>
            <a:r>
              <a:rPr lang="en-US" baseline="0" dirty="0"/>
              <a:t> now 81% of Virginia cases compared to 68% in the US</a:t>
            </a:r>
            <a:endParaRPr lang="en-US" dirty="0"/>
          </a:p>
        </p:txBody>
      </p:sp>
      <p:sp>
        <p:nvSpPr>
          <p:cNvPr id="4" name="Slide Number Placeholder 3"/>
          <p:cNvSpPr>
            <a:spLocks noGrp="1"/>
          </p:cNvSpPr>
          <p:nvPr>
            <p:ph type="sldNum" sz="quarter" idx="10"/>
          </p:nvPr>
        </p:nvSpPr>
        <p:spPr/>
        <p:txBody>
          <a:bodyPr/>
          <a:lstStyle/>
          <a:p>
            <a:pPr>
              <a:defRPr/>
            </a:pPr>
            <a:fld id="{C2D96E88-C17C-43E3-A571-74BB0DE08FC4}" type="slidenum">
              <a:rPr lang="en-US" smtClean="0"/>
              <a:pPr>
                <a:defRPr/>
              </a:pPr>
              <a:t>25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Will not add up to total FB as some people</a:t>
            </a:r>
            <a:r>
              <a:rPr lang="en-US" baseline="0" dirty="0"/>
              <a:t> did not start treatment.</a:t>
            </a:r>
          </a:p>
          <a:p>
            <a:endParaRPr lang="en-US" dirty="0"/>
          </a:p>
        </p:txBody>
      </p:sp>
      <p:sp>
        <p:nvSpPr>
          <p:cNvPr id="4" name="Slide Number Placeholder 3"/>
          <p:cNvSpPr>
            <a:spLocks noGrp="1"/>
          </p:cNvSpPr>
          <p:nvPr>
            <p:ph type="sldNum" sz="quarter" idx="10"/>
          </p:nvPr>
        </p:nvSpPr>
        <p:spPr/>
        <p:txBody>
          <a:bodyPr/>
          <a:lstStyle/>
          <a:p>
            <a:pPr>
              <a:defRPr/>
            </a:pPr>
            <a:fld id="{C2D96E88-C17C-43E3-A571-74BB0DE08FC4}" type="slidenum">
              <a:rPr lang="en-US" smtClean="0"/>
              <a:pPr>
                <a:defRPr/>
              </a:pPr>
              <a:t>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8041DF04-9BB6-41F5-BD5F-156F29037B0F}" type="datetimeFigureOut">
              <a:rPr lang="en-US" smtClean="0"/>
              <a:pPr>
                <a:defRPr/>
              </a:pPr>
              <a:t>5/6/2017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9B8B5E-3E7E-4E8F-B2BF-5108301C1140}" type="slidenum">
              <a:rPr lang="en-US" smtClean="0"/>
              <a:pPr>
                <a:defRPr/>
              </a:pPr>
              <a:t>‹#›</a:t>
            </a:fld>
            <a:endParaRPr lang="en-US"/>
          </a:p>
        </p:txBody>
      </p:sp>
    </p:spTree>
    <p:extLst>
      <p:ext uri="{BB962C8B-B14F-4D97-AF65-F5344CB8AC3E}">
        <p14:creationId xmlns:p14="http://schemas.microsoft.com/office/powerpoint/2010/main" val="233812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3D0B643-29B6-4FB5-86E6-75E368BF26F3}" type="datetimeFigureOut">
              <a:rPr lang="en-US" smtClean="0"/>
              <a:pPr>
                <a:defRPr/>
              </a:pPr>
              <a:t>5/6/2017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B344F0-5BE8-4C6E-BAC8-BF7D8B842823}" type="slidenum">
              <a:rPr lang="en-US" smtClean="0"/>
              <a:pPr>
                <a:defRPr/>
              </a:pPr>
              <a:t>‹#›</a:t>
            </a:fld>
            <a:endParaRPr lang="en-US"/>
          </a:p>
        </p:txBody>
      </p:sp>
    </p:spTree>
    <p:extLst>
      <p:ext uri="{BB962C8B-B14F-4D97-AF65-F5344CB8AC3E}">
        <p14:creationId xmlns:p14="http://schemas.microsoft.com/office/powerpoint/2010/main" val="313433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F9FB48A-236B-4F2C-BC3F-B1902C3EC0C0}" type="datetimeFigureOut">
              <a:rPr lang="en-US" smtClean="0"/>
              <a:pPr>
                <a:defRPr/>
              </a:pPr>
              <a:t>5/6/2017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D0F703-90FE-45EB-9ECA-BE2A0EC3A28A}" type="slidenum">
              <a:rPr lang="en-US" smtClean="0"/>
              <a:pPr>
                <a:defRPr/>
              </a:pPr>
              <a:t>‹#›</a:t>
            </a:fld>
            <a:endParaRPr lang="en-US"/>
          </a:p>
        </p:txBody>
      </p:sp>
    </p:spTree>
    <p:extLst>
      <p:ext uri="{BB962C8B-B14F-4D97-AF65-F5344CB8AC3E}">
        <p14:creationId xmlns:p14="http://schemas.microsoft.com/office/powerpoint/2010/main" val="1341724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r>
              <a:rPr lang="en-US"/>
              <a:t>5/22/06</a:t>
            </a:r>
          </a:p>
        </p:txBody>
      </p:sp>
      <p:sp>
        <p:nvSpPr>
          <p:cNvPr id="5" name="Rectangle 5"/>
          <p:cNvSpPr>
            <a:spLocks noGrp="1" noChangeArrowheads="1"/>
          </p:cNvSpPr>
          <p:nvPr>
            <p:ph type="ftr" sz="quarter" idx="11"/>
          </p:nvPr>
        </p:nvSpPr>
        <p:spPr/>
        <p:txBody>
          <a:bodyPr/>
          <a:lstStyle>
            <a:lvl1pPr>
              <a:defRPr/>
            </a:lvl1pPr>
          </a:lstStyle>
          <a:p>
            <a:pPr>
              <a:defRPr/>
            </a:pPr>
            <a:r>
              <a:rPr lang="en-US"/>
              <a:t>*Culture confirmed cases with</a:t>
            </a:r>
          </a:p>
        </p:txBody>
      </p:sp>
      <p:sp>
        <p:nvSpPr>
          <p:cNvPr id="6" name="Rectangle 6"/>
          <p:cNvSpPr>
            <a:spLocks noGrp="1" noChangeArrowheads="1"/>
          </p:cNvSpPr>
          <p:nvPr>
            <p:ph type="sldNum" sz="quarter" idx="12"/>
          </p:nvPr>
        </p:nvSpPr>
        <p:spPr/>
        <p:txBody>
          <a:bodyPr/>
          <a:lstStyle>
            <a:lvl1pPr>
              <a:defRPr/>
            </a:lvl1pPr>
          </a:lstStyle>
          <a:p>
            <a:pPr>
              <a:defRPr/>
            </a:pPr>
            <a:fld id="{9780C983-9D31-4EAE-87E6-04E4C62099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E92C220-5A65-4344-B22E-975088B567D1}" type="datetimeFigureOut">
              <a:rPr lang="en-US" smtClean="0"/>
              <a:pPr>
                <a:defRPr/>
              </a:pPr>
              <a:t>5/6/2017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DD39D5-0187-48B1-9F33-B0C16BBC5CD2}" type="slidenum">
              <a:rPr lang="en-US" smtClean="0"/>
              <a:pPr>
                <a:defRPr/>
              </a:pPr>
              <a:t>‹#›</a:t>
            </a:fld>
            <a:endParaRPr lang="en-US"/>
          </a:p>
        </p:txBody>
      </p:sp>
    </p:spTree>
    <p:extLst>
      <p:ext uri="{BB962C8B-B14F-4D97-AF65-F5344CB8AC3E}">
        <p14:creationId xmlns:p14="http://schemas.microsoft.com/office/powerpoint/2010/main" val="271017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9F803E8-940C-402C-91C7-B75FF4CD700D}" type="datetimeFigureOut">
              <a:rPr lang="en-US" smtClean="0"/>
              <a:pPr>
                <a:defRPr/>
              </a:pPr>
              <a:t>5/6/2017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933C54-231A-427D-BBB9-927B60E39ADE}" type="slidenum">
              <a:rPr lang="en-US" smtClean="0"/>
              <a:pPr>
                <a:defRPr/>
              </a:pPr>
              <a:t>‹#›</a:t>
            </a:fld>
            <a:endParaRPr lang="en-US"/>
          </a:p>
        </p:txBody>
      </p:sp>
    </p:spTree>
    <p:extLst>
      <p:ext uri="{BB962C8B-B14F-4D97-AF65-F5344CB8AC3E}">
        <p14:creationId xmlns:p14="http://schemas.microsoft.com/office/powerpoint/2010/main" val="296638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FCDFF50-DDA2-4199-9FF9-053E47757D8C}" type="datetimeFigureOut">
              <a:rPr lang="en-US" smtClean="0"/>
              <a:pPr>
                <a:defRPr/>
              </a:pPr>
              <a:t>5/6/2017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35CD370-6426-4891-86AB-88166A57F92D}" type="slidenum">
              <a:rPr lang="en-US" smtClean="0"/>
              <a:pPr>
                <a:defRPr/>
              </a:pPr>
              <a:t>‹#›</a:t>
            </a:fld>
            <a:endParaRPr lang="en-US"/>
          </a:p>
        </p:txBody>
      </p:sp>
    </p:spTree>
    <p:extLst>
      <p:ext uri="{BB962C8B-B14F-4D97-AF65-F5344CB8AC3E}">
        <p14:creationId xmlns:p14="http://schemas.microsoft.com/office/powerpoint/2010/main" val="337202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EF44858F-AFA0-46B9-87EF-B639C22A7674}" type="datetimeFigureOut">
              <a:rPr lang="en-US" smtClean="0"/>
              <a:pPr>
                <a:defRPr/>
              </a:pPr>
              <a:t>5/6/2017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9497160-8A5D-481D-B352-073981329AA0}" type="slidenum">
              <a:rPr lang="en-US" smtClean="0"/>
              <a:pPr>
                <a:defRPr/>
              </a:pPr>
              <a:t>‹#›</a:t>
            </a:fld>
            <a:endParaRPr lang="en-US"/>
          </a:p>
        </p:txBody>
      </p:sp>
    </p:spTree>
    <p:extLst>
      <p:ext uri="{BB962C8B-B14F-4D97-AF65-F5344CB8AC3E}">
        <p14:creationId xmlns:p14="http://schemas.microsoft.com/office/powerpoint/2010/main" val="30338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40397B3-C28E-4F21-8835-2A1860E6697F}" type="datetimeFigureOut">
              <a:rPr lang="en-US" smtClean="0"/>
              <a:pPr>
                <a:defRPr/>
              </a:pPr>
              <a:t>5/6/2017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A7DDA02-B05F-4403-AAD3-7142BF47361A}" type="slidenum">
              <a:rPr lang="en-US" smtClean="0"/>
              <a:pPr>
                <a:defRPr/>
              </a:pPr>
              <a:t>‹#›</a:t>
            </a:fld>
            <a:endParaRPr lang="en-US"/>
          </a:p>
        </p:txBody>
      </p:sp>
    </p:spTree>
    <p:extLst>
      <p:ext uri="{BB962C8B-B14F-4D97-AF65-F5344CB8AC3E}">
        <p14:creationId xmlns:p14="http://schemas.microsoft.com/office/powerpoint/2010/main" val="142364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57489C8-196D-46C2-8048-39AA20B52BA7}" type="datetimeFigureOut">
              <a:rPr lang="en-US" smtClean="0"/>
              <a:pPr>
                <a:defRPr/>
              </a:pPr>
              <a:t>5/6/2017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364027D-BB3B-414E-A126-E65BE44EFBC6}" type="slidenum">
              <a:rPr lang="en-US" smtClean="0"/>
              <a:pPr>
                <a:defRPr/>
              </a:pPr>
              <a:t>‹#›</a:t>
            </a:fld>
            <a:endParaRPr lang="en-US"/>
          </a:p>
        </p:txBody>
      </p:sp>
    </p:spTree>
    <p:extLst>
      <p:ext uri="{BB962C8B-B14F-4D97-AF65-F5344CB8AC3E}">
        <p14:creationId xmlns:p14="http://schemas.microsoft.com/office/powerpoint/2010/main" val="131868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76483F1-4ADF-4101-9A42-9413DC07E7DA}" type="datetimeFigureOut">
              <a:rPr lang="en-US" smtClean="0"/>
              <a:pPr>
                <a:defRPr/>
              </a:pPr>
              <a:t>5/6/2017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AEEE37-18DA-43AF-BADA-530D3AE02D87}" type="slidenum">
              <a:rPr lang="en-US" smtClean="0"/>
              <a:pPr>
                <a:defRPr/>
              </a:pPr>
              <a:t>‹#›</a:t>
            </a:fld>
            <a:endParaRPr lang="en-US"/>
          </a:p>
        </p:txBody>
      </p:sp>
    </p:spTree>
    <p:extLst>
      <p:ext uri="{BB962C8B-B14F-4D97-AF65-F5344CB8AC3E}">
        <p14:creationId xmlns:p14="http://schemas.microsoft.com/office/powerpoint/2010/main" val="3313877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919926C-C1EA-4719-99F4-4F0157896B7C}" type="datetimeFigureOut">
              <a:rPr lang="en-US" smtClean="0"/>
              <a:pPr>
                <a:defRPr/>
              </a:pPr>
              <a:t>5/6/2017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4AC3B6-D309-4121-8E33-2AA03CF97F9A}" type="slidenum">
              <a:rPr lang="en-US" smtClean="0"/>
              <a:pPr>
                <a:defRPr/>
              </a:pPr>
              <a:t>‹#›</a:t>
            </a:fld>
            <a:endParaRPr lang="en-US"/>
          </a:p>
        </p:txBody>
      </p:sp>
    </p:spTree>
    <p:extLst>
      <p:ext uri="{BB962C8B-B14F-4D97-AF65-F5344CB8AC3E}">
        <p14:creationId xmlns:p14="http://schemas.microsoft.com/office/powerpoint/2010/main" val="307500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FFCCAB2-9882-457C-B1D8-31EDC4501465}" type="datetimeFigureOut">
              <a:rPr lang="en-US" smtClean="0"/>
              <a:pPr>
                <a:defRPr/>
              </a:pPr>
              <a:t>5/6/2017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4CA4593-42DC-4746-8C08-045C971ACE9B}" type="slidenum">
              <a:rPr lang="en-US" smtClean="0"/>
              <a:pPr>
                <a:defRPr/>
              </a:pPr>
              <a:t>‹#›</a:t>
            </a:fld>
            <a:endParaRPr lang="en-US"/>
          </a:p>
        </p:txBody>
      </p:sp>
    </p:spTree>
    <p:extLst>
      <p:ext uri="{BB962C8B-B14F-4D97-AF65-F5344CB8AC3E}">
        <p14:creationId xmlns:p14="http://schemas.microsoft.com/office/powerpoint/2010/main" val="211350107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vdh.virginia.gov/tb"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vdh.virginia.gov/tb"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cdc.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hyperlink" Target="mailto:Jane.moore@vdh.virginia.gov"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p:cNvSpPr>
          <p:nvPr>
            <p:ph type="ctrTitle"/>
          </p:nvPr>
        </p:nvSpPr>
        <p:spPr>
          <a:xfrm>
            <a:off x="609600" y="1371600"/>
            <a:ext cx="7772400" cy="1143000"/>
          </a:xfrm>
        </p:spPr>
        <p:txBody>
          <a:bodyPr/>
          <a:lstStyle/>
          <a:p>
            <a:pPr eaLnBrk="1" hangingPunct="1"/>
            <a:r>
              <a:rPr lang="en-US" dirty="0">
                <a:latin typeface="Arial Unicode MS" pitchFamily="34" charset="-128"/>
              </a:rPr>
              <a:t>Tuberculosis</a:t>
            </a:r>
          </a:p>
        </p:txBody>
      </p:sp>
      <p:sp>
        <p:nvSpPr>
          <p:cNvPr id="11267" name="Rectangle 1027"/>
          <p:cNvSpPr>
            <a:spLocks noGrp="1"/>
          </p:cNvSpPr>
          <p:nvPr>
            <p:ph type="subTitle" idx="1"/>
          </p:nvPr>
        </p:nvSpPr>
        <p:spPr>
          <a:xfrm>
            <a:off x="1295400" y="2438400"/>
            <a:ext cx="6400800" cy="1752600"/>
          </a:xfrm>
        </p:spPr>
        <p:txBody>
          <a:bodyPr/>
          <a:lstStyle/>
          <a:p>
            <a:pPr eaLnBrk="1" hangingPunct="1"/>
            <a:r>
              <a:rPr lang="en-US" sz="2800" dirty="0">
                <a:solidFill>
                  <a:schemeClr val="tx1"/>
                </a:solidFill>
                <a:latin typeface="Arial Unicode MS" pitchFamily="34" charset="-128"/>
              </a:rPr>
              <a:t>An Old Disease </a:t>
            </a:r>
            <a:r>
              <a:rPr lang="en-US" sz="2800" dirty="0">
                <a:solidFill>
                  <a:schemeClr val="tx1"/>
                </a:solidFill>
              </a:rPr>
              <a:t>–</a:t>
            </a:r>
            <a:r>
              <a:rPr lang="en-US" sz="2800" dirty="0">
                <a:solidFill>
                  <a:schemeClr val="tx1"/>
                </a:solidFill>
                <a:latin typeface="Arial Unicode MS" pitchFamily="34" charset="-128"/>
              </a:rPr>
              <a:t> New  Twists</a:t>
            </a:r>
          </a:p>
          <a:p>
            <a:pPr eaLnBrk="1" hangingPunct="1"/>
            <a:r>
              <a:rPr lang="en-US" sz="3600" dirty="0">
                <a:solidFill>
                  <a:schemeClr val="tx1"/>
                </a:solidFill>
                <a:latin typeface="Arial Unicode MS" pitchFamily="34" charset="-128"/>
              </a:rPr>
              <a:t>A Continuing Public Health Challenge</a:t>
            </a:r>
          </a:p>
          <a:p>
            <a:pPr eaLnBrk="1" hangingPunct="1"/>
            <a:endParaRPr lang="en-US" sz="3600" dirty="0">
              <a:solidFill>
                <a:schemeClr val="tx1"/>
              </a:solidFill>
              <a:latin typeface="Arial Unicode MS" pitchFamily="34" charset="-128"/>
            </a:endParaRPr>
          </a:p>
        </p:txBody>
      </p:sp>
      <p:sp>
        <p:nvSpPr>
          <p:cNvPr id="11268" name="Rectangle 1028"/>
          <p:cNvSpPr>
            <a:spLocks noChangeArrowheads="1"/>
          </p:cNvSpPr>
          <p:nvPr/>
        </p:nvSpPr>
        <p:spPr bwMode="auto">
          <a:xfrm>
            <a:off x="457200" y="4343400"/>
            <a:ext cx="4572000" cy="2031325"/>
          </a:xfrm>
          <a:prstGeom prst="rect">
            <a:avLst/>
          </a:prstGeom>
          <a:noFill/>
          <a:ln w="9525">
            <a:noFill/>
            <a:miter lim="800000"/>
            <a:headEnd/>
            <a:tailEnd/>
          </a:ln>
        </p:spPr>
        <p:txBody>
          <a:bodyPr>
            <a:spAutoFit/>
          </a:bodyPr>
          <a:lstStyle/>
          <a:p>
            <a:pPr>
              <a:spcBef>
                <a:spcPct val="50000"/>
              </a:spcBef>
            </a:pPr>
            <a:r>
              <a:rPr lang="en-US" dirty="0">
                <a:latin typeface="Arial Unicode MS" pitchFamily="34" charset="-128"/>
              </a:rPr>
              <a:t>Jane Moore, RN, </a:t>
            </a:r>
            <a:r>
              <a:rPr lang="en-US" dirty="0" err="1">
                <a:latin typeface="Arial Unicode MS" pitchFamily="34" charset="-128"/>
              </a:rPr>
              <a:t>MHSA</a:t>
            </a:r>
            <a:endParaRPr lang="en-US" dirty="0">
              <a:latin typeface="Arial Unicode MS" pitchFamily="34" charset="-128"/>
            </a:endParaRPr>
          </a:p>
          <a:p>
            <a:pPr>
              <a:spcBef>
                <a:spcPct val="50000"/>
              </a:spcBef>
            </a:pPr>
            <a:r>
              <a:rPr lang="en-US" dirty="0">
                <a:latin typeface="Arial Unicode MS" pitchFamily="34" charset="-128"/>
              </a:rPr>
              <a:t>TB Consultant</a:t>
            </a:r>
          </a:p>
          <a:p>
            <a:pPr>
              <a:spcBef>
                <a:spcPct val="50000"/>
              </a:spcBef>
            </a:pPr>
            <a:r>
              <a:rPr lang="en-US" dirty="0">
                <a:latin typeface="Arial Unicode MS" pitchFamily="34" charset="-128"/>
              </a:rPr>
              <a:t>Virginia Department of Health</a:t>
            </a:r>
          </a:p>
          <a:p>
            <a:pPr>
              <a:spcBef>
                <a:spcPct val="50000"/>
              </a:spcBef>
            </a:pPr>
            <a:r>
              <a:rPr lang="en-US" dirty="0">
                <a:latin typeface="Arial Unicode MS" pitchFamily="34" charset="-128"/>
              </a:rPr>
              <a:t>Division of TB Control &amp; Newcomer Health</a:t>
            </a:r>
          </a:p>
          <a:p>
            <a:pPr>
              <a:spcBef>
                <a:spcPct val="50000"/>
              </a:spcBef>
            </a:pPr>
            <a:r>
              <a:rPr lang="en-US" dirty="0">
                <a:latin typeface="Arial Unicode MS" pitchFamily="34" charset="-128"/>
              </a:rPr>
              <a:t>2017</a:t>
            </a:r>
          </a:p>
        </p:txBody>
      </p:sp>
      <p:sp>
        <p:nvSpPr>
          <p:cNvPr id="11269" name="Text Box 1029"/>
          <p:cNvSpPr txBox="1">
            <a:spLocks noChangeArrowheads="1"/>
          </p:cNvSpPr>
          <p:nvPr/>
        </p:nvSpPr>
        <p:spPr bwMode="auto">
          <a:xfrm>
            <a:off x="228600" y="381000"/>
            <a:ext cx="7826375" cy="400050"/>
          </a:xfrm>
          <a:prstGeom prst="rect">
            <a:avLst/>
          </a:prstGeom>
          <a:noFill/>
          <a:ln w="9525">
            <a:noFill/>
            <a:miter lim="800000"/>
            <a:headEnd/>
            <a:tailEnd/>
          </a:ln>
        </p:spPr>
        <p:txBody>
          <a:bodyPr wrap="none">
            <a:spAutoFit/>
          </a:bodyPr>
          <a:lstStyle/>
          <a:p>
            <a:r>
              <a:rPr lang="en-US" sz="2000">
                <a:latin typeface="Arial Unicode MS" pitchFamily="34" charset="-128"/>
              </a:rPr>
              <a:t>Introduction to Public Health/Communicable Diseases/Tuberculosis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pPr eaLnBrk="1" hangingPunct="1"/>
            <a:r>
              <a:rPr lang="en-US"/>
              <a:t>TB: Airborne Transmission</a:t>
            </a:r>
          </a:p>
        </p:txBody>
      </p:sp>
      <p:pic>
        <p:nvPicPr>
          <p:cNvPr id="18435" name="Picture 3" descr="abouttb1"/>
          <p:cNvPicPr>
            <a:picLocks noChangeAspect="1" noChangeArrowheads="1"/>
          </p:cNvPicPr>
          <p:nvPr/>
        </p:nvPicPr>
        <p:blipFill>
          <a:blip r:embed="rId2" cstate="print"/>
          <a:srcRect/>
          <a:stretch>
            <a:fillRect/>
          </a:stretch>
        </p:blipFill>
        <p:spPr bwMode="auto">
          <a:xfrm>
            <a:off x="2133600" y="2133600"/>
            <a:ext cx="4876800" cy="36306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r>
              <a:rPr lang="en-US"/>
              <a:t>TB Invades/Infects the Lung</a:t>
            </a:r>
          </a:p>
        </p:txBody>
      </p:sp>
      <p:pic>
        <p:nvPicPr>
          <p:cNvPr id="19459" name="Picture 3" descr="prevent1"/>
          <p:cNvPicPr>
            <a:picLocks noChangeAspect="1" noChangeArrowheads="1"/>
          </p:cNvPicPr>
          <p:nvPr/>
        </p:nvPicPr>
        <p:blipFill>
          <a:blip r:embed="rId2" cstate="print"/>
          <a:srcRect/>
          <a:stretch>
            <a:fillRect/>
          </a:stretch>
        </p:blipFill>
        <p:spPr bwMode="auto">
          <a:xfrm>
            <a:off x="1371600" y="2209800"/>
            <a:ext cx="4114800" cy="2492375"/>
          </a:xfrm>
          <a:prstGeom prst="rect">
            <a:avLst/>
          </a:prstGeom>
          <a:noFill/>
          <a:ln w="9525">
            <a:noFill/>
            <a:miter lim="800000"/>
            <a:headEnd/>
            <a:tailEnd/>
          </a:ln>
        </p:spPr>
      </p:pic>
      <p:sp>
        <p:nvSpPr>
          <p:cNvPr id="19460" name="Text Box 4"/>
          <p:cNvSpPr txBox="1">
            <a:spLocks noChangeArrowheads="1"/>
          </p:cNvSpPr>
          <p:nvPr/>
        </p:nvSpPr>
        <p:spPr bwMode="auto">
          <a:xfrm>
            <a:off x="5181600" y="2057400"/>
            <a:ext cx="2522538" cy="822325"/>
          </a:xfrm>
          <a:prstGeom prst="rect">
            <a:avLst/>
          </a:prstGeom>
          <a:noFill/>
          <a:ln w="9525">
            <a:noFill/>
            <a:miter lim="800000"/>
            <a:headEnd/>
            <a:tailEnd/>
          </a:ln>
        </p:spPr>
        <p:txBody>
          <a:bodyPr wrap="none">
            <a:spAutoFit/>
          </a:bodyPr>
          <a:lstStyle/>
          <a:p>
            <a:r>
              <a:rPr lang="en-US" sz="2400"/>
              <a:t>Effective immune</a:t>
            </a:r>
          </a:p>
          <a:p>
            <a:r>
              <a:rPr lang="en-US" sz="2400"/>
              <a:t>response</a:t>
            </a:r>
          </a:p>
        </p:txBody>
      </p:sp>
      <p:sp>
        <p:nvSpPr>
          <p:cNvPr id="19461" name="Text Box 5"/>
          <p:cNvSpPr txBox="1">
            <a:spLocks noChangeArrowheads="1"/>
          </p:cNvSpPr>
          <p:nvPr/>
        </p:nvSpPr>
        <p:spPr bwMode="auto">
          <a:xfrm>
            <a:off x="6172200" y="3276600"/>
            <a:ext cx="184150" cy="457200"/>
          </a:xfrm>
          <a:prstGeom prst="rect">
            <a:avLst/>
          </a:prstGeom>
          <a:noFill/>
          <a:ln w="9525">
            <a:noFill/>
            <a:miter lim="800000"/>
            <a:headEnd/>
            <a:tailEnd/>
          </a:ln>
        </p:spPr>
        <p:txBody>
          <a:bodyPr wrap="none">
            <a:spAutoFit/>
          </a:bodyPr>
          <a:lstStyle/>
          <a:p>
            <a:endParaRPr lang="en-US" sz="2400">
              <a:latin typeface="Times New Roman" pitchFamily="18" charset="0"/>
            </a:endParaRPr>
          </a:p>
        </p:txBody>
      </p:sp>
      <p:sp>
        <p:nvSpPr>
          <p:cNvPr id="19462" name="Text Box 6"/>
          <p:cNvSpPr txBox="1">
            <a:spLocks noChangeArrowheads="1"/>
          </p:cNvSpPr>
          <p:nvPr/>
        </p:nvSpPr>
        <p:spPr bwMode="auto">
          <a:xfrm>
            <a:off x="6111875" y="3276600"/>
            <a:ext cx="2930525" cy="822325"/>
          </a:xfrm>
          <a:prstGeom prst="rect">
            <a:avLst/>
          </a:prstGeom>
          <a:noFill/>
          <a:ln w="9525">
            <a:noFill/>
            <a:miter lim="800000"/>
            <a:headEnd/>
            <a:tailEnd/>
          </a:ln>
        </p:spPr>
        <p:txBody>
          <a:bodyPr wrap="none">
            <a:spAutoFit/>
          </a:bodyPr>
          <a:lstStyle/>
          <a:p>
            <a:r>
              <a:rPr lang="en-US" sz="2400"/>
              <a:t>Infection limited </a:t>
            </a:r>
          </a:p>
          <a:p>
            <a:r>
              <a:rPr lang="en-US" sz="2400"/>
              <a:t>to small area of lung</a:t>
            </a:r>
          </a:p>
        </p:txBody>
      </p:sp>
      <p:sp>
        <p:nvSpPr>
          <p:cNvPr id="19463" name="Text Box 7"/>
          <p:cNvSpPr txBox="1">
            <a:spLocks noChangeArrowheads="1"/>
          </p:cNvSpPr>
          <p:nvPr/>
        </p:nvSpPr>
        <p:spPr bwMode="auto">
          <a:xfrm>
            <a:off x="5486400" y="4648200"/>
            <a:ext cx="2625725" cy="822325"/>
          </a:xfrm>
          <a:prstGeom prst="rect">
            <a:avLst/>
          </a:prstGeom>
          <a:noFill/>
          <a:ln w="9525">
            <a:noFill/>
            <a:miter lim="800000"/>
            <a:headEnd/>
            <a:tailEnd/>
          </a:ln>
        </p:spPr>
        <p:txBody>
          <a:bodyPr wrap="none">
            <a:spAutoFit/>
          </a:bodyPr>
          <a:lstStyle/>
          <a:p>
            <a:r>
              <a:rPr lang="en-US" sz="2400"/>
              <a:t>Immune response</a:t>
            </a:r>
          </a:p>
          <a:p>
            <a:r>
              <a:rPr lang="en-US" sz="2400"/>
              <a:t>insufficient</a:t>
            </a:r>
          </a:p>
        </p:txBody>
      </p:sp>
      <p:sp>
        <p:nvSpPr>
          <p:cNvPr id="19464" name="Text Box 8"/>
          <p:cNvSpPr txBox="1">
            <a:spLocks noChangeArrowheads="1"/>
          </p:cNvSpPr>
          <p:nvPr/>
        </p:nvSpPr>
        <p:spPr bwMode="auto">
          <a:xfrm>
            <a:off x="6156325" y="5908675"/>
            <a:ext cx="184150" cy="457200"/>
          </a:xfrm>
          <a:prstGeom prst="rect">
            <a:avLst/>
          </a:prstGeom>
          <a:noFill/>
          <a:ln w="9525">
            <a:noFill/>
            <a:miter lim="800000"/>
            <a:headEnd/>
            <a:tailEnd/>
          </a:ln>
        </p:spPr>
        <p:txBody>
          <a:bodyPr wrap="none">
            <a:spAutoFit/>
          </a:bodyPr>
          <a:lstStyle/>
          <a:p>
            <a:endParaRPr lang="en-US" sz="2400">
              <a:latin typeface="Times New Roman" pitchFamily="18" charset="0"/>
            </a:endParaRPr>
          </a:p>
        </p:txBody>
      </p:sp>
      <p:sp>
        <p:nvSpPr>
          <p:cNvPr id="19465" name="Line 9"/>
          <p:cNvSpPr>
            <a:spLocks noChangeShapeType="1"/>
          </p:cNvSpPr>
          <p:nvPr/>
        </p:nvSpPr>
        <p:spPr bwMode="auto">
          <a:xfrm flipV="1">
            <a:off x="4876800" y="2362200"/>
            <a:ext cx="228600" cy="152400"/>
          </a:xfrm>
          <a:prstGeom prst="line">
            <a:avLst/>
          </a:prstGeom>
          <a:noFill/>
          <a:ln w="38100">
            <a:solidFill>
              <a:schemeClr val="tx1"/>
            </a:solidFill>
            <a:round/>
            <a:headEnd/>
            <a:tailEnd type="triangle" w="med" len="med"/>
          </a:ln>
        </p:spPr>
        <p:txBody>
          <a:bodyPr/>
          <a:lstStyle/>
          <a:p>
            <a:endParaRPr lang="en-US"/>
          </a:p>
        </p:txBody>
      </p:sp>
      <p:sp>
        <p:nvSpPr>
          <p:cNvPr id="19466" name="Line 10"/>
          <p:cNvSpPr>
            <a:spLocks noChangeShapeType="1"/>
          </p:cNvSpPr>
          <p:nvPr/>
        </p:nvSpPr>
        <p:spPr bwMode="auto">
          <a:xfrm>
            <a:off x="6324600" y="2895600"/>
            <a:ext cx="457200" cy="304800"/>
          </a:xfrm>
          <a:prstGeom prst="line">
            <a:avLst/>
          </a:prstGeom>
          <a:noFill/>
          <a:ln w="38100">
            <a:solidFill>
              <a:schemeClr val="tx1"/>
            </a:solidFill>
            <a:round/>
            <a:headEnd/>
            <a:tailEnd type="triangle" w="med" len="med"/>
          </a:ln>
        </p:spPr>
        <p:txBody>
          <a:bodyPr/>
          <a:lstStyle/>
          <a:p>
            <a:endParaRPr lang="en-US"/>
          </a:p>
        </p:txBody>
      </p:sp>
      <p:sp>
        <p:nvSpPr>
          <p:cNvPr id="19467" name="Line 11"/>
          <p:cNvSpPr>
            <a:spLocks noChangeShapeType="1"/>
          </p:cNvSpPr>
          <p:nvPr/>
        </p:nvSpPr>
        <p:spPr bwMode="auto">
          <a:xfrm>
            <a:off x="5029200" y="4267200"/>
            <a:ext cx="533400" cy="381000"/>
          </a:xfrm>
          <a:prstGeom prst="line">
            <a:avLst/>
          </a:prstGeom>
          <a:noFill/>
          <a:ln w="38100">
            <a:solidFill>
              <a:schemeClr val="tx1"/>
            </a:solidFill>
            <a:round/>
            <a:headEnd/>
            <a:tailEnd type="triangle" w="med" len="med"/>
          </a:ln>
        </p:spPr>
        <p:txBody>
          <a:bodyPr/>
          <a:lstStyle/>
          <a:p>
            <a:endParaRPr lang="en-US"/>
          </a:p>
        </p:txBody>
      </p:sp>
      <p:sp>
        <p:nvSpPr>
          <p:cNvPr id="19468" name="Line 12"/>
          <p:cNvSpPr>
            <a:spLocks noChangeShapeType="1"/>
          </p:cNvSpPr>
          <p:nvPr/>
        </p:nvSpPr>
        <p:spPr bwMode="auto">
          <a:xfrm>
            <a:off x="7086600" y="5715000"/>
            <a:ext cx="228600" cy="0"/>
          </a:xfrm>
          <a:prstGeom prst="line">
            <a:avLst/>
          </a:prstGeom>
          <a:noFill/>
          <a:ln w="38100">
            <a:solidFill>
              <a:schemeClr val="tx1"/>
            </a:solidFill>
            <a:round/>
            <a:headEnd/>
            <a:tailEnd type="triangle" w="med" len="med"/>
          </a:ln>
        </p:spPr>
        <p:txBody>
          <a:bodyPr/>
          <a:lstStyle/>
          <a:p>
            <a:endParaRPr lang="en-US"/>
          </a:p>
        </p:txBody>
      </p:sp>
      <p:sp>
        <p:nvSpPr>
          <p:cNvPr id="19469" name="Line 13"/>
          <p:cNvSpPr>
            <a:spLocks noChangeShapeType="1"/>
          </p:cNvSpPr>
          <p:nvPr/>
        </p:nvSpPr>
        <p:spPr bwMode="auto">
          <a:xfrm>
            <a:off x="7543800" y="5715000"/>
            <a:ext cx="381000" cy="0"/>
          </a:xfrm>
          <a:prstGeom prst="line">
            <a:avLst/>
          </a:prstGeom>
          <a:noFill/>
          <a:ln w="38100">
            <a:solidFill>
              <a:schemeClr val="tx1"/>
            </a:solidFill>
            <a:round/>
            <a:headEnd/>
            <a:tailEnd type="triangle" w="med" len="med"/>
          </a:ln>
        </p:spPr>
        <p:txBody>
          <a:bodyPr/>
          <a:lstStyle/>
          <a:p>
            <a:endParaRPr lang="en-US"/>
          </a:p>
        </p:txBody>
      </p:sp>
      <p:sp>
        <p:nvSpPr>
          <p:cNvPr id="19470" name="Line 14"/>
          <p:cNvSpPr>
            <a:spLocks noChangeShapeType="1"/>
          </p:cNvSpPr>
          <p:nvPr/>
        </p:nvSpPr>
        <p:spPr bwMode="auto">
          <a:xfrm>
            <a:off x="8153400" y="5715000"/>
            <a:ext cx="609600" cy="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eaLnBrk="1" hangingPunct="1"/>
            <a:r>
              <a:rPr lang="en-US"/>
              <a:t>TB – A Multi-system Infection</a:t>
            </a:r>
          </a:p>
        </p:txBody>
      </p:sp>
      <p:pic>
        <p:nvPicPr>
          <p:cNvPr id="20483" name="Picture 3" descr="news_a1"/>
          <p:cNvPicPr>
            <a:picLocks noChangeAspect="1" noChangeArrowheads="1"/>
          </p:cNvPicPr>
          <p:nvPr/>
        </p:nvPicPr>
        <p:blipFill>
          <a:blip r:embed="rId2" cstate="print"/>
          <a:srcRect/>
          <a:stretch>
            <a:fillRect/>
          </a:stretch>
        </p:blipFill>
        <p:spPr bwMode="auto">
          <a:xfrm>
            <a:off x="3810000" y="1981200"/>
            <a:ext cx="2571750" cy="4183063"/>
          </a:xfrm>
          <a:prstGeom prst="rect">
            <a:avLst/>
          </a:prstGeom>
          <a:noFill/>
          <a:ln w="9525">
            <a:noFill/>
            <a:miter lim="800000"/>
            <a:headEnd/>
            <a:tailEnd/>
          </a:ln>
        </p:spPr>
      </p:pic>
      <p:pic>
        <p:nvPicPr>
          <p:cNvPr id="20484" name="Picture 4" descr="i0000005"/>
          <p:cNvPicPr>
            <a:picLocks noChangeAspect="1" noChangeArrowheads="1"/>
          </p:cNvPicPr>
          <p:nvPr/>
        </p:nvPicPr>
        <p:blipFill>
          <a:blip r:embed="rId3" cstate="print"/>
          <a:srcRect/>
          <a:stretch>
            <a:fillRect/>
          </a:stretch>
        </p:blipFill>
        <p:spPr bwMode="auto">
          <a:xfrm>
            <a:off x="6553200" y="4800600"/>
            <a:ext cx="1676400" cy="1066800"/>
          </a:xfrm>
          <a:prstGeom prst="rect">
            <a:avLst/>
          </a:prstGeom>
          <a:noFill/>
          <a:ln w="9525">
            <a:noFill/>
            <a:miter lim="800000"/>
            <a:headEnd/>
            <a:tailEnd/>
          </a:ln>
        </p:spPr>
      </p:pic>
      <p:pic>
        <p:nvPicPr>
          <p:cNvPr id="20485" name="Picture 5" descr="0930065"/>
          <p:cNvPicPr>
            <a:picLocks noChangeAspect="1" noChangeArrowheads="1"/>
          </p:cNvPicPr>
          <p:nvPr/>
        </p:nvPicPr>
        <p:blipFill>
          <a:blip r:embed="rId4" cstate="print"/>
          <a:srcRect/>
          <a:stretch>
            <a:fillRect/>
          </a:stretch>
        </p:blipFill>
        <p:spPr bwMode="auto">
          <a:xfrm>
            <a:off x="6629400" y="2286000"/>
            <a:ext cx="1266825" cy="1905000"/>
          </a:xfrm>
          <a:prstGeom prst="rect">
            <a:avLst/>
          </a:prstGeom>
          <a:noFill/>
          <a:ln w="9525">
            <a:noFill/>
            <a:miter lim="800000"/>
            <a:headEnd/>
            <a:tailEnd/>
          </a:ln>
        </p:spPr>
      </p:pic>
      <p:pic>
        <p:nvPicPr>
          <p:cNvPr id="20486" name="Picture 6" descr="tb_200"/>
          <p:cNvPicPr>
            <a:picLocks noChangeAspect="1" noChangeArrowheads="1"/>
          </p:cNvPicPr>
          <p:nvPr/>
        </p:nvPicPr>
        <p:blipFill>
          <a:blip r:embed="rId5" cstate="print"/>
          <a:srcRect/>
          <a:stretch>
            <a:fillRect/>
          </a:stretch>
        </p:blipFill>
        <p:spPr bwMode="auto">
          <a:xfrm>
            <a:off x="2286000" y="4343400"/>
            <a:ext cx="1355725" cy="2209800"/>
          </a:xfrm>
          <a:prstGeom prst="rect">
            <a:avLst/>
          </a:prstGeom>
          <a:noFill/>
          <a:ln w="9525">
            <a:noFill/>
            <a:miter lim="800000"/>
            <a:headEnd/>
            <a:tailEnd/>
          </a:ln>
        </p:spPr>
      </p:pic>
      <p:pic>
        <p:nvPicPr>
          <p:cNvPr id="20487" name="Picture 7" descr="1607"/>
          <p:cNvPicPr>
            <a:picLocks noChangeAspect="1" noChangeArrowheads="1"/>
          </p:cNvPicPr>
          <p:nvPr/>
        </p:nvPicPr>
        <p:blipFill>
          <a:blip r:embed="rId6" cstate="print"/>
          <a:srcRect/>
          <a:stretch>
            <a:fillRect/>
          </a:stretch>
        </p:blipFill>
        <p:spPr bwMode="auto">
          <a:xfrm>
            <a:off x="1066800" y="2286000"/>
            <a:ext cx="2667000" cy="1724025"/>
          </a:xfrm>
          <a:prstGeom prst="rect">
            <a:avLst/>
          </a:prstGeom>
          <a:noFill/>
          <a:ln w="9525">
            <a:noFill/>
            <a:miter lim="800000"/>
            <a:headEnd/>
            <a:tailEnd/>
          </a:ln>
        </p:spPr>
      </p:pic>
      <p:sp>
        <p:nvSpPr>
          <p:cNvPr id="20488" name="Oval 8"/>
          <p:cNvSpPr>
            <a:spLocks noChangeArrowheads="1"/>
          </p:cNvSpPr>
          <p:nvPr/>
        </p:nvSpPr>
        <p:spPr bwMode="auto">
          <a:xfrm>
            <a:off x="762000" y="2209800"/>
            <a:ext cx="3352800" cy="2133600"/>
          </a:xfrm>
          <a:prstGeom prst="ellipse">
            <a:avLst/>
          </a:prstGeom>
          <a:noFill/>
          <a:ln w="57150">
            <a:solidFill>
              <a:srgbClr val="FF0000"/>
            </a:solidFill>
            <a:round/>
            <a:headEnd/>
            <a:tailEnd/>
          </a:ln>
        </p:spPr>
        <p:txBody>
          <a:bodyPr wrap="none" anchor="ctr"/>
          <a:lstStyle/>
          <a:p>
            <a:endParaRPr lang="en-US"/>
          </a:p>
        </p:txBody>
      </p:sp>
      <p:pic>
        <p:nvPicPr>
          <p:cNvPr id="20489" name="Picture 9" descr="abouttb1"/>
          <p:cNvPicPr>
            <a:picLocks noChangeAspect="1" noChangeArrowheads="1"/>
          </p:cNvPicPr>
          <p:nvPr/>
        </p:nvPicPr>
        <p:blipFill>
          <a:blip r:embed="rId7" cstate="print"/>
          <a:srcRect/>
          <a:stretch>
            <a:fillRect/>
          </a:stretch>
        </p:blipFill>
        <p:spPr bwMode="auto">
          <a:xfrm>
            <a:off x="609600" y="4953000"/>
            <a:ext cx="1447800" cy="1077913"/>
          </a:xfrm>
          <a:prstGeom prst="rect">
            <a:avLst/>
          </a:prstGeom>
          <a:noFill/>
          <a:ln w="9525">
            <a:noFill/>
            <a:miter lim="800000"/>
            <a:headEnd/>
            <a:tailEnd/>
          </a:ln>
        </p:spPr>
      </p:pic>
      <p:sp>
        <p:nvSpPr>
          <p:cNvPr id="20490" name="Line 10"/>
          <p:cNvSpPr>
            <a:spLocks noChangeShapeType="1"/>
          </p:cNvSpPr>
          <p:nvPr/>
        </p:nvSpPr>
        <p:spPr bwMode="auto">
          <a:xfrm flipH="1">
            <a:off x="1295400" y="4038600"/>
            <a:ext cx="381000" cy="914400"/>
          </a:xfrm>
          <a:prstGeom prst="line">
            <a:avLst/>
          </a:prstGeom>
          <a:noFill/>
          <a:ln w="38100">
            <a:solidFill>
              <a:schemeClr val="tx1"/>
            </a:solidFill>
            <a:round/>
            <a:headEnd/>
            <a:tailEnd type="triangle" w="med" len="med"/>
          </a:ln>
        </p:spPr>
        <p:txBody>
          <a:bodyPr/>
          <a:lstStyle/>
          <a:p>
            <a:endParaRPr lang="en-US"/>
          </a:p>
        </p:txBody>
      </p:sp>
      <p:sp>
        <p:nvSpPr>
          <p:cNvPr id="20491" name="Oval 11"/>
          <p:cNvSpPr>
            <a:spLocks noChangeArrowheads="1"/>
          </p:cNvSpPr>
          <p:nvPr/>
        </p:nvSpPr>
        <p:spPr bwMode="auto">
          <a:xfrm>
            <a:off x="228600" y="5029200"/>
            <a:ext cx="1524000" cy="1600200"/>
          </a:xfrm>
          <a:prstGeom prst="ellipse">
            <a:avLst/>
          </a:prstGeom>
          <a:noFill/>
          <a:ln w="28575">
            <a:solidFill>
              <a:srgbClr val="FF0000"/>
            </a:solidFill>
            <a:round/>
            <a:headEnd/>
            <a:tailEnd/>
          </a:ln>
        </p:spPr>
        <p:txBody>
          <a:bodyPr wrap="none" anchor="ctr"/>
          <a:lstStyle/>
          <a:p>
            <a:endParaRPr lang="en-US"/>
          </a:p>
        </p:txBody>
      </p:sp>
      <p:sp>
        <p:nvSpPr>
          <p:cNvPr id="20492" name="Line 13"/>
          <p:cNvSpPr>
            <a:spLocks noChangeShapeType="1"/>
          </p:cNvSpPr>
          <p:nvPr/>
        </p:nvSpPr>
        <p:spPr bwMode="auto">
          <a:xfrm flipV="1">
            <a:off x="381000" y="1219200"/>
            <a:ext cx="304800" cy="3048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685800" y="304800"/>
            <a:ext cx="7772400" cy="1143000"/>
          </a:xfrm>
        </p:spPr>
        <p:txBody>
          <a:bodyPr/>
          <a:lstStyle/>
          <a:p>
            <a:pPr eaLnBrk="1" hangingPunct="1"/>
            <a:r>
              <a:rPr lang="en-US"/>
              <a:t>Natural History of TB Infection</a:t>
            </a:r>
          </a:p>
        </p:txBody>
      </p:sp>
      <p:sp>
        <p:nvSpPr>
          <p:cNvPr id="21507" name="Text Box 3"/>
          <p:cNvSpPr txBox="1">
            <a:spLocks noChangeArrowheads="1"/>
          </p:cNvSpPr>
          <p:nvPr/>
        </p:nvSpPr>
        <p:spPr bwMode="auto">
          <a:xfrm>
            <a:off x="1905000" y="1295400"/>
            <a:ext cx="2284413" cy="457200"/>
          </a:xfrm>
          <a:prstGeom prst="rect">
            <a:avLst/>
          </a:prstGeom>
          <a:noFill/>
          <a:ln w="9525">
            <a:noFill/>
            <a:miter lim="800000"/>
            <a:headEnd/>
            <a:tailEnd/>
          </a:ln>
        </p:spPr>
        <p:txBody>
          <a:bodyPr wrap="none">
            <a:spAutoFit/>
          </a:bodyPr>
          <a:lstStyle/>
          <a:p>
            <a:r>
              <a:rPr lang="en-US" sz="2400"/>
              <a:t>Exposure to TB</a:t>
            </a:r>
          </a:p>
        </p:txBody>
      </p:sp>
      <p:sp>
        <p:nvSpPr>
          <p:cNvPr id="21508" name="Text Box 4"/>
          <p:cNvSpPr txBox="1">
            <a:spLocks noChangeArrowheads="1"/>
          </p:cNvSpPr>
          <p:nvPr/>
        </p:nvSpPr>
        <p:spPr bwMode="auto">
          <a:xfrm>
            <a:off x="609600" y="2057400"/>
            <a:ext cx="1879600" cy="822325"/>
          </a:xfrm>
          <a:prstGeom prst="rect">
            <a:avLst/>
          </a:prstGeom>
          <a:noFill/>
          <a:ln w="9525">
            <a:noFill/>
            <a:miter lim="800000"/>
            <a:headEnd/>
            <a:tailEnd/>
          </a:ln>
        </p:spPr>
        <p:txBody>
          <a:bodyPr wrap="none">
            <a:spAutoFit/>
          </a:bodyPr>
          <a:lstStyle/>
          <a:p>
            <a:r>
              <a:rPr lang="en-US" sz="2400"/>
              <a:t>No infection </a:t>
            </a:r>
          </a:p>
          <a:p>
            <a:r>
              <a:rPr lang="en-US" sz="2400"/>
              <a:t>(70-90%)</a:t>
            </a:r>
          </a:p>
        </p:txBody>
      </p:sp>
      <p:sp>
        <p:nvSpPr>
          <p:cNvPr id="21509" name="Text Box 5"/>
          <p:cNvSpPr txBox="1">
            <a:spLocks noChangeArrowheads="1"/>
          </p:cNvSpPr>
          <p:nvPr/>
        </p:nvSpPr>
        <p:spPr bwMode="auto">
          <a:xfrm>
            <a:off x="3886200" y="2133600"/>
            <a:ext cx="1439863" cy="822325"/>
          </a:xfrm>
          <a:prstGeom prst="rect">
            <a:avLst/>
          </a:prstGeom>
          <a:noFill/>
          <a:ln w="9525">
            <a:noFill/>
            <a:miter lim="800000"/>
            <a:headEnd/>
            <a:tailEnd/>
          </a:ln>
        </p:spPr>
        <p:txBody>
          <a:bodyPr wrap="none">
            <a:spAutoFit/>
          </a:bodyPr>
          <a:lstStyle/>
          <a:p>
            <a:r>
              <a:rPr lang="en-US" sz="2400"/>
              <a:t>Infection</a:t>
            </a:r>
          </a:p>
          <a:p>
            <a:r>
              <a:rPr lang="en-US" sz="2400"/>
              <a:t>(10-30%)</a:t>
            </a:r>
          </a:p>
        </p:txBody>
      </p:sp>
      <p:sp>
        <p:nvSpPr>
          <p:cNvPr id="21510" name="Text Box 6"/>
          <p:cNvSpPr txBox="1">
            <a:spLocks noChangeArrowheads="1"/>
          </p:cNvSpPr>
          <p:nvPr/>
        </p:nvSpPr>
        <p:spPr bwMode="auto">
          <a:xfrm>
            <a:off x="381000" y="3352800"/>
            <a:ext cx="1504950" cy="822325"/>
          </a:xfrm>
          <a:prstGeom prst="rect">
            <a:avLst/>
          </a:prstGeom>
          <a:noFill/>
          <a:ln w="9525">
            <a:noFill/>
            <a:miter lim="800000"/>
            <a:headEnd/>
            <a:tailEnd/>
          </a:ln>
        </p:spPr>
        <p:txBody>
          <a:bodyPr wrap="none">
            <a:spAutoFit/>
          </a:bodyPr>
          <a:lstStyle/>
          <a:p>
            <a:r>
              <a:rPr lang="en-US" sz="2400"/>
              <a:t>Latent TB</a:t>
            </a:r>
          </a:p>
          <a:p>
            <a:r>
              <a:rPr lang="en-US" sz="2400"/>
              <a:t>  (90%) </a:t>
            </a:r>
            <a:endParaRPr lang="en-US" sz="2400">
              <a:latin typeface="Times New Roman" pitchFamily="18" charset="0"/>
            </a:endParaRPr>
          </a:p>
        </p:txBody>
      </p:sp>
      <p:sp>
        <p:nvSpPr>
          <p:cNvPr id="21511" name="Text Box 7"/>
          <p:cNvSpPr txBox="1">
            <a:spLocks noChangeArrowheads="1"/>
          </p:cNvSpPr>
          <p:nvPr/>
        </p:nvSpPr>
        <p:spPr bwMode="auto">
          <a:xfrm>
            <a:off x="5029200" y="3352800"/>
            <a:ext cx="1487488" cy="822325"/>
          </a:xfrm>
          <a:prstGeom prst="rect">
            <a:avLst/>
          </a:prstGeom>
          <a:noFill/>
          <a:ln w="9525">
            <a:noFill/>
            <a:miter lim="800000"/>
            <a:headEnd/>
            <a:tailEnd/>
          </a:ln>
        </p:spPr>
        <p:txBody>
          <a:bodyPr wrap="none">
            <a:spAutoFit/>
          </a:bodyPr>
          <a:lstStyle/>
          <a:p>
            <a:r>
              <a:rPr lang="en-US" sz="2400"/>
              <a:t>Active TB</a:t>
            </a:r>
          </a:p>
          <a:p>
            <a:r>
              <a:rPr lang="en-US" sz="2400"/>
              <a:t>(10%)</a:t>
            </a:r>
          </a:p>
        </p:txBody>
      </p:sp>
      <p:sp>
        <p:nvSpPr>
          <p:cNvPr id="21512" name="Text Box 8"/>
          <p:cNvSpPr txBox="1">
            <a:spLocks noChangeArrowheads="1"/>
          </p:cNvSpPr>
          <p:nvPr/>
        </p:nvSpPr>
        <p:spPr bwMode="auto">
          <a:xfrm>
            <a:off x="3200400" y="4343400"/>
            <a:ext cx="184150" cy="822325"/>
          </a:xfrm>
          <a:prstGeom prst="rect">
            <a:avLst/>
          </a:prstGeom>
          <a:noFill/>
          <a:ln w="9525">
            <a:noFill/>
            <a:miter lim="800000"/>
            <a:headEnd/>
            <a:tailEnd/>
          </a:ln>
        </p:spPr>
        <p:txBody>
          <a:bodyPr wrap="none">
            <a:spAutoFit/>
          </a:bodyPr>
          <a:lstStyle/>
          <a:p>
            <a:endParaRPr lang="en-US" sz="2400"/>
          </a:p>
          <a:p>
            <a:endParaRPr lang="en-US" sz="2400"/>
          </a:p>
        </p:txBody>
      </p:sp>
      <p:sp>
        <p:nvSpPr>
          <p:cNvPr id="21513" name="Text Box 9"/>
          <p:cNvSpPr txBox="1">
            <a:spLocks noChangeArrowheads="1"/>
          </p:cNvSpPr>
          <p:nvPr/>
        </p:nvSpPr>
        <p:spPr bwMode="auto">
          <a:xfrm>
            <a:off x="4267200" y="4876800"/>
            <a:ext cx="1524000" cy="457200"/>
          </a:xfrm>
          <a:prstGeom prst="rect">
            <a:avLst/>
          </a:prstGeom>
          <a:noFill/>
          <a:ln w="9525">
            <a:noFill/>
            <a:miter lim="800000"/>
            <a:headEnd/>
            <a:tailEnd/>
          </a:ln>
        </p:spPr>
        <p:txBody>
          <a:bodyPr wrap="none">
            <a:spAutoFit/>
          </a:bodyPr>
          <a:lstStyle/>
          <a:p>
            <a:r>
              <a:rPr lang="en-US" sz="2400"/>
              <a:t>Untreated</a:t>
            </a:r>
          </a:p>
        </p:txBody>
      </p:sp>
      <p:sp>
        <p:nvSpPr>
          <p:cNvPr id="21514" name="Text Box 10"/>
          <p:cNvSpPr txBox="1">
            <a:spLocks noChangeArrowheads="1"/>
          </p:cNvSpPr>
          <p:nvPr/>
        </p:nvSpPr>
        <p:spPr bwMode="auto">
          <a:xfrm>
            <a:off x="1676400" y="5638800"/>
            <a:ext cx="2592388" cy="457200"/>
          </a:xfrm>
          <a:prstGeom prst="rect">
            <a:avLst/>
          </a:prstGeom>
          <a:noFill/>
          <a:ln w="9525">
            <a:noFill/>
            <a:miter lim="800000"/>
            <a:headEnd/>
            <a:tailEnd/>
          </a:ln>
        </p:spPr>
        <p:txBody>
          <a:bodyPr wrap="none">
            <a:spAutoFit/>
          </a:bodyPr>
          <a:lstStyle/>
          <a:p>
            <a:r>
              <a:rPr lang="en-US" sz="2400"/>
              <a:t>Die within 2 years</a:t>
            </a:r>
          </a:p>
        </p:txBody>
      </p:sp>
      <p:sp>
        <p:nvSpPr>
          <p:cNvPr id="21515" name="Text Box 11"/>
          <p:cNvSpPr txBox="1">
            <a:spLocks noChangeArrowheads="1"/>
          </p:cNvSpPr>
          <p:nvPr/>
        </p:nvSpPr>
        <p:spPr bwMode="auto">
          <a:xfrm>
            <a:off x="4724400" y="5638800"/>
            <a:ext cx="1201738" cy="457200"/>
          </a:xfrm>
          <a:prstGeom prst="rect">
            <a:avLst/>
          </a:prstGeom>
          <a:noFill/>
          <a:ln w="9525">
            <a:noFill/>
            <a:miter lim="800000"/>
            <a:headEnd/>
            <a:tailEnd/>
          </a:ln>
        </p:spPr>
        <p:txBody>
          <a:bodyPr wrap="none">
            <a:spAutoFit/>
          </a:bodyPr>
          <a:lstStyle/>
          <a:p>
            <a:r>
              <a:rPr lang="en-US" sz="2400"/>
              <a:t>Survive</a:t>
            </a:r>
          </a:p>
        </p:txBody>
      </p:sp>
      <p:sp>
        <p:nvSpPr>
          <p:cNvPr id="21516" name="Text Box 12"/>
          <p:cNvSpPr txBox="1">
            <a:spLocks noChangeArrowheads="1"/>
          </p:cNvSpPr>
          <p:nvPr/>
        </p:nvSpPr>
        <p:spPr bwMode="auto">
          <a:xfrm>
            <a:off x="6781800" y="5029200"/>
            <a:ext cx="1235075" cy="457200"/>
          </a:xfrm>
          <a:prstGeom prst="rect">
            <a:avLst/>
          </a:prstGeom>
          <a:noFill/>
          <a:ln w="9525">
            <a:noFill/>
            <a:miter lim="800000"/>
            <a:headEnd/>
            <a:tailEnd/>
          </a:ln>
        </p:spPr>
        <p:txBody>
          <a:bodyPr wrap="none">
            <a:spAutoFit/>
          </a:bodyPr>
          <a:lstStyle/>
          <a:p>
            <a:r>
              <a:rPr lang="en-US" sz="2400"/>
              <a:t>Treated</a:t>
            </a:r>
          </a:p>
        </p:txBody>
      </p:sp>
      <p:sp>
        <p:nvSpPr>
          <p:cNvPr id="21517" name="Text Box 13"/>
          <p:cNvSpPr txBox="1">
            <a:spLocks noChangeArrowheads="1"/>
          </p:cNvSpPr>
          <p:nvPr/>
        </p:nvSpPr>
        <p:spPr bwMode="auto">
          <a:xfrm>
            <a:off x="6477000" y="5867400"/>
            <a:ext cx="642938" cy="457200"/>
          </a:xfrm>
          <a:prstGeom prst="rect">
            <a:avLst/>
          </a:prstGeom>
          <a:noFill/>
          <a:ln w="9525">
            <a:noFill/>
            <a:miter lim="800000"/>
            <a:headEnd/>
            <a:tailEnd/>
          </a:ln>
        </p:spPr>
        <p:txBody>
          <a:bodyPr wrap="none">
            <a:spAutoFit/>
          </a:bodyPr>
          <a:lstStyle/>
          <a:p>
            <a:r>
              <a:rPr lang="en-US" sz="2400"/>
              <a:t>Die</a:t>
            </a:r>
          </a:p>
        </p:txBody>
      </p:sp>
      <p:sp>
        <p:nvSpPr>
          <p:cNvPr id="21518" name="Text Box 14"/>
          <p:cNvSpPr txBox="1">
            <a:spLocks noChangeArrowheads="1"/>
          </p:cNvSpPr>
          <p:nvPr/>
        </p:nvSpPr>
        <p:spPr bwMode="auto">
          <a:xfrm>
            <a:off x="7391400" y="5867400"/>
            <a:ext cx="1016000" cy="457200"/>
          </a:xfrm>
          <a:prstGeom prst="rect">
            <a:avLst/>
          </a:prstGeom>
          <a:noFill/>
          <a:ln w="9525">
            <a:noFill/>
            <a:miter lim="800000"/>
            <a:headEnd/>
            <a:tailEnd/>
          </a:ln>
        </p:spPr>
        <p:txBody>
          <a:bodyPr wrap="none">
            <a:spAutoFit/>
          </a:bodyPr>
          <a:lstStyle/>
          <a:p>
            <a:r>
              <a:rPr lang="en-US" sz="2400"/>
              <a:t>Cured</a:t>
            </a:r>
          </a:p>
        </p:txBody>
      </p:sp>
      <p:sp>
        <p:nvSpPr>
          <p:cNvPr id="21519" name="Line 15"/>
          <p:cNvSpPr>
            <a:spLocks noChangeShapeType="1"/>
          </p:cNvSpPr>
          <p:nvPr/>
        </p:nvSpPr>
        <p:spPr bwMode="auto">
          <a:xfrm flipH="1">
            <a:off x="1447800" y="1828800"/>
            <a:ext cx="1371600" cy="228600"/>
          </a:xfrm>
          <a:prstGeom prst="line">
            <a:avLst/>
          </a:prstGeom>
          <a:noFill/>
          <a:ln w="38100">
            <a:solidFill>
              <a:schemeClr val="tx1"/>
            </a:solidFill>
            <a:round/>
            <a:headEnd/>
            <a:tailEnd type="triangle" w="med" len="med"/>
          </a:ln>
        </p:spPr>
        <p:txBody>
          <a:bodyPr/>
          <a:lstStyle/>
          <a:p>
            <a:endParaRPr lang="en-US"/>
          </a:p>
        </p:txBody>
      </p:sp>
      <p:sp>
        <p:nvSpPr>
          <p:cNvPr id="21520" name="Line 16"/>
          <p:cNvSpPr>
            <a:spLocks noChangeShapeType="1"/>
          </p:cNvSpPr>
          <p:nvPr/>
        </p:nvSpPr>
        <p:spPr bwMode="auto">
          <a:xfrm>
            <a:off x="3124200" y="1828800"/>
            <a:ext cx="1371600" cy="228600"/>
          </a:xfrm>
          <a:prstGeom prst="line">
            <a:avLst/>
          </a:prstGeom>
          <a:noFill/>
          <a:ln w="38100">
            <a:solidFill>
              <a:schemeClr val="tx1"/>
            </a:solidFill>
            <a:round/>
            <a:headEnd/>
            <a:tailEnd type="triangle" w="med" len="med"/>
          </a:ln>
        </p:spPr>
        <p:txBody>
          <a:bodyPr/>
          <a:lstStyle/>
          <a:p>
            <a:endParaRPr lang="en-US"/>
          </a:p>
        </p:txBody>
      </p:sp>
      <p:sp>
        <p:nvSpPr>
          <p:cNvPr id="21521" name="Line 17"/>
          <p:cNvSpPr>
            <a:spLocks noChangeShapeType="1"/>
          </p:cNvSpPr>
          <p:nvPr/>
        </p:nvSpPr>
        <p:spPr bwMode="auto">
          <a:xfrm flipH="1">
            <a:off x="1752600" y="2971800"/>
            <a:ext cx="2667000" cy="304800"/>
          </a:xfrm>
          <a:prstGeom prst="line">
            <a:avLst/>
          </a:prstGeom>
          <a:noFill/>
          <a:ln w="38100">
            <a:solidFill>
              <a:schemeClr val="tx1"/>
            </a:solidFill>
            <a:round/>
            <a:headEnd/>
            <a:tailEnd type="triangle" w="med" len="med"/>
          </a:ln>
        </p:spPr>
        <p:txBody>
          <a:bodyPr/>
          <a:lstStyle/>
          <a:p>
            <a:endParaRPr lang="en-US"/>
          </a:p>
        </p:txBody>
      </p:sp>
      <p:sp>
        <p:nvSpPr>
          <p:cNvPr id="21522" name="Line 18"/>
          <p:cNvSpPr>
            <a:spLocks noChangeShapeType="1"/>
          </p:cNvSpPr>
          <p:nvPr/>
        </p:nvSpPr>
        <p:spPr bwMode="auto">
          <a:xfrm>
            <a:off x="4648200" y="2971800"/>
            <a:ext cx="1143000" cy="381000"/>
          </a:xfrm>
          <a:prstGeom prst="line">
            <a:avLst/>
          </a:prstGeom>
          <a:noFill/>
          <a:ln w="38100">
            <a:solidFill>
              <a:schemeClr val="tx1"/>
            </a:solidFill>
            <a:round/>
            <a:headEnd/>
            <a:tailEnd type="triangle" w="med" len="med"/>
          </a:ln>
        </p:spPr>
        <p:txBody>
          <a:bodyPr/>
          <a:lstStyle/>
          <a:p>
            <a:endParaRPr lang="en-US"/>
          </a:p>
        </p:txBody>
      </p:sp>
      <p:sp>
        <p:nvSpPr>
          <p:cNvPr id="21523" name="Line 19"/>
          <p:cNvSpPr>
            <a:spLocks noChangeShapeType="1"/>
          </p:cNvSpPr>
          <p:nvPr/>
        </p:nvSpPr>
        <p:spPr bwMode="auto">
          <a:xfrm flipH="1">
            <a:off x="2819400" y="5334000"/>
            <a:ext cx="2133600" cy="152400"/>
          </a:xfrm>
          <a:prstGeom prst="line">
            <a:avLst/>
          </a:prstGeom>
          <a:noFill/>
          <a:ln w="38100">
            <a:solidFill>
              <a:schemeClr val="tx1"/>
            </a:solidFill>
            <a:round/>
            <a:headEnd/>
            <a:tailEnd type="triangle" w="med" len="med"/>
          </a:ln>
        </p:spPr>
        <p:txBody>
          <a:bodyPr/>
          <a:lstStyle/>
          <a:p>
            <a:endParaRPr lang="en-US"/>
          </a:p>
        </p:txBody>
      </p:sp>
      <p:sp>
        <p:nvSpPr>
          <p:cNvPr id="21524" name="Line 20"/>
          <p:cNvSpPr>
            <a:spLocks noChangeShapeType="1"/>
          </p:cNvSpPr>
          <p:nvPr/>
        </p:nvSpPr>
        <p:spPr bwMode="auto">
          <a:xfrm>
            <a:off x="5181600" y="5334000"/>
            <a:ext cx="228600" cy="228600"/>
          </a:xfrm>
          <a:prstGeom prst="line">
            <a:avLst/>
          </a:prstGeom>
          <a:noFill/>
          <a:ln w="38100">
            <a:solidFill>
              <a:schemeClr val="tx1"/>
            </a:solidFill>
            <a:round/>
            <a:headEnd/>
            <a:tailEnd type="triangle" w="med" len="med"/>
          </a:ln>
        </p:spPr>
        <p:txBody>
          <a:bodyPr/>
          <a:lstStyle/>
          <a:p>
            <a:endParaRPr lang="en-US"/>
          </a:p>
        </p:txBody>
      </p:sp>
      <p:sp>
        <p:nvSpPr>
          <p:cNvPr id="21525" name="Line 21"/>
          <p:cNvSpPr>
            <a:spLocks noChangeShapeType="1"/>
          </p:cNvSpPr>
          <p:nvPr/>
        </p:nvSpPr>
        <p:spPr bwMode="auto">
          <a:xfrm flipH="1">
            <a:off x="6705600" y="5486400"/>
            <a:ext cx="533400" cy="304800"/>
          </a:xfrm>
          <a:prstGeom prst="line">
            <a:avLst/>
          </a:prstGeom>
          <a:noFill/>
          <a:ln w="38100">
            <a:solidFill>
              <a:schemeClr val="tx1"/>
            </a:solidFill>
            <a:round/>
            <a:headEnd/>
            <a:tailEnd type="triangle" w="med" len="med"/>
          </a:ln>
        </p:spPr>
        <p:txBody>
          <a:bodyPr/>
          <a:lstStyle/>
          <a:p>
            <a:endParaRPr lang="en-US"/>
          </a:p>
        </p:txBody>
      </p:sp>
      <p:sp>
        <p:nvSpPr>
          <p:cNvPr id="21526" name="Line 22"/>
          <p:cNvSpPr>
            <a:spLocks noChangeShapeType="1"/>
          </p:cNvSpPr>
          <p:nvPr/>
        </p:nvSpPr>
        <p:spPr bwMode="auto">
          <a:xfrm>
            <a:off x="7620000" y="5486400"/>
            <a:ext cx="457200" cy="304800"/>
          </a:xfrm>
          <a:prstGeom prst="line">
            <a:avLst/>
          </a:prstGeom>
          <a:noFill/>
          <a:ln w="38100">
            <a:solidFill>
              <a:schemeClr val="tx1"/>
            </a:solidFill>
            <a:round/>
            <a:headEnd/>
            <a:tailEnd type="triangle" w="med" len="med"/>
          </a:ln>
        </p:spPr>
        <p:txBody>
          <a:bodyPr/>
          <a:lstStyle/>
          <a:p>
            <a:endParaRPr lang="en-US"/>
          </a:p>
        </p:txBody>
      </p:sp>
      <p:pic>
        <p:nvPicPr>
          <p:cNvPr id="21527" name="Picture 23" descr="abouttb1"/>
          <p:cNvPicPr>
            <a:picLocks noChangeAspect="1" noChangeArrowheads="1"/>
          </p:cNvPicPr>
          <p:nvPr/>
        </p:nvPicPr>
        <p:blipFill>
          <a:blip r:embed="rId2" cstate="print"/>
          <a:srcRect/>
          <a:stretch>
            <a:fillRect/>
          </a:stretch>
        </p:blipFill>
        <p:spPr bwMode="auto">
          <a:xfrm>
            <a:off x="4191000" y="1295400"/>
            <a:ext cx="838200" cy="623888"/>
          </a:xfrm>
          <a:prstGeom prst="rect">
            <a:avLst/>
          </a:prstGeom>
          <a:noFill/>
          <a:ln w="9525">
            <a:noFill/>
            <a:miter lim="800000"/>
            <a:headEnd/>
            <a:tailEnd/>
          </a:ln>
        </p:spPr>
      </p:pic>
      <p:pic>
        <p:nvPicPr>
          <p:cNvPr id="21528" name="Picture 24" descr="prevent1"/>
          <p:cNvPicPr>
            <a:picLocks noChangeAspect="1" noChangeArrowheads="1"/>
          </p:cNvPicPr>
          <p:nvPr/>
        </p:nvPicPr>
        <p:blipFill>
          <a:blip r:embed="rId3" cstate="print"/>
          <a:srcRect/>
          <a:stretch>
            <a:fillRect/>
          </a:stretch>
        </p:blipFill>
        <p:spPr bwMode="auto">
          <a:xfrm>
            <a:off x="5486400" y="2209800"/>
            <a:ext cx="1219200" cy="738188"/>
          </a:xfrm>
          <a:prstGeom prst="rect">
            <a:avLst/>
          </a:prstGeom>
          <a:noFill/>
          <a:ln w="9525">
            <a:noFill/>
            <a:miter lim="800000"/>
            <a:headEnd/>
            <a:tailEnd/>
          </a:ln>
        </p:spPr>
      </p:pic>
      <p:pic>
        <p:nvPicPr>
          <p:cNvPr id="21529" name="Picture 25" descr="Tuberculosis-5"/>
          <p:cNvPicPr>
            <a:picLocks noChangeAspect="1" noChangeArrowheads="1"/>
          </p:cNvPicPr>
          <p:nvPr/>
        </p:nvPicPr>
        <p:blipFill>
          <a:blip r:embed="rId4" cstate="print"/>
          <a:srcRect/>
          <a:stretch>
            <a:fillRect/>
          </a:stretch>
        </p:blipFill>
        <p:spPr bwMode="auto">
          <a:xfrm>
            <a:off x="6705600" y="3276600"/>
            <a:ext cx="566738" cy="609600"/>
          </a:xfrm>
          <a:prstGeom prst="rect">
            <a:avLst/>
          </a:prstGeom>
          <a:noFill/>
          <a:ln w="9525">
            <a:noFill/>
            <a:miter lim="800000"/>
            <a:headEnd/>
            <a:tailEnd/>
          </a:ln>
        </p:spPr>
      </p:pic>
      <p:sp>
        <p:nvSpPr>
          <p:cNvPr id="21530" name="Text Box 26"/>
          <p:cNvSpPr txBox="1">
            <a:spLocks noChangeArrowheads="1"/>
          </p:cNvSpPr>
          <p:nvPr/>
        </p:nvSpPr>
        <p:spPr bwMode="auto">
          <a:xfrm>
            <a:off x="288925" y="4383088"/>
            <a:ext cx="2236788" cy="822325"/>
          </a:xfrm>
          <a:prstGeom prst="rect">
            <a:avLst/>
          </a:prstGeom>
          <a:noFill/>
          <a:ln w="9525">
            <a:noFill/>
            <a:miter lim="800000"/>
            <a:headEnd/>
            <a:tailEnd/>
          </a:ln>
        </p:spPr>
        <p:txBody>
          <a:bodyPr wrap="none">
            <a:spAutoFit/>
          </a:bodyPr>
          <a:lstStyle/>
          <a:p>
            <a:r>
              <a:rPr lang="en-US" sz="2400"/>
              <a:t>Never develop </a:t>
            </a:r>
          </a:p>
          <a:p>
            <a:r>
              <a:rPr lang="en-US" sz="2400"/>
              <a:t>Active disease</a:t>
            </a:r>
          </a:p>
        </p:txBody>
      </p:sp>
      <p:sp>
        <p:nvSpPr>
          <p:cNvPr id="21531" name="Line 27"/>
          <p:cNvSpPr>
            <a:spLocks noChangeShapeType="1"/>
          </p:cNvSpPr>
          <p:nvPr/>
        </p:nvSpPr>
        <p:spPr bwMode="auto">
          <a:xfrm>
            <a:off x="1524000" y="3886200"/>
            <a:ext cx="0" cy="609600"/>
          </a:xfrm>
          <a:prstGeom prst="line">
            <a:avLst/>
          </a:prstGeom>
          <a:noFill/>
          <a:ln w="38100">
            <a:solidFill>
              <a:schemeClr val="tx1"/>
            </a:solidFill>
            <a:round/>
            <a:headEnd/>
            <a:tailEnd type="triangle" w="med" len="med"/>
          </a:ln>
        </p:spPr>
        <p:txBody>
          <a:bodyPr/>
          <a:lstStyle/>
          <a:p>
            <a:endParaRPr lang="en-US"/>
          </a:p>
        </p:txBody>
      </p:sp>
      <p:sp>
        <p:nvSpPr>
          <p:cNvPr id="21532" name="Line 28"/>
          <p:cNvSpPr>
            <a:spLocks noChangeShapeType="1"/>
          </p:cNvSpPr>
          <p:nvPr/>
        </p:nvSpPr>
        <p:spPr bwMode="auto">
          <a:xfrm flipH="1">
            <a:off x="5334000" y="4038600"/>
            <a:ext cx="914400" cy="914400"/>
          </a:xfrm>
          <a:prstGeom prst="line">
            <a:avLst/>
          </a:prstGeom>
          <a:noFill/>
          <a:ln w="38100">
            <a:solidFill>
              <a:schemeClr val="tx1"/>
            </a:solidFill>
            <a:round/>
            <a:headEnd/>
            <a:tailEnd type="triangle" w="med" len="med"/>
          </a:ln>
        </p:spPr>
        <p:txBody>
          <a:bodyPr/>
          <a:lstStyle/>
          <a:p>
            <a:endParaRPr lang="en-US"/>
          </a:p>
        </p:txBody>
      </p:sp>
      <p:sp>
        <p:nvSpPr>
          <p:cNvPr id="21533" name="Line 29"/>
          <p:cNvSpPr>
            <a:spLocks noChangeShapeType="1"/>
          </p:cNvSpPr>
          <p:nvPr/>
        </p:nvSpPr>
        <p:spPr bwMode="auto">
          <a:xfrm>
            <a:off x="6324600" y="3962400"/>
            <a:ext cx="762000" cy="990600"/>
          </a:xfrm>
          <a:prstGeom prst="line">
            <a:avLst/>
          </a:prstGeom>
          <a:noFill/>
          <a:ln w="38100">
            <a:solidFill>
              <a:schemeClr val="tx1"/>
            </a:solidFill>
            <a:round/>
            <a:headEnd/>
            <a:tailEnd type="triangle" w="med" len="med"/>
          </a:ln>
        </p:spPr>
        <p:txBody>
          <a:bodyPr/>
          <a:lstStyle/>
          <a:p>
            <a:endParaRPr lang="en-US"/>
          </a:p>
        </p:txBody>
      </p:sp>
      <p:pic>
        <p:nvPicPr>
          <p:cNvPr id="21534" name="Picture 30" descr="Tuberculosis-2"/>
          <p:cNvPicPr>
            <a:picLocks noChangeAspect="1" noChangeArrowheads="1"/>
          </p:cNvPicPr>
          <p:nvPr/>
        </p:nvPicPr>
        <p:blipFill>
          <a:blip r:embed="rId5" cstate="print"/>
          <a:srcRect/>
          <a:stretch>
            <a:fillRect/>
          </a:stretch>
        </p:blipFill>
        <p:spPr bwMode="auto">
          <a:xfrm>
            <a:off x="6781800" y="2362200"/>
            <a:ext cx="307975" cy="463550"/>
          </a:xfrm>
          <a:prstGeom prst="rect">
            <a:avLst/>
          </a:prstGeom>
          <a:noFill/>
          <a:ln w="9525">
            <a:noFill/>
            <a:miter lim="800000"/>
            <a:headEnd/>
            <a:tailEnd/>
          </a:ln>
        </p:spPr>
      </p:pic>
      <p:sp>
        <p:nvSpPr>
          <p:cNvPr id="21535" name="Line 31"/>
          <p:cNvSpPr>
            <a:spLocks noChangeShapeType="1"/>
          </p:cNvSpPr>
          <p:nvPr/>
        </p:nvSpPr>
        <p:spPr bwMode="auto">
          <a:xfrm>
            <a:off x="2590800" y="3581400"/>
            <a:ext cx="2133600" cy="0"/>
          </a:xfrm>
          <a:prstGeom prst="line">
            <a:avLst/>
          </a:prstGeom>
          <a:noFill/>
          <a:ln w="38100">
            <a:solidFill>
              <a:schemeClr val="tx1"/>
            </a:solidFill>
            <a:round/>
            <a:headEnd/>
            <a:tailEnd type="triangle" w="med" len="med"/>
          </a:ln>
        </p:spPr>
        <p:txBody>
          <a:bodyPr/>
          <a:lstStyle/>
          <a:p>
            <a:endParaRPr lang="en-US"/>
          </a:p>
        </p:txBody>
      </p:sp>
      <p:pic>
        <p:nvPicPr>
          <p:cNvPr id="21536" name="Picture 32" descr="Tuberculosis-2"/>
          <p:cNvPicPr>
            <a:picLocks noChangeAspect="1" noChangeArrowheads="1"/>
          </p:cNvPicPr>
          <p:nvPr/>
        </p:nvPicPr>
        <p:blipFill>
          <a:blip r:embed="rId5" cstate="print"/>
          <a:srcRect/>
          <a:stretch>
            <a:fillRect/>
          </a:stretch>
        </p:blipFill>
        <p:spPr bwMode="auto">
          <a:xfrm>
            <a:off x="1905000" y="3505200"/>
            <a:ext cx="307975" cy="463550"/>
          </a:xfrm>
          <a:prstGeom prst="rect">
            <a:avLst/>
          </a:prstGeom>
          <a:noFill/>
          <a:ln w="9525">
            <a:noFill/>
            <a:miter lim="800000"/>
            <a:headEnd/>
            <a:tailEnd/>
          </a:ln>
        </p:spPr>
      </p:pic>
      <p:pic>
        <p:nvPicPr>
          <p:cNvPr id="21537" name="Picture 33" descr="Tuberculosis-2"/>
          <p:cNvPicPr>
            <a:picLocks noChangeAspect="1" noChangeArrowheads="1"/>
          </p:cNvPicPr>
          <p:nvPr/>
        </p:nvPicPr>
        <p:blipFill>
          <a:blip r:embed="rId5" cstate="print"/>
          <a:srcRect/>
          <a:stretch>
            <a:fillRect/>
          </a:stretch>
        </p:blipFill>
        <p:spPr bwMode="auto">
          <a:xfrm>
            <a:off x="7315200" y="3352800"/>
            <a:ext cx="307975" cy="4635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eaLnBrk="1" hangingPunct="1"/>
            <a:r>
              <a:rPr lang="en-US"/>
              <a:t>Latent TB vs. Active TB</a:t>
            </a:r>
          </a:p>
        </p:txBody>
      </p:sp>
      <p:sp>
        <p:nvSpPr>
          <p:cNvPr id="22531" name="Rectangle 3"/>
          <p:cNvSpPr>
            <a:spLocks noGrp="1"/>
          </p:cNvSpPr>
          <p:nvPr>
            <p:ph idx="1"/>
          </p:nvPr>
        </p:nvSpPr>
        <p:spPr/>
        <p:txBody>
          <a:bodyPr/>
          <a:lstStyle/>
          <a:p>
            <a:pPr eaLnBrk="1" hangingPunct="1">
              <a:spcBef>
                <a:spcPct val="0"/>
              </a:spcBef>
              <a:buFont typeface="Arial" charset="0"/>
              <a:buNone/>
            </a:pPr>
            <a:r>
              <a:rPr lang="en-US" sz="2400"/>
              <a:t>Latent TB (LTBI) (Goal = prevent future active disease)</a:t>
            </a:r>
          </a:p>
          <a:p>
            <a:pPr eaLnBrk="1" hangingPunct="1">
              <a:spcBef>
                <a:spcPct val="0"/>
              </a:spcBef>
              <a:buFont typeface="Arial" charset="0"/>
              <a:buNone/>
            </a:pPr>
            <a:r>
              <a:rPr lang="en-US" sz="2400"/>
              <a:t>	= TB Infection </a:t>
            </a:r>
          </a:p>
          <a:p>
            <a:pPr eaLnBrk="1" hangingPunct="1">
              <a:spcBef>
                <a:spcPct val="0"/>
              </a:spcBef>
              <a:buFont typeface="Arial" charset="0"/>
              <a:buNone/>
            </a:pPr>
            <a:r>
              <a:rPr lang="en-US" sz="2400"/>
              <a:t>	=  No Disease </a:t>
            </a:r>
          </a:p>
          <a:p>
            <a:pPr eaLnBrk="1" hangingPunct="1">
              <a:spcBef>
                <a:spcPct val="0"/>
              </a:spcBef>
              <a:buFont typeface="Arial" charset="0"/>
              <a:buNone/>
            </a:pPr>
            <a:r>
              <a:rPr lang="en-US" sz="2400"/>
              <a:t>	= NOT SICK </a:t>
            </a:r>
          </a:p>
          <a:p>
            <a:pPr eaLnBrk="1" hangingPunct="1">
              <a:spcBef>
                <a:spcPct val="0"/>
              </a:spcBef>
              <a:buFont typeface="Arial" charset="0"/>
              <a:buNone/>
            </a:pPr>
            <a:r>
              <a:rPr lang="en-US" sz="2400"/>
              <a:t>	= NOT INFECTIOUS</a:t>
            </a:r>
          </a:p>
          <a:p>
            <a:pPr eaLnBrk="1" hangingPunct="1">
              <a:spcBef>
                <a:spcPct val="0"/>
              </a:spcBef>
              <a:buFont typeface="Arial" charset="0"/>
              <a:buNone/>
            </a:pPr>
            <a:endParaRPr lang="en-US" sz="2400"/>
          </a:p>
          <a:p>
            <a:pPr eaLnBrk="1" hangingPunct="1">
              <a:spcBef>
                <a:spcPct val="0"/>
              </a:spcBef>
              <a:buFont typeface="Arial" charset="0"/>
              <a:buNone/>
            </a:pPr>
            <a:r>
              <a:rPr lang="en-US" sz="2400"/>
              <a:t>Active TB (Goal = treat to cure, prevent transmission)</a:t>
            </a:r>
          </a:p>
          <a:p>
            <a:pPr eaLnBrk="1" hangingPunct="1">
              <a:spcBef>
                <a:spcPct val="0"/>
              </a:spcBef>
              <a:buFont typeface="Arial" charset="0"/>
              <a:buNone/>
            </a:pPr>
            <a:r>
              <a:rPr lang="en-US" sz="2400"/>
              <a:t>	= TB Infection which has </a:t>
            </a:r>
          </a:p>
          <a:p>
            <a:pPr eaLnBrk="1" hangingPunct="1">
              <a:spcBef>
                <a:spcPct val="0"/>
              </a:spcBef>
              <a:buFont typeface="Arial" charset="0"/>
              <a:buNone/>
            </a:pPr>
            <a:r>
              <a:rPr lang="en-US" sz="2400"/>
              <a:t>		progressed to TB Disease</a:t>
            </a:r>
          </a:p>
          <a:p>
            <a:pPr eaLnBrk="1" hangingPunct="1">
              <a:spcBef>
                <a:spcPct val="0"/>
              </a:spcBef>
              <a:buFont typeface="Arial" charset="0"/>
              <a:buNone/>
            </a:pPr>
            <a:r>
              <a:rPr lang="en-US" sz="2400"/>
              <a:t>	= SICK (usually)</a:t>
            </a:r>
          </a:p>
          <a:p>
            <a:pPr eaLnBrk="1" hangingPunct="1">
              <a:spcBef>
                <a:spcPct val="0"/>
              </a:spcBef>
              <a:buFont typeface="Arial" charset="0"/>
              <a:buNone/>
            </a:pPr>
            <a:r>
              <a:rPr lang="en-US" sz="2400"/>
              <a:t>	= INFECTIOUS if PULMONARY (usually)</a:t>
            </a:r>
          </a:p>
          <a:p>
            <a:pPr eaLnBrk="1" hangingPunct="1">
              <a:spcBef>
                <a:spcPct val="0"/>
              </a:spcBef>
              <a:buFont typeface="Arial" charset="0"/>
              <a:buNone/>
            </a:pPr>
            <a:r>
              <a:rPr lang="en-US" sz="2400"/>
              <a:t>	= NOT INFECTIOUS if not PULMONARY (usually)</a:t>
            </a:r>
          </a:p>
          <a:p>
            <a:pPr eaLnBrk="1" hangingPunct="1">
              <a:spcBef>
                <a:spcPct val="0"/>
              </a:spcBef>
              <a:buFont typeface="Arial" charset="0"/>
              <a:buNone/>
            </a:pPr>
            <a:endParaRPr lang="en-US" sz="2400"/>
          </a:p>
          <a:p>
            <a:pPr eaLnBrk="1" hangingPunct="1">
              <a:spcBef>
                <a:spcPct val="0"/>
              </a:spcBef>
              <a:buFont typeface="Arial" charset="0"/>
              <a:buNone/>
            </a:pPr>
            <a:endParaRPr lang="en-US" sz="2400"/>
          </a:p>
        </p:txBody>
      </p:sp>
      <p:pic>
        <p:nvPicPr>
          <p:cNvPr id="22532" name="Picture 4" descr="Tuberculosis-2"/>
          <p:cNvPicPr>
            <a:picLocks noChangeAspect="1" noChangeArrowheads="1"/>
          </p:cNvPicPr>
          <p:nvPr/>
        </p:nvPicPr>
        <p:blipFill>
          <a:blip r:embed="rId2" cstate="print"/>
          <a:srcRect/>
          <a:stretch>
            <a:fillRect/>
          </a:stretch>
        </p:blipFill>
        <p:spPr bwMode="auto">
          <a:xfrm>
            <a:off x="4648200" y="2209800"/>
            <a:ext cx="962025" cy="1447800"/>
          </a:xfrm>
          <a:prstGeom prst="rect">
            <a:avLst/>
          </a:prstGeom>
          <a:noFill/>
          <a:ln w="9525">
            <a:noFill/>
            <a:miter lim="800000"/>
            <a:headEnd/>
            <a:tailEnd/>
          </a:ln>
        </p:spPr>
      </p:pic>
      <p:pic>
        <p:nvPicPr>
          <p:cNvPr id="22533" name="Picture 5" descr="Tuberculosis-5"/>
          <p:cNvPicPr>
            <a:picLocks noChangeAspect="1" noChangeArrowheads="1"/>
          </p:cNvPicPr>
          <p:nvPr/>
        </p:nvPicPr>
        <p:blipFill>
          <a:blip r:embed="rId3" cstate="print"/>
          <a:srcRect/>
          <a:stretch>
            <a:fillRect/>
          </a:stretch>
        </p:blipFill>
        <p:spPr bwMode="auto">
          <a:xfrm>
            <a:off x="7010400" y="4343400"/>
            <a:ext cx="1346200" cy="1447800"/>
          </a:xfrm>
          <a:prstGeom prst="rect">
            <a:avLst/>
          </a:prstGeom>
          <a:noFill/>
          <a:ln w="9525">
            <a:noFill/>
            <a:miter lim="800000"/>
            <a:headEnd/>
            <a:tailEnd/>
          </a:ln>
        </p:spPr>
      </p:pic>
      <p:pic>
        <p:nvPicPr>
          <p:cNvPr id="22534" name="Picture 6" descr="Tuberculosis-2"/>
          <p:cNvPicPr>
            <a:picLocks noChangeAspect="1" noChangeArrowheads="1"/>
          </p:cNvPicPr>
          <p:nvPr/>
        </p:nvPicPr>
        <p:blipFill>
          <a:blip r:embed="rId4" cstate="print"/>
          <a:srcRect/>
          <a:stretch>
            <a:fillRect/>
          </a:stretch>
        </p:blipFill>
        <p:spPr bwMode="auto">
          <a:xfrm>
            <a:off x="8001000" y="5105400"/>
            <a:ext cx="557213" cy="838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eaLnBrk="1" hangingPunct="1"/>
            <a:r>
              <a:rPr lang="en-US"/>
              <a:t>Treatment</a:t>
            </a:r>
          </a:p>
        </p:txBody>
      </p:sp>
      <p:sp>
        <p:nvSpPr>
          <p:cNvPr id="23555" name="Rectangle 3"/>
          <p:cNvSpPr>
            <a:spLocks noGrp="1"/>
          </p:cNvSpPr>
          <p:nvPr>
            <p:ph idx="1"/>
          </p:nvPr>
        </p:nvSpPr>
        <p:spPr>
          <a:xfrm>
            <a:off x="457200" y="1371600"/>
            <a:ext cx="8229600" cy="5029200"/>
          </a:xfrm>
        </p:spPr>
        <p:txBody>
          <a:bodyPr/>
          <a:lstStyle/>
          <a:p>
            <a:pPr eaLnBrk="1" hangingPunct="1">
              <a:lnSpc>
                <a:spcPct val="90000"/>
              </a:lnSpc>
            </a:pPr>
            <a:r>
              <a:rPr lang="en-US" sz="2800"/>
              <a:t>Most TB is curable, but…</a:t>
            </a:r>
          </a:p>
          <a:p>
            <a:pPr lvl="1" eaLnBrk="1" hangingPunct="1">
              <a:lnSpc>
                <a:spcPct val="90000"/>
              </a:lnSpc>
            </a:pPr>
            <a:r>
              <a:rPr lang="en-US" sz="2400"/>
              <a:t>Four or more drugs required for the simplest regimen</a:t>
            </a:r>
          </a:p>
          <a:p>
            <a:pPr lvl="1" eaLnBrk="1" hangingPunct="1">
              <a:lnSpc>
                <a:spcPct val="90000"/>
              </a:lnSpc>
            </a:pPr>
            <a:r>
              <a:rPr lang="en-US" sz="2400"/>
              <a:t>6-9 or more months of treatment required</a:t>
            </a:r>
          </a:p>
          <a:p>
            <a:pPr lvl="1" eaLnBrk="1" hangingPunct="1">
              <a:lnSpc>
                <a:spcPct val="90000"/>
              </a:lnSpc>
            </a:pPr>
            <a:r>
              <a:rPr lang="en-US" sz="2400"/>
              <a:t>Person must be isolated until non-infectious</a:t>
            </a:r>
          </a:p>
          <a:p>
            <a:pPr lvl="1" eaLnBrk="1" hangingPunct="1">
              <a:lnSpc>
                <a:spcPct val="90000"/>
              </a:lnSpc>
            </a:pPr>
            <a:r>
              <a:rPr lang="en-US" sz="2400"/>
              <a:t>Directly observed therapy to assure adherence/completion recommended</a:t>
            </a:r>
          </a:p>
          <a:p>
            <a:pPr lvl="1" eaLnBrk="1" hangingPunct="1">
              <a:lnSpc>
                <a:spcPct val="90000"/>
              </a:lnSpc>
            </a:pPr>
            <a:r>
              <a:rPr lang="en-US" sz="2400"/>
              <a:t>Side effects and toxicity common</a:t>
            </a:r>
          </a:p>
          <a:p>
            <a:pPr lvl="2" eaLnBrk="1" hangingPunct="1">
              <a:lnSpc>
                <a:spcPct val="90000"/>
              </a:lnSpc>
            </a:pPr>
            <a:r>
              <a:rPr lang="en-US" sz="2000"/>
              <a:t>May prolong treatment</a:t>
            </a:r>
          </a:p>
          <a:p>
            <a:pPr lvl="2" eaLnBrk="1" hangingPunct="1">
              <a:lnSpc>
                <a:spcPct val="90000"/>
              </a:lnSpc>
            </a:pPr>
            <a:r>
              <a:rPr lang="en-US" sz="2000"/>
              <a:t>May prolong infectiousness</a:t>
            </a:r>
          </a:p>
          <a:p>
            <a:pPr lvl="1" eaLnBrk="1" hangingPunct="1">
              <a:lnSpc>
                <a:spcPct val="90000"/>
              </a:lnSpc>
            </a:pPr>
            <a:r>
              <a:rPr lang="en-US" sz="2400"/>
              <a:t>Other medical and psychosocial conditions complicate therapy</a:t>
            </a:r>
          </a:p>
          <a:p>
            <a:pPr lvl="2" eaLnBrk="1" hangingPunct="1">
              <a:lnSpc>
                <a:spcPct val="90000"/>
              </a:lnSpc>
            </a:pPr>
            <a:r>
              <a:rPr lang="en-US" sz="2000"/>
              <a:t>TB may be more severe</a:t>
            </a:r>
          </a:p>
          <a:p>
            <a:pPr lvl="2" eaLnBrk="1" hangingPunct="1">
              <a:lnSpc>
                <a:spcPct val="90000"/>
              </a:lnSpc>
            </a:pPr>
            <a:r>
              <a:rPr lang="en-US" sz="2000"/>
              <a:t>Drug-drug interactions common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amapserver.who.int/mapLibrary/Files/Maps/Global_TBincidence_20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786765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555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amapserver.who.int/mapLibrary/Files/Maps/Global_TB_NewRelapseCases_children_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786765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315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gamapserver.who.int/mapLibrary/Files/Maps/Global_TB_cases_new_mdr-r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86765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684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fontAlgn="auto">
              <a:spcAft>
                <a:spcPts val="0"/>
              </a:spcAft>
              <a:defRPr/>
            </a:pPr>
            <a:r>
              <a:rPr lang="en-US" dirty="0"/>
              <a:t>TB Case Rate per 100,000 VA and US: 2012-2016</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1074133934"/>
              </p:ext>
            </p:extLst>
          </p:nvPr>
        </p:nvGraphicFramePr>
        <p:xfrm>
          <a:off x="457200" y="1981200"/>
          <a:ext cx="7696200" cy="4267200"/>
        </p:xfrm>
        <a:graphic>
          <a:graphicData uri="http://schemas.openxmlformats.org/drawingml/2006/table">
            <a:tbl>
              <a:tblPr firstRow="1" bandRow="1">
                <a:tableStyleId>{5C22544A-7EE6-4342-B048-85BDC9FD1C3A}</a:tableStyleId>
              </a:tblPr>
              <a:tblGrid>
                <a:gridCol w="1539240">
                  <a:extLst>
                    <a:ext uri="{9D8B030D-6E8A-4147-A177-3AD203B41FA5}">
                      <a16:colId xmlns:a16="http://schemas.microsoft.com/office/drawing/2014/main" val="20000"/>
                    </a:ext>
                  </a:extLst>
                </a:gridCol>
                <a:gridCol w="1539240">
                  <a:extLst>
                    <a:ext uri="{9D8B030D-6E8A-4147-A177-3AD203B41FA5}">
                      <a16:colId xmlns:a16="http://schemas.microsoft.com/office/drawing/2014/main" val="20001"/>
                    </a:ext>
                  </a:extLst>
                </a:gridCol>
                <a:gridCol w="153924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539240">
                  <a:extLst>
                    <a:ext uri="{9D8B030D-6E8A-4147-A177-3AD203B41FA5}">
                      <a16:colId xmlns:a16="http://schemas.microsoft.com/office/drawing/2014/main" val="20004"/>
                    </a:ext>
                  </a:extLst>
                </a:gridCol>
              </a:tblGrid>
              <a:tr h="711200">
                <a:tc>
                  <a:txBody>
                    <a:bodyPr/>
                    <a:lstStyle/>
                    <a:p>
                      <a:r>
                        <a:rPr lang="en-US" dirty="0"/>
                        <a:t>Year</a:t>
                      </a:r>
                    </a:p>
                  </a:txBody>
                  <a:tcPr/>
                </a:tc>
                <a:tc>
                  <a:txBody>
                    <a:bodyPr/>
                    <a:lstStyle/>
                    <a:p>
                      <a:r>
                        <a:rPr lang="en-US" dirty="0"/>
                        <a:t>Virginia TB Cases</a:t>
                      </a:r>
                    </a:p>
                  </a:txBody>
                  <a:tcPr/>
                </a:tc>
                <a:tc>
                  <a:txBody>
                    <a:bodyPr/>
                    <a:lstStyle/>
                    <a:p>
                      <a:r>
                        <a:rPr lang="en-US" dirty="0"/>
                        <a:t>Virginia TB Rate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 TB Cases</a:t>
                      </a:r>
                    </a:p>
                  </a:txBody>
                  <a:tcPr/>
                </a:tc>
                <a:tc>
                  <a:txBody>
                    <a:bodyPr/>
                    <a:lstStyle/>
                    <a:p>
                      <a:r>
                        <a:rPr lang="en-US" dirty="0"/>
                        <a:t>US TB Rate</a:t>
                      </a:r>
                    </a:p>
                  </a:txBody>
                  <a:tcPr/>
                </a:tc>
                <a:extLst>
                  <a:ext uri="{0D108BD9-81ED-4DB2-BD59-A6C34878D82A}">
                    <a16:rowId xmlns:a16="http://schemas.microsoft.com/office/drawing/2014/main" val="10000"/>
                  </a:ext>
                </a:extLst>
              </a:tr>
              <a:tr h="711200">
                <a:tc>
                  <a:txBody>
                    <a:bodyPr/>
                    <a:lstStyle/>
                    <a:p>
                      <a:r>
                        <a:rPr lang="en-US" sz="2400" baseline="0" dirty="0"/>
                        <a:t>2012</a:t>
                      </a:r>
                    </a:p>
                  </a:txBody>
                  <a:tcPr/>
                </a:tc>
                <a:tc>
                  <a:txBody>
                    <a:bodyPr/>
                    <a:lstStyle/>
                    <a:p>
                      <a:r>
                        <a:rPr lang="en-US" sz="2400" baseline="0" dirty="0"/>
                        <a:t>235</a:t>
                      </a:r>
                    </a:p>
                  </a:txBody>
                  <a:tcPr/>
                </a:tc>
                <a:tc>
                  <a:txBody>
                    <a:bodyPr/>
                    <a:lstStyle/>
                    <a:p>
                      <a:r>
                        <a:rPr lang="en-US" sz="2400" baseline="0" dirty="0"/>
                        <a:t>2.9</a:t>
                      </a:r>
                    </a:p>
                  </a:txBody>
                  <a:tcPr/>
                </a:tc>
                <a:tc>
                  <a:txBody>
                    <a:bodyPr/>
                    <a:lstStyle/>
                    <a:p>
                      <a:r>
                        <a:rPr lang="en-US" sz="2400" baseline="0" dirty="0"/>
                        <a:t> 9,951</a:t>
                      </a:r>
                    </a:p>
                  </a:txBody>
                  <a:tcPr/>
                </a:tc>
                <a:tc>
                  <a:txBody>
                    <a:bodyPr/>
                    <a:lstStyle/>
                    <a:p>
                      <a:r>
                        <a:rPr lang="en-US" sz="2400" baseline="0" dirty="0"/>
                        <a:t>3.2</a:t>
                      </a:r>
                    </a:p>
                  </a:txBody>
                  <a:tcPr/>
                </a:tc>
                <a:extLst>
                  <a:ext uri="{0D108BD9-81ED-4DB2-BD59-A6C34878D82A}">
                    <a16:rowId xmlns:a16="http://schemas.microsoft.com/office/drawing/2014/main" val="10001"/>
                  </a:ext>
                </a:extLst>
              </a:tr>
              <a:tr h="711200">
                <a:tc>
                  <a:txBody>
                    <a:bodyPr/>
                    <a:lstStyle/>
                    <a:p>
                      <a:r>
                        <a:rPr lang="en-US" sz="2400" baseline="0" dirty="0"/>
                        <a:t>2013</a:t>
                      </a:r>
                    </a:p>
                  </a:txBody>
                  <a:tcPr/>
                </a:tc>
                <a:tc>
                  <a:txBody>
                    <a:bodyPr/>
                    <a:lstStyle/>
                    <a:p>
                      <a:r>
                        <a:rPr lang="en-US" sz="2400" baseline="0" dirty="0"/>
                        <a:t>179</a:t>
                      </a:r>
                    </a:p>
                  </a:txBody>
                  <a:tcPr/>
                </a:tc>
                <a:tc>
                  <a:txBody>
                    <a:bodyPr/>
                    <a:lstStyle/>
                    <a:p>
                      <a:r>
                        <a:rPr lang="en-US" sz="2400" baseline="0" dirty="0"/>
                        <a:t>2.2</a:t>
                      </a:r>
                    </a:p>
                  </a:txBody>
                  <a:tcPr/>
                </a:tc>
                <a:tc>
                  <a:txBody>
                    <a:bodyPr/>
                    <a:lstStyle/>
                    <a:p>
                      <a:r>
                        <a:rPr lang="en-US" sz="2400" baseline="0" dirty="0"/>
                        <a:t>9,582</a:t>
                      </a:r>
                    </a:p>
                  </a:txBody>
                  <a:tcPr/>
                </a:tc>
                <a:tc>
                  <a:txBody>
                    <a:bodyPr/>
                    <a:lstStyle/>
                    <a:p>
                      <a:r>
                        <a:rPr lang="en-US" sz="2400" baseline="0" dirty="0"/>
                        <a:t>3.0</a:t>
                      </a:r>
                    </a:p>
                  </a:txBody>
                  <a:tcPr/>
                </a:tc>
                <a:extLst>
                  <a:ext uri="{0D108BD9-81ED-4DB2-BD59-A6C34878D82A}">
                    <a16:rowId xmlns:a16="http://schemas.microsoft.com/office/drawing/2014/main" val="10002"/>
                  </a:ext>
                </a:extLst>
              </a:tr>
              <a:tr h="711200">
                <a:tc>
                  <a:txBody>
                    <a:bodyPr/>
                    <a:lstStyle/>
                    <a:p>
                      <a:r>
                        <a:rPr lang="en-US" sz="2400" baseline="0" dirty="0"/>
                        <a:t>2014</a:t>
                      </a:r>
                    </a:p>
                  </a:txBody>
                  <a:tcPr/>
                </a:tc>
                <a:tc>
                  <a:txBody>
                    <a:bodyPr/>
                    <a:lstStyle/>
                    <a:p>
                      <a:r>
                        <a:rPr lang="en-US" sz="2400" baseline="0" dirty="0"/>
                        <a:t>198</a:t>
                      </a:r>
                    </a:p>
                  </a:txBody>
                  <a:tcPr/>
                </a:tc>
                <a:tc>
                  <a:txBody>
                    <a:bodyPr/>
                    <a:lstStyle/>
                    <a:p>
                      <a:r>
                        <a:rPr lang="en-US" sz="2400" baseline="0" dirty="0"/>
                        <a:t>2.4</a:t>
                      </a:r>
                    </a:p>
                  </a:txBody>
                  <a:tcPr/>
                </a:tc>
                <a:tc>
                  <a:txBody>
                    <a:bodyPr/>
                    <a:lstStyle/>
                    <a:p>
                      <a:r>
                        <a:rPr lang="en-US" sz="2400" baseline="0" dirty="0"/>
                        <a:t>9,412</a:t>
                      </a:r>
                    </a:p>
                  </a:txBody>
                  <a:tcPr/>
                </a:tc>
                <a:tc>
                  <a:txBody>
                    <a:bodyPr/>
                    <a:lstStyle/>
                    <a:p>
                      <a:r>
                        <a:rPr lang="en-US" sz="2400" baseline="0" dirty="0"/>
                        <a:t>3.0</a:t>
                      </a:r>
                    </a:p>
                  </a:txBody>
                  <a:tcPr/>
                </a:tc>
                <a:extLst>
                  <a:ext uri="{0D108BD9-81ED-4DB2-BD59-A6C34878D82A}">
                    <a16:rowId xmlns:a16="http://schemas.microsoft.com/office/drawing/2014/main" val="10003"/>
                  </a:ext>
                </a:extLst>
              </a:tr>
              <a:tr h="711200">
                <a:tc>
                  <a:txBody>
                    <a:bodyPr/>
                    <a:lstStyle/>
                    <a:p>
                      <a:r>
                        <a:rPr lang="en-US" sz="2400" baseline="0" dirty="0"/>
                        <a:t>2015</a:t>
                      </a:r>
                    </a:p>
                  </a:txBody>
                  <a:tcPr/>
                </a:tc>
                <a:tc>
                  <a:txBody>
                    <a:bodyPr/>
                    <a:lstStyle/>
                    <a:p>
                      <a:r>
                        <a:rPr lang="en-US" sz="2400" baseline="0" dirty="0"/>
                        <a:t>212</a:t>
                      </a:r>
                    </a:p>
                  </a:txBody>
                  <a:tcPr/>
                </a:tc>
                <a:tc>
                  <a:txBody>
                    <a:bodyPr/>
                    <a:lstStyle/>
                    <a:p>
                      <a:r>
                        <a:rPr lang="en-US" sz="2400" baseline="0" dirty="0"/>
                        <a:t>2.5</a:t>
                      </a:r>
                    </a:p>
                  </a:txBody>
                  <a:tcPr/>
                </a:tc>
                <a:tc>
                  <a:txBody>
                    <a:bodyPr/>
                    <a:lstStyle/>
                    <a:p>
                      <a:r>
                        <a:rPr lang="en-US" sz="2400" baseline="0" dirty="0"/>
                        <a:t>9,563</a:t>
                      </a:r>
                    </a:p>
                  </a:txBody>
                  <a:tcPr/>
                </a:tc>
                <a:tc>
                  <a:txBody>
                    <a:bodyPr/>
                    <a:lstStyle/>
                    <a:p>
                      <a:r>
                        <a:rPr lang="en-US" sz="2400" baseline="0" dirty="0"/>
                        <a:t>3.0</a:t>
                      </a:r>
                    </a:p>
                  </a:txBody>
                  <a:tcPr/>
                </a:tc>
                <a:extLst>
                  <a:ext uri="{0D108BD9-81ED-4DB2-BD59-A6C34878D82A}">
                    <a16:rowId xmlns:a16="http://schemas.microsoft.com/office/drawing/2014/main" val="10004"/>
                  </a:ext>
                </a:extLst>
              </a:tr>
              <a:tr h="711200">
                <a:tc>
                  <a:txBody>
                    <a:bodyPr/>
                    <a:lstStyle/>
                    <a:p>
                      <a:r>
                        <a:rPr lang="en-US" sz="2400" baseline="0" dirty="0"/>
                        <a:t>2016</a:t>
                      </a:r>
                    </a:p>
                  </a:txBody>
                  <a:tcPr/>
                </a:tc>
                <a:tc>
                  <a:txBody>
                    <a:bodyPr/>
                    <a:lstStyle/>
                    <a:p>
                      <a:r>
                        <a:rPr lang="en-US" sz="2400" baseline="0" dirty="0"/>
                        <a:t>205</a:t>
                      </a:r>
                    </a:p>
                  </a:txBody>
                  <a:tcPr/>
                </a:tc>
                <a:tc>
                  <a:txBody>
                    <a:bodyPr/>
                    <a:lstStyle/>
                    <a:p>
                      <a:r>
                        <a:rPr lang="en-US" sz="2400" baseline="0" dirty="0"/>
                        <a:t>2.4</a:t>
                      </a:r>
                    </a:p>
                  </a:txBody>
                  <a:tcPr/>
                </a:tc>
                <a:tc>
                  <a:txBody>
                    <a:bodyPr/>
                    <a:lstStyle/>
                    <a:p>
                      <a:r>
                        <a:rPr lang="en-US" sz="2400" baseline="0" dirty="0"/>
                        <a:t>9,546</a:t>
                      </a:r>
                    </a:p>
                  </a:txBody>
                  <a:tcPr/>
                </a:tc>
                <a:tc>
                  <a:txBody>
                    <a:bodyPr/>
                    <a:lstStyle/>
                    <a:p>
                      <a:r>
                        <a:rPr lang="en-US" sz="2400" baseline="0" dirty="0"/>
                        <a:t>2.9</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56016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r>
              <a:rPr lang="en-US" sz="4800"/>
              <a:t>Tuberculosis – Old Disease</a:t>
            </a:r>
          </a:p>
        </p:txBody>
      </p:sp>
      <p:sp>
        <p:nvSpPr>
          <p:cNvPr id="12291" name="Rectangle 3"/>
          <p:cNvSpPr>
            <a:spLocks noGrp="1"/>
          </p:cNvSpPr>
          <p:nvPr>
            <p:ph idx="1"/>
          </p:nvPr>
        </p:nvSpPr>
        <p:spPr/>
        <p:txBody>
          <a:bodyPr/>
          <a:lstStyle/>
          <a:p>
            <a:pPr eaLnBrk="1" hangingPunct="1"/>
            <a:r>
              <a:rPr lang="en-US" sz="2400"/>
              <a:t>May have evolved from </a:t>
            </a:r>
            <a:r>
              <a:rPr lang="en-US" sz="2400" i="1"/>
              <a:t>M bovis</a:t>
            </a:r>
            <a:r>
              <a:rPr lang="en-US" sz="2400"/>
              <a:t>; acquired by humans from domesticated animals ~15,000 years ago</a:t>
            </a:r>
          </a:p>
          <a:p>
            <a:pPr eaLnBrk="1" hangingPunct="1"/>
            <a:r>
              <a:rPr lang="en-US" sz="2400"/>
              <a:t>Endemic in humans when stable networks of 200-440 people established (villages) ~ 10,000 years ago; Epidemic in Europe after 1600 (cities)</a:t>
            </a:r>
          </a:p>
          <a:p>
            <a:pPr eaLnBrk="1" hangingPunct="1"/>
            <a:r>
              <a:rPr lang="en-US" sz="2400"/>
              <a:t>354-322 BC  - Aristotle – “When one comes near consumptives… one does contract their disease… The reason is that the breath is bad and heavy…In approaching the consumptive, one breathes this pernicious air.  One takes the disease because in this air there is something disease producing.”</a:t>
            </a:r>
          </a:p>
          <a:p>
            <a:pPr eaLnBrk="1" hangingPunct="1"/>
            <a:endParaRPr lang="en-US" sz="2400"/>
          </a:p>
          <a:p>
            <a:pPr eaLnBrk="1" hangingPunct="1"/>
            <a:endParaRPr 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3600" dirty="0"/>
              <a:t>TB – continues as a public health issue in the United States</a:t>
            </a:r>
          </a:p>
        </p:txBody>
      </p:sp>
      <p:sp>
        <p:nvSpPr>
          <p:cNvPr id="25603" name="Content Placeholder 2"/>
          <p:cNvSpPr>
            <a:spLocks noGrp="1"/>
          </p:cNvSpPr>
          <p:nvPr>
            <p:ph idx="1"/>
          </p:nvPr>
        </p:nvSpPr>
        <p:spPr/>
        <p:txBody>
          <a:bodyPr>
            <a:normAutofit lnSpcReduction="10000"/>
          </a:bodyPr>
          <a:lstStyle/>
          <a:p>
            <a:pPr eaLnBrk="1" hangingPunct="1">
              <a:lnSpc>
                <a:spcPct val="80000"/>
              </a:lnSpc>
            </a:pPr>
            <a:r>
              <a:rPr lang="en-US" sz="2400"/>
              <a:t>Old public health concepts (isolation of infectious individuals, closely monitored treatment, recognition and preventive treatment for infected contacts,) are still critical, but will not eradicate TB</a:t>
            </a:r>
          </a:p>
          <a:p>
            <a:pPr eaLnBrk="1" hangingPunct="1">
              <a:lnSpc>
                <a:spcPct val="80000"/>
              </a:lnSpc>
              <a:buFont typeface="Arial" charset="0"/>
              <a:buNone/>
            </a:pPr>
            <a:endParaRPr lang="en-US" sz="2400"/>
          </a:p>
          <a:p>
            <a:pPr eaLnBrk="1" hangingPunct="1">
              <a:lnSpc>
                <a:spcPct val="80000"/>
              </a:lnSpc>
            </a:pPr>
            <a:r>
              <a:rPr lang="en-US" sz="2400"/>
              <a:t>Care providers not familiar with signs/symptoms of TB</a:t>
            </a:r>
          </a:p>
          <a:p>
            <a:pPr lvl="1" eaLnBrk="1" hangingPunct="1">
              <a:lnSpc>
                <a:spcPct val="80000"/>
              </a:lnSpc>
            </a:pPr>
            <a:r>
              <a:rPr lang="en-US" sz="2000"/>
              <a:t>Diagnosis delayed</a:t>
            </a:r>
          </a:p>
          <a:p>
            <a:pPr lvl="1" eaLnBrk="1" hangingPunct="1">
              <a:lnSpc>
                <a:spcPct val="80000"/>
              </a:lnSpc>
            </a:pPr>
            <a:r>
              <a:rPr lang="en-US" sz="2000"/>
              <a:t>Inappropriate treatment</a:t>
            </a:r>
          </a:p>
          <a:p>
            <a:pPr lvl="1" eaLnBrk="1" hangingPunct="1">
              <a:lnSpc>
                <a:spcPct val="80000"/>
              </a:lnSpc>
            </a:pPr>
            <a:r>
              <a:rPr lang="en-US" sz="2000"/>
              <a:t>Drug resistance due to improper use of drugs</a:t>
            </a:r>
          </a:p>
          <a:p>
            <a:pPr eaLnBrk="1" hangingPunct="1">
              <a:lnSpc>
                <a:spcPct val="80000"/>
              </a:lnSpc>
            </a:pPr>
            <a:endParaRPr lang="en-US" sz="2400"/>
          </a:p>
          <a:p>
            <a:pPr eaLnBrk="1" hangingPunct="1">
              <a:lnSpc>
                <a:spcPct val="80000"/>
              </a:lnSpc>
            </a:pPr>
            <a:r>
              <a:rPr lang="en-US" sz="2400"/>
              <a:t> Must address both US born and newcomer populations</a:t>
            </a:r>
          </a:p>
          <a:p>
            <a:pPr lvl="1" eaLnBrk="1" hangingPunct="1">
              <a:lnSpc>
                <a:spcPct val="80000"/>
              </a:lnSpc>
            </a:pPr>
            <a:r>
              <a:rPr lang="en-US" sz="2000"/>
              <a:t>Older, remote exposure</a:t>
            </a:r>
          </a:p>
          <a:p>
            <a:pPr lvl="1" eaLnBrk="1" hangingPunct="1">
              <a:lnSpc>
                <a:spcPct val="80000"/>
              </a:lnSpc>
            </a:pPr>
            <a:r>
              <a:rPr lang="en-US" sz="2000"/>
              <a:t>Incarcerated, homeless, history of drug , alcohol use</a:t>
            </a:r>
          </a:p>
          <a:p>
            <a:pPr lvl="1" eaLnBrk="1" hangingPunct="1">
              <a:lnSpc>
                <a:spcPct val="80000"/>
              </a:lnSpc>
            </a:pPr>
            <a:r>
              <a:rPr lang="en-US" sz="2000"/>
              <a:t>Newcomers from high TB prevalence areas</a:t>
            </a:r>
          </a:p>
          <a:p>
            <a:pPr lvl="1" eaLnBrk="1" hangingPunct="1">
              <a:lnSpc>
                <a:spcPct val="80000"/>
              </a:lnSpc>
            </a:pPr>
            <a:endParaRPr lang="en-US" sz="2000"/>
          </a:p>
          <a:p>
            <a:pPr eaLnBrk="1" hangingPunct="1">
              <a:lnSpc>
                <a:spcPct val="80000"/>
              </a:lnSpc>
            </a:pPr>
            <a:endParaRPr lang="en-US" sz="2400"/>
          </a:p>
          <a:p>
            <a:pPr eaLnBrk="1" hangingPunct="1">
              <a:lnSpc>
                <a:spcPct val="80000"/>
              </a:lnSpc>
            </a:pPr>
            <a:endParaRPr lang="en-US" sz="2400"/>
          </a:p>
          <a:p>
            <a:pPr eaLnBrk="1" hangingPunct="1">
              <a:lnSpc>
                <a:spcPct val="80000"/>
              </a:lnSpc>
            </a:pPr>
            <a:endParaRPr lang="en-US" sz="3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1143000"/>
          </a:xfrm>
        </p:spPr>
        <p:txBody>
          <a:bodyPr/>
          <a:lstStyle/>
          <a:p>
            <a:r>
              <a:rPr lang="en-US"/>
              <a:t>Challenges to Public Health System</a:t>
            </a:r>
          </a:p>
        </p:txBody>
      </p:sp>
      <p:sp>
        <p:nvSpPr>
          <p:cNvPr id="26627" name="Content Placeholder 2"/>
          <p:cNvSpPr>
            <a:spLocks noGrp="1"/>
          </p:cNvSpPr>
          <p:nvPr>
            <p:ph idx="1"/>
          </p:nvPr>
        </p:nvSpPr>
        <p:spPr>
          <a:xfrm>
            <a:off x="533400" y="1219200"/>
            <a:ext cx="8229600" cy="4525963"/>
          </a:xfrm>
        </p:spPr>
        <p:txBody>
          <a:bodyPr>
            <a:normAutofit lnSpcReduction="10000"/>
          </a:bodyPr>
          <a:lstStyle/>
          <a:p>
            <a:r>
              <a:rPr lang="en-US" sz="2400"/>
              <a:t>Public health workers must:</a:t>
            </a:r>
          </a:p>
          <a:p>
            <a:pPr lvl="1"/>
            <a:r>
              <a:rPr lang="en-US" sz="2400"/>
              <a:t>Educate, coordinate care with private sector</a:t>
            </a:r>
          </a:p>
          <a:p>
            <a:pPr lvl="1"/>
            <a:r>
              <a:rPr lang="en-US" sz="2400"/>
              <a:t>Identify support services (food, housing)</a:t>
            </a:r>
          </a:p>
          <a:p>
            <a:pPr lvl="1"/>
            <a:r>
              <a:rPr lang="en-US" sz="2400"/>
              <a:t>Treat TB in geriatric populations</a:t>
            </a:r>
          </a:p>
          <a:p>
            <a:pPr lvl="1"/>
            <a:r>
              <a:rPr lang="en-US" sz="2400"/>
              <a:t>Treat TB in children</a:t>
            </a:r>
          </a:p>
          <a:p>
            <a:pPr lvl="1"/>
            <a:r>
              <a:rPr lang="en-US" sz="2400"/>
              <a:t>Deal with alcohol, drug abusing, incarcerated and/or homeless patients</a:t>
            </a:r>
          </a:p>
          <a:p>
            <a:pPr lvl="1"/>
            <a:r>
              <a:rPr lang="en-US" sz="2400"/>
              <a:t>Manage TB in patients with underlying medical conditions</a:t>
            </a:r>
          </a:p>
          <a:p>
            <a:pPr lvl="1"/>
            <a:r>
              <a:rPr lang="en-US" sz="2400"/>
              <a:t>Provide culturally appropriate care for non-English speaking/non-literate populations</a:t>
            </a:r>
          </a:p>
          <a:p>
            <a:pPr lvl="1"/>
            <a:r>
              <a:rPr lang="en-US" sz="2400"/>
              <a:t>Treat TB cases with drug- resistant TB</a:t>
            </a:r>
          </a:p>
          <a:p>
            <a:pPr lvl="1">
              <a:buFont typeface="Arial" charset="0"/>
              <a:buNone/>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762000" y="685800"/>
            <a:ext cx="8077200" cy="1143000"/>
          </a:xfrm>
        </p:spPr>
        <p:txBody>
          <a:bodyPr>
            <a:normAutofit/>
          </a:bodyPr>
          <a:lstStyle/>
          <a:p>
            <a:pPr fontAlgn="auto">
              <a:spcAft>
                <a:spcPts val="0"/>
              </a:spcAft>
              <a:defRPr/>
            </a:pPr>
            <a:r>
              <a:rPr lang="en-US" dirty="0"/>
              <a:t>VA</a:t>
            </a:r>
            <a:r>
              <a:rPr lang="en-US" sz="4000" dirty="0"/>
              <a:t> TB Cases by Region: 2007-2016</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3538566690"/>
              </p:ext>
            </p:extLst>
          </p:nvPr>
        </p:nvGraphicFramePr>
        <p:xfrm>
          <a:off x="838200" y="1828800"/>
          <a:ext cx="7148893" cy="3784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6478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 TB Cases by Race/Ethnicity: 2007-2016</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3722703522"/>
              </p:ext>
            </p:extLst>
          </p:nvPr>
        </p:nvGraphicFramePr>
        <p:xfrm>
          <a:off x="457200" y="2057400"/>
          <a:ext cx="8229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5087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 TB Cases by Age Group: 2007-2016</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2891107966"/>
              </p:ext>
            </p:extLst>
          </p:nvPr>
        </p:nvGraphicFramePr>
        <p:xfrm>
          <a:off x="457200" y="1981200"/>
          <a:ext cx="8229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3561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 Foreign vs. US Born TB Cases:  2007-2016</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365049170"/>
              </p:ext>
            </p:extLst>
          </p:nvPr>
        </p:nvGraphicFramePr>
        <p:xfrm>
          <a:off x="457200" y="1981200"/>
          <a:ext cx="8229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3156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 Foreign Born TB Cases by Years in the US at Start Treatment:  2007-2016</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1355297922"/>
              </p:ext>
            </p:extLst>
          </p:nvPr>
        </p:nvGraphicFramePr>
        <p:xfrm>
          <a:off x="457200" y="1981200"/>
          <a:ext cx="8229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2211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VA TB Cases Top Five Countries of Origin:  2007-2016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9038550"/>
              </p:ext>
            </p:extLst>
          </p:nvPr>
        </p:nvGraphicFramePr>
        <p:xfrm>
          <a:off x="381000" y="1676400"/>
          <a:ext cx="8382000" cy="426720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83920">
                  <a:extLst>
                    <a:ext uri="{9D8B030D-6E8A-4147-A177-3AD203B41FA5}">
                      <a16:colId xmlns:a16="http://schemas.microsoft.com/office/drawing/2014/main" val="20008"/>
                    </a:ext>
                  </a:extLst>
                </a:gridCol>
                <a:gridCol w="914400">
                  <a:extLst>
                    <a:ext uri="{9D8B030D-6E8A-4147-A177-3AD203B41FA5}">
                      <a16:colId xmlns:a16="http://schemas.microsoft.com/office/drawing/2014/main" val="20009"/>
                    </a:ext>
                  </a:extLst>
                </a:gridCol>
              </a:tblGrid>
              <a:tr h="671710">
                <a:tc>
                  <a:txBody>
                    <a:bodyPr/>
                    <a:lstStyle/>
                    <a:p>
                      <a:r>
                        <a:rPr lang="en-US" dirty="0"/>
                        <a:t>2007</a:t>
                      </a:r>
                    </a:p>
                  </a:txBody>
                  <a:tcPr/>
                </a:tc>
                <a:tc>
                  <a:txBody>
                    <a:bodyPr/>
                    <a:lstStyle/>
                    <a:p>
                      <a:r>
                        <a:rPr lang="en-US" dirty="0"/>
                        <a:t>2008</a:t>
                      </a:r>
                    </a:p>
                  </a:txBody>
                  <a:tcPr/>
                </a:tc>
                <a:tc>
                  <a:txBody>
                    <a:bodyPr/>
                    <a:lstStyle/>
                    <a:p>
                      <a:r>
                        <a:rPr lang="en-US" dirty="0"/>
                        <a:t>2009</a:t>
                      </a:r>
                    </a:p>
                  </a:txBody>
                  <a:tcPr/>
                </a:tc>
                <a:tc>
                  <a:txBody>
                    <a:bodyPr/>
                    <a:lstStyle/>
                    <a:p>
                      <a:r>
                        <a:rPr lang="en-US" dirty="0"/>
                        <a:t>2010</a:t>
                      </a:r>
                    </a:p>
                  </a:txBody>
                  <a:tcPr/>
                </a:tc>
                <a:tc>
                  <a:txBody>
                    <a:bodyPr/>
                    <a:lstStyle/>
                    <a:p>
                      <a:r>
                        <a:rPr lang="en-US" dirty="0"/>
                        <a:t>2011</a:t>
                      </a:r>
                    </a:p>
                  </a:txBody>
                  <a:tcPr/>
                </a:tc>
                <a:tc>
                  <a:txBody>
                    <a:bodyPr/>
                    <a:lstStyle/>
                    <a:p>
                      <a:r>
                        <a:rPr lang="en-US" dirty="0"/>
                        <a:t>2012</a:t>
                      </a:r>
                    </a:p>
                  </a:txBody>
                  <a:tcPr/>
                </a:tc>
                <a:tc>
                  <a:txBody>
                    <a:bodyPr/>
                    <a:lstStyle/>
                    <a:p>
                      <a:r>
                        <a:rPr lang="en-US" dirty="0"/>
                        <a:t>2013</a:t>
                      </a:r>
                    </a:p>
                  </a:txBody>
                  <a:tcPr/>
                </a:tc>
                <a:tc>
                  <a:txBody>
                    <a:bodyPr/>
                    <a:lstStyle/>
                    <a:p>
                      <a:r>
                        <a:rPr lang="en-US" dirty="0"/>
                        <a:t>2014</a:t>
                      </a:r>
                    </a:p>
                  </a:txBody>
                  <a:tcPr/>
                </a:tc>
                <a:tc>
                  <a:txBody>
                    <a:bodyPr/>
                    <a:lstStyle/>
                    <a:p>
                      <a:r>
                        <a:rPr lang="en-US" dirty="0"/>
                        <a:t>2015</a:t>
                      </a:r>
                    </a:p>
                  </a:txBody>
                  <a:tcPr/>
                </a:tc>
                <a:tc>
                  <a:txBody>
                    <a:bodyPr/>
                    <a:lstStyle/>
                    <a:p>
                      <a:r>
                        <a:rPr lang="en-US" dirty="0"/>
                        <a:t>2016</a:t>
                      </a:r>
                    </a:p>
                  </a:txBody>
                  <a:tcPr/>
                </a:tc>
                <a:extLst>
                  <a:ext uri="{0D108BD9-81ED-4DB2-BD59-A6C34878D82A}">
                    <a16:rowId xmlns:a16="http://schemas.microsoft.com/office/drawing/2014/main" val="10000"/>
                  </a:ext>
                </a:extLst>
              </a:tr>
              <a:tr h="671710">
                <a:tc>
                  <a:txBody>
                    <a:bodyPr/>
                    <a:lstStyle/>
                    <a:p>
                      <a:pPr algn="l" fontAlgn="b"/>
                      <a:r>
                        <a:rPr lang="en-US" sz="1400" b="0" i="0" u="none" strike="noStrike" baseline="0" dirty="0">
                          <a:solidFill>
                            <a:srgbClr val="000000"/>
                          </a:solidFill>
                          <a:latin typeface="Calibri"/>
                        </a:rPr>
                        <a:t>Philippines</a:t>
                      </a:r>
                    </a:p>
                  </a:txBody>
                  <a:tcPr marL="9525" marR="9525" marT="9525" marB="0" anchor="b"/>
                </a:tc>
                <a:tc>
                  <a:txBody>
                    <a:bodyPr/>
                    <a:lstStyle/>
                    <a:p>
                      <a:pPr algn="l" fontAlgn="b"/>
                      <a:r>
                        <a:rPr lang="en-US" sz="1400" b="0" i="0" u="none" strike="noStrike" baseline="0" dirty="0">
                          <a:solidFill>
                            <a:srgbClr val="000000"/>
                          </a:solidFill>
                          <a:latin typeface="Calibri"/>
                        </a:rPr>
                        <a:t>India</a:t>
                      </a:r>
                    </a:p>
                  </a:txBody>
                  <a:tcPr marL="9525" marR="9525" marT="9525" marB="0" anchor="b"/>
                </a:tc>
                <a:tc>
                  <a:txBody>
                    <a:bodyPr/>
                    <a:lstStyle/>
                    <a:p>
                      <a:pPr algn="l" fontAlgn="b"/>
                      <a:r>
                        <a:rPr lang="en-US" sz="1400" b="0" i="0" u="none" strike="noStrike" baseline="0" dirty="0">
                          <a:solidFill>
                            <a:srgbClr val="000000"/>
                          </a:solidFill>
                          <a:latin typeface="Calibri"/>
                        </a:rPr>
                        <a:t>Ethiopia</a:t>
                      </a:r>
                    </a:p>
                  </a:txBody>
                  <a:tcPr marL="9525" marR="9525" marT="9525" marB="0" anchor="b"/>
                </a:tc>
                <a:tc>
                  <a:txBody>
                    <a:bodyPr/>
                    <a:lstStyle/>
                    <a:p>
                      <a:pPr algn="l" fontAlgn="b"/>
                      <a:r>
                        <a:rPr lang="en-US" sz="1400" b="0" i="0" u="none" strike="noStrike" baseline="0" dirty="0">
                          <a:solidFill>
                            <a:srgbClr val="000000"/>
                          </a:solidFill>
                          <a:latin typeface="Calibri"/>
                        </a:rPr>
                        <a:t>Ethiopia</a:t>
                      </a:r>
                    </a:p>
                  </a:txBody>
                  <a:tcPr marL="9525" marR="9525" marT="9525" marB="0" anchor="b"/>
                </a:tc>
                <a:tc>
                  <a:txBody>
                    <a:bodyPr/>
                    <a:lstStyle/>
                    <a:p>
                      <a:pPr algn="l" fontAlgn="b"/>
                      <a:r>
                        <a:rPr lang="en-US" sz="1400" b="0" i="0" u="none" strike="noStrike" baseline="0" dirty="0">
                          <a:solidFill>
                            <a:srgbClr val="000000"/>
                          </a:solidFill>
                          <a:latin typeface="Calibri"/>
                        </a:rPr>
                        <a:t>India</a:t>
                      </a:r>
                    </a:p>
                  </a:txBody>
                  <a:tcPr marL="9525" marR="9525" marT="9525" marB="0" anchor="b"/>
                </a:tc>
                <a:tc>
                  <a:txBody>
                    <a:bodyPr/>
                    <a:lstStyle/>
                    <a:p>
                      <a:pPr algn="l" fontAlgn="b"/>
                      <a:r>
                        <a:rPr lang="en-US" sz="1400" b="0" i="0" u="none" strike="noStrike" baseline="0" dirty="0">
                          <a:solidFill>
                            <a:srgbClr val="000000"/>
                          </a:solidFill>
                          <a:latin typeface="Calibri"/>
                        </a:rPr>
                        <a:t>India</a:t>
                      </a:r>
                    </a:p>
                  </a:txBody>
                  <a:tcPr marL="9525" marR="9525" marT="9525" marB="0" anchor="b"/>
                </a:tc>
                <a:tc>
                  <a:txBody>
                    <a:bodyPr/>
                    <a:lstStyle/>
                    <a:p>
                      <a:pPr algn="l" fontAlgn="b"/>
                      <a:r>
                        <a:rPr lang="en-US" sz="1400" b="0" i="0" u="none" strike="noStrike" baseline="0" dirty="0">
                          <a:solidFill>
                            <a:srgbClr val="000000"/>
                          </a:solidFill>
                          <a:latin typeface="Calibri"/>
                        </a:rPr>
                        <a:t>Ethiopia</a:t>
                      </a:r>
                    </a:p>
                  </a:txBody>
                  <a:tcPr marL="9525" marR="9525" marT="9525" marB="0" anchor="b"/>
                </a:tc>
                <a:tc>
                  <a:txBody>
                    <a:bodyPr/>
                    <a:lstStyle/>
                    <a:p>
                      <a:pPr algn="l" fontAlgn="b"/>
                      <a:r>
                        <a:rPr lang="en-US" sz="1400" b="0" i="0" u="none" strike="noStrike" baseline="0" dirty="0">
                          <a:solidFill>
                            <a:srgbClr val="000000"/>
                          </a:solidFill>
                          <a:latin typeface="Calibri"/>
                        </a:rPr>
                        <a:t>India</a:t>
                      </a:r>
                    </a:p>
                  </a:txBody>
                  <a:tcPr marL="9525" marR="9525" marT="9525" marB="0" anchor="b"/>
                </a:tc>
                <a:tc>
                  <a:txBody>
                    <a:bodyPr/>
                    <a:lstStyle/>
                    <a:p>
                      <a:pPr algn="l" fontAlgn="b"/>
                      <a:r>
                        <a:rPr lang="en-US" sz="1400" b="0" i="0" u="none" strike="noStrike" baseline="0" dirty="0">
                          <a:solidFill>
                            <a:srgbClr val="000000"/>
                          </a:solidFill>
                          <a:latin typeface="Calibri"/>
                        </a:rPr>
                        <a:t>Philippines</a:t>
                      </a:r>
                    </a:p>
                  </a:txBody>
                  <a:tcPr marL="9525" marR="9525" marT="9525" marB="0" anchor="b"/>
                </a:tc>
                <a:tc>
                  <a:txBody>
                    <a:bodyPr/>
                    <a:lstStyle/>
                    <a:p>
                      <a:pPr algn="l" fontAlgn="b"/>
                      <a:r>
                        <a:rPr lang="en-US" sz="1400" b="0" i="0" u="none" strike="noStrike" baseline="0" dirty="0">
                          <a:solidFill>
                            <a:srgbClr val="000000"/>
                          </a:solidFill>
                          <a:latin typeface="Calibri"/>
                        </a:rPr>
                        <a:t>India</a:t>
                      </a:r>
                    </a:p>
                  </a:txBody>
                  <a:tcPr marL="9525" marR="9525" marT="9525" marB="0" anchor="b"/>
                </a:tc>
                <a:extLst>
                  <a:ext uri="{0D108BD9-81ED-4DB2-BD59-A6C34878D82A}">
                    <a16:rowId xmlns:a16="http://schemas.microsoft.com/office/drawing/2014/main" val="10001"/>
                  </a:ext>
                </a:extLst>
              </a:tr>
              <a:tr h="671710">
                <a:tc>
                  <a:txBody>
                    <a:bodyPr/>
                    <a:lstStyle/>
                    <a:p>
                      <a:pPr algn="l" fontAlgn="b"/>
                      <a:r>
                        <a:rPr lang="en-US" sz="1400" b="0" i="0" u="none" strike="noStrike" baseline="0" dirty="0">
                          <a:solidFill>
                            <a:srgbClr val="000000"/>
                          </a:solidFill>
                          <a:latin typeface="Calibri"/>
                        </a:rPr>
                        <a:t>El Salvador</a:t>
                      </a:r>
                    </a:p>
                  </a:txBody>
                  <a:tcPr marL="9525" marR="9525" marT="9525" marB="0" anchor="b"/>
                </a:tc>
                <a:tc>
                  <a:txBody>
                    <a:bodyPr/>
                    <a:lstStyle/>
                    <a:p>
                      <a:pPr algn="l" fontAlgn="b"/>
                      <a:r>
                        <a:rPr lang="en-US" sz="1400" b="0" i="0" u="none" strike="noStrike" baseline="0" dirty="0">
                          <a:solidFill>
                            <a:srgbClr val="000000"/>
                          </a:solidFill>
                          <a:latin typeface="Calibri"/>
                        </a:rPr>
                        <a:t>Viet Nam</a:t>
                      </a:r>
                    </a:p>
                  </a:txBody>
                  <a:tcPr marL="9525" marR="9525" marT="9525" marB="0" anchor="b"/>
                </a:tc>
                <a:tc>
                  <a:txBody>
                    <a:bodyPr/>
                    <a:lstStyle/>
                    <a:p>
                      <a:pPr algn="l" fontAlgn="b"/>
                      <a:r>
                        <a:rPr lang="en-US" sz="1400" b="0" i="0" u="none" strike="noStrike" baseline="0" dirty="0">
                          <a:solidFill>
                            <a:srgbClr val="000000"/>
                          </a:solidFill>
                          <a:latin typeface="Calibri"/>
                        </a:rPr>
                        <a:t>Viet Nam</a:t>
                      </a:r>
                    </a:p>
                  </a:txBody>
                  <a:tcPr marL="9525" marR="9525" marT="9525" marB="0" anchor="b"/>
                </a:tc>
                <a:tc>
                  <a:txBody>
                    <a:bodyPr/>
                    <a:lstStyle/>
                    <a:p>
                      <a:pPr algn="l" fontAlgn="b"/>
                      <a:r>
                        <a:rPr lang="en-US" sz="1400" b="0" i="0" u="none" strike="noStrike" baseline="0" dirty="0">
                          <a:solidFill>
                            <a:srgbClr val="000000"/>
                          </a:solidFill>
                          <a:latin typeface="Calibri"/>
                        </a:rPr>
                        <a:t>Viet Nam</a:t>
                      </a:r>
                    </a:p>
                  </a:txBody>
                  <a:tcPr marL="9525" marR="9525" marT="9525" marB="0" anchor="b"/>
                </a:tc>
                <a:tc>
                  <a:txBody>
                    <a:bodyPr/>
                    <a:lstStyle/>
                    <a:p>
                      <a:pPr algn="l" fontAlgn="b"/>
                      <a:r>
                        <a:rPr lang="en-US" sz="1400" b="0" i="0" u="none" strike="noStrike" baseline="0" dirty="0">
                          <a:solidFill>
                            <a:srgbClr val="000000"/>
                          </a:solidFill>
                          <a:latin typeface="Calibri"/>
                        </a:rPr>
                        <a:t>Ethiopia</a:t>
                      </a:r>
                    </a:p>
                  </a:txBody>
                  <a:tcPr marL="9525" marR="9525" marT="9525" marB="0" anchor="b"/>
                </a:tc>
                <a:tc>
                  <a:txBody>
                    <a:bodyPr/>
                    <a:lstStyle/>
                    <a:p>
                      <a:pPr algn="l" fontAlgn="b"/>
                      <a:r>
                        <a:rPr lang="en-US" sz="1400" b="0" i="0" u="none" strike="noStrike" baseline="0" dirty="0">
                          <a:solidFill>
                            <a:srgbClr val="000000"/>
                          </a:solidFill>
                          <a:latin typeface="Calibri"/>
                        </a:rPr>
                        <a:t>Mexico</a:t>
                      </a:r>
                    </a:p>
                  </a:txBody>
                  <a:tcPr marL="9525" marR="9525" marT="9525" marB="0" anchor="b"/>
                </a:tc>
                <a:tc>
                  <a:txBody>
                    <a:bodyPr/>
                    <a:lstStyle/>
                    <a:p>
                      <a:pPr algn="l" fontAlgn="b"/>
                      <a:r>
                        <a:rPr lang="en-US" sz="1400" b="0" i="0" u="none" strike="noStrike" baseline="0" dirty="0">
                          <a:solidFill>
                            <a:srgbClr val="000000"/>
                          </a:solidFill>
                          <a:latin typeface="Calibri"/>
                        </a:rPr>
                        <a:t>India</a:t>
                      </a:r>
                    </a:p>
                  </a:txBody>
                  <a:tcPr marL="9525" marR="9525" marT="9525" marB="0" anchor="b"/>
                </a:tc>
                <a:tc>
                  <a:txBody>
                    <a:bodyPr/>
                    <a:lstStyle/>
                    <a:p>
                      <a:pPr algn="l" fontAlgn="b"/>
                      <a:r>
                        <a:rPr lang="en-US" sz="1400" b="0" i="0" u="none" strike="noStrike" baseline="0" dirty="0">
                          <a:solidFill>
                            <a:srgbClr val="000000"/>
                          </a:solidFill>
                          <a:latin typeface="Calibri"/>
                        </a:rPr>
                        <a:t>Viet Nam</a:t>
                      </a:r>
                    </a:p>
                  </a:txBody>
                  <a:tcPr marL="9525" marR="9525" marT="9525" marB="0" anchor="b"/>
                </a:tc>
                <a:tc>
                  <a:txBody>
                    <a:bodyPr/>
                    <a:lstStyle/>
                    <a:p>
                      <a:pPr algn="l" fontAlgn="b"/>
                      <a:r>
                        <a:rPr lang="en-US" sz="1400" b="0" i="0" u="none" strike="noStrike" baseline="0" dirty="0">
                          <a:solidFill>
                            <a:srgbClr val="000000"/>
                          </a:solidFill>
                          <a:latin typeface="Calibri"/>
                        </a:rPr>
                        <a:t>India</a:t>
                      </a:r>
                    </a:p>
                  </a:txBody>
                  <a:tcPr marL="9525" marR="9525" marT="9525" marB="0" anchor="b"/>
                </a:tc>
                <a:tc>
                  <a:txBody>
                    <a:bodyPr/>
                    <a:lstStyle/>
                    <a:p>
                      <a:pPr algn="l" fontAlgn="b"/>
                      <a:r>
                        <a:rPr lang="en-US" sz="1400" b="0" i="0" u="none" strike="noStrike" baseline="0" dirty="0">
                          <a:solidFill>
                            <a:srgbClr val="000000"/>
                          </a:solidFill>
                          <a:latin typeface="Calibri"/>
                        </a:rPr>
                        <a:t>Philippines</a:t>
                      </a:r>
                    </a:p>
                  </a:txBody>
                  <a:tcPr marL="9525" marR="9525" marT="9525" marB="0" anchor="b"/>
                </a:tc>
                <a:extLst>
                  <a:ext uri="{0D108BD9-81ED-4DB2-BD59-A6C34878D82A}">
                    <a16:rowId xmlns:a16="http://schemas.microsoft.com/office/drawing/2014/main" val="10002"/>
                  </a:ext>
                </a:extLst>
              </a:tr>
              <a:tr h="671710">
                <a:tc>
                  <a:txBody>
                    <a:bodyPr/>
                    <a:lstStyle/>
                    <a:p>
                      <a:pPr algn="l" fontAlgn="b"/>
                      <a:r>
                        <a:rPr lang="en-US" sz="1400" b="0" i="0" u="none" strike="noStrike" baseline="0" dirty="0">
                          <a:solidFill>
                            <a:srgbClr val="000000"/>
                          </a:solidFill>
                          <a:latin typeface="Calibri"/>
                        </a:rPr>
                        <a:t>India</a:t>
                      </a:r>
                    </a:p>
                  </a:txBody>
                  <a:tcPr marL="9525" marR="9525" marT="9525" marB="0" anchor="b"/>
                </a:tc>
                <a:tc>
                  <a:txBody>
                    <a:bodyPr/>
                    <a:lstStyle/>
                    <a:p>
                      <a:pPr algn="l" fontAlgn="b"/>
                      <a:r>
                        <a:rPr lang="en-US" sz="1400" b="0" i="0" u="none" strike="noStrike" baseline="0" dirty="0">
                          <a:solidFill>
                            <a:srgbClr val="000000"/>
                          </a:solidFill>
                          <a:latin typeface="Calibri"/>
                        </a:rPr>
                        <a:t>Philippines</a:t>
                      </a:r>
                    </a:p>
                  </a:txBody>
                  <a:tcPr marL="9525" marR="9525" marT="9525" marB="0" anchor="b"/>
                </a:tc>
                <a:tc>
                  <a:txBody>
                    <a:bodyPr/>
                    <a:lstStyle/>
                    <a:p>
                      <a:pPr algn="l" fontAlgn="b"/>
                      <a:r>
                        <a:rPr lang="en-US" sz="1400" b="0" i="0" u="none" strike="noStrike" baseline="0" dirty="0">
                          <a:solidFill>
                            <a:srgbClr val="000000"/>
                          </a:solidFill>
                          <a:latin typeface="Calibri"/>
                        </a:rPr>
                        <a:t>India</a:t>
                      </a:r>
                    </a:p>
                  </a:txBody>
                  <a:tcPr marL="9525" marR="9525" marT="9525" marB="0" anchor="b"/>
                </a:tc>
                <a:tc>
                  <a:txBody>
                    <a:bodyPr/>
                    <a:lstStyle/>
                    <a:p>
                      <a:pPr algn="l" fontAlgn="b"/>
                      <a:r>
                        <a:rPr lang="en-US" sz="1400" b="0" i="0" u="none" strike="noStrike" baseline="0" dirty="0">
                          <a:solidFill>
                            <a:srgbClr val="000000"/>
                          </a:solidFill>
                          <a:latin typeface="Calibri"/>
                        </a:rPr>
                        <a:t>India</a:t>
                      </a:r>
                    </a:p>
                  </a:txBody>
                  <a:tcPr marL="9525" marR="9525" marT="9525" marB="0" anchor="b"/>
                </a:tc>
                <a:tc>
                  <a:txBody>
                    <a:bodyPr/>
                    <a:lstStyle/>
                    <a:p>
                      <a:pPr algn="l" fontAlgn="b"/>
                      <a:r>
                        <a:rPr lang="en-US" sz="1400" b="0" i="0" u="none" strike="noStrike" baseline="0" dirty="0">
                          <a:solidFill>
                            <a:srgbClr val="000000"/>
                          </a:solidFill>
                          <a:latin typeface="Calibri"/>
                        </a:rPr>
                        <a:t>Philippines</a:t>
                      </a:r>
                    </a:p>
                  </a:txBody>
                  <a:tcPr marL="9525" marR="9525" marT="9525" marB="0" anchor="b"/>
                </a:tc>
                <a:tc>
                  <a:txBody>
                    <a:bodyPr/>
                    <a:lstStyle/>
                    <a:p>
                      <a:pPr algn="l" fontAlgn="b"/>
                      <a:r>
                        <a:rPr lang="en-US" sz="1400" b="0" i="0" u="none" strike="noStrike" baseline="0" dirty="0">
                          <a:solidFill>
                            <a:srgbClr val="000000"/>
                          </a:solidFill>
                          <a:latin typeface="Calibri"/>
                        </a:rPr>
                        <a:t>Philippines</a:t>
                      </a:r>
                    </a:p>
                  </a:txBody>
                  <a:tcPr marL="9525" marR="9525" marT="9525" marB="0" anchor="b"/>
                </a:tc>
                <a:tc>
                  <a:txBody>
                    <a:bodyPr/>
                    <a:lstStyle/>
                    <a:p>
                      <a:pPr algn="l" fontAlgn="b"/>
                      <a:r>
                        <a:rPr lang="en-US" sz="1400" b="0" i="0" u="none" strike="noStrike" baseline="0" dirty="0">
                          <a:solidFill>
                            <a:srgbClr val="000000"/>
                          </a:solidFill>
                          <a:latin typeface="Calibri"/>
                        </a:rPr>
                        <a:t>Viet Nam</a:t>
                      </a:r>
                    </a:p>
                  </a:txBody>
                  <a:tcPr marL="9525" marR="9525" marT="9525" marB="0" anchor="b"/>
                </a:tc>
                <a:tc>
                  <a:txBody>
                    <a:bodyPr/>
                    <a:lstStyle/>
                    <a:p>
                      <a:pPr algn="l" fontAlgn="b"/>
                      <a:r>
                        <a:rPr lang="en-US" sz="1400" b="0" i="0" u="none" strike="noStrike" baseline="0" dirty="0">
                          <a:solidFill>
                            <a:srgbClr val="000000"/>
                          </a:solidFill>
                          <a:latin typeface="Calibri"/>
                        </a:rPr>
                        <a:t>S. Korea</a:t>
                      </a:r>
                    </a:p>
                  </a:txBody>
                  <a:tcPr marL="9525" marR="9525" marT="9525" marB="0" anchor="b"/>
                </a:tc>
                <a:tc>
                  <a:txBody>
                    <a:bodyPr/>
                    <a:lstStyle/>
                    <a:p>
                      <a:pPr algn="l" fontAlgn="b"/>
                      <a:r>
                        <a:rPr lang="en-US" sz="1400" b="0" i="0" u="none" strike="noStrike" baseline="0" dirty="0">
                          <a:solidFill>
                            <a:srgbClr val="000000"/>
                          </a:solidFill>
                          <a:latin typeface="Calibri"/>
                        </a:rPr>
                        <a:t>Ethiopia</a:t>
                      </a:r>
                    </a:p>
                  </a:txBody>
                  <a:tcPr marL="9525" marR="9525" marT="9525" marB="0" anchor="b"/>
                </a:tc>
                <a:tc>
                  <a:txBody>
                    <a:bodyPr/>
                    <a:lstStyle/>
                    <a:p>
                      <a:pPr algn="l" fontAlgn="b"/>
                      <a:r>
                        <a:rPr lang="en-US" sz="1400" b="0" i="0" u="none" strike="noStrike" baseline="0" dirty="0">
                          <a:solidFill>
                            <a:srgbClr val="000000"/>
                          </a:solidFill>
                          <a:latin typeface="Calibri"/>
                        </a:rPr>
                        <a:t>Ethiopia</a:t>
                      </a:r>
                    </a:p>
                  </a:txBody>
                  <a:tcPr marL="9525" marR="9525" marT="9525" marB="0" anchor="b"/>
                </a:tc>
                <a:extLst>
                  <a:ext uri="{0D108BD9-81ED-4DB2-BD59-A6C34878D82A}">
                    <a16:rowId xmlns:a16="http://schemas.microsoft.com/office/drawing/2014/main" val="10003"/>
                  </a:ext>
                </a:extLst>
              </a:tr>
              <a:tr h="790180">
                <a:tc>
                  <a:txBody>
                    <a:bodyPr/>
                    <a:lstStyle/>
                    <a:p>
                      <a:pPr algn="l" fontAlgn="b"/>
                      <a:r>
                        <a:rPr lang="en-US" sz="1400" b="0" i="0" u="none" strike="noStrike" baseline="0" dirty="0">
                          <a:solidFill>
                            <a:srgbClr val="000000"/>
                          </a:solidFill>
                          <a:latin typeface="Calibri"/>
                        </a:rPr>
                        <a:t>Bolivia</a:t>
                      </a:r>
                    </a:p>
                  </a:txBody>
                  <a:tcPr marL="9525" marR="9525" marT="9525" marB="0" anchor="b"/>
                </a:tc>
                <a:tc>
                  <a:txBody>
                    <a:bodyPr/>
                    <a:lstStyle/>
                    <a:p>
                      <a:pPr algn="l" fontAlgn="b"/>
                      <a:r>
                        <a:rPr lang="en-US" sz="1400" b="0" i="0" u="none" strike="noStrike" baseline="0" dirty="0">
                          <a:solidFill>
                            <a:srgbClr val="000000"/>
                          </a:solidFill>
                          <a:latin typeface="Calibri"/>
                        </a:rPr>
                        <a:t>Ethiopia</a:t>
                      </a:r>
                    </a:p>
                  </a:txBody>
                  <a:tcPr marL="9525" marR="9525" marT="9525" marB="0" anchor="b"/>
                </a:tc>
                <a:tc>
                  <a:txBody>
                    <a:bodyPr/>
                    <a:lstStyle/>
                    <a:p>
                      <a:pPr algn="l" fontAlgn="b"/>
                      <a:r>
                        <a:rPr lang="en-US" sz="1400" b="0" i="0" u="none" strike="noStrike" baseline="0" dirty="0">
                          <a:solidFill>
                            <a:srgbClr val="000000"/>
                          </a:solidFill>
                          <a:latin typeface="Calibri"/>
                        </a:rPr>
                        <a:t>Philippines</a:t>
                      </a:r>
                    </a:p>
                  </a:txBody>
                  <a:tcPr marL="9525" marR="9525" marT="9525" marB="0" anchor="b"/>
                </a:tc>
                <a:tc>
                  <a:txBody>
                    <a:bodyPr/>
                    <a:lstStyle/>
                    <a:p>
                      <a:pPr algn="l" fontAlgn="b"/>
                      <a:r>
                        <a:rPr lang="en-US" sz="1400" b="0" i="0" u="none" strike="noStrike" baseline="0" dirty="0">
                          <a:solidFill>
                            <a:srgbClr val="000000"/>
                          </a:solidFill>
                          <a:latin typeface="Calibri"/>
                        </a:rPr>
                        <a:t>Philippines</a:t>
                      </a:r>
                    </a:p>
                  </a:txBody>
                  <a:tcPr marL="9525" marR="9525" marT="9525" marB="0" anchor="b"/>
                </a:tc>
                <a:tc>
                  <a:txBody>
                    <a:bodyPr/>
                    <a:lstStyle/>
                    <a:p>
                      <a:pPr algn="l" fontAlgn="b"/>
                      <a:r>
                        <a:rPr lang="en-US" sz="1400" b="0" i="0" u="none" strike="noStrike" baseline="0" dirty="0">
                          <a:solidFill>
                            <a:srgbClr val="000000"/>
                          </a:solidFill>
                          <a:latin typeface="Calibri"/>
                        </a:rPr>
                        <a:t>Viet Nam</a:t>
                      </a:r>
                    </a:p>
                  </a:txBody>
                  <a:tcPr marL="9525" marR="9525" marT="9525" marB="0" anchor="b"/>
                </a:tc>
                <a:tc>
                  <a:txBody>
                    <a:bodyPr/>
                    <a:lstStyle/>
                    <a:p>
                      <a:pPr algn="l" fontAlgn="b"/>
                      <a:r>
                        <a:rPr lang="en-US" sz="1400" b="0" i="0" u="none" strike="noStrike" baseline="0" dirty="0">
                          <a:solidFill>
                            <a:srgbClr val="000000"/>
                          </a:solidFill>
                          <a:latin typeface="Calibri"/>
                        </a:rPr>
                        <a:t>South Korea</a:t>
                      </a:r>
                    </a:p>
                  </a:txBody>
                  <a:tcPr marL="9525" marR="9525" marT="9525" marB="0" anchor="b"/>
                </a:tc>
                <a:tc>
                  <a:txBody>
                    <a:bodyPr/>
                    <a:lstStyle/>
                    <a:p>
                      <a:pPr algn="l" fontAlgn="b"/>
                      <a:r>
                        <a:rPr lang="en-US" sz="1400" b="0" i="0" u="none" strike="noStrike" baseline="0" dirty="0">
                          <a:solidFill>
                            <a:srgbClr val="000000"/>
                          </a:solidFill>
                          <a:latin typeface="Calibri"/>
                        </a:rPr>
                        <a:t>Philippines</a:t>
                      </a:r>
                    </a:p>
                  </a:txBody>
                  <a:tcPr marL="9525" marR="9525" marT="9525" marB="0" anchor="b"/>
                </a:tc>
                <a:tc>
                  <a:txBody>
                    <a:bodyPr/>
                    <a:lstStyle/>
                    <a:p>
                      <a:pPr algn="l" fontAlgn="b"/>
                      <a:r>
                        <a:rPr lang="en-US" sz="1400" b="0" i="0" u="none" strike="noStrike" baseline="0" dirty="0">
                          <a:solidFill>
                            <a:srgbClr val="000000"/>
                          </a:solidFill>
                          <a:latin typeface="Calibri"/>
                        </a:rPr>
                        <a:t> Ethiopia</a:t>
                      </a:r>
                    </a:p>
                  </a:txBody>
                  <a:tcPr marL="9525" marR="9525" marT="9525" marB="0" anchor="b"/>
                </a:tc>
                <a:tc>
                  <a:txBody>
                    <a:bodyPr/>
                    <a:lstStyle/>
                    <a:p>
                      <a:pPr algn="l" fontAlgn="b"/>
                      <a:r>
                        <a:rPr lang="en-US" sz="1400" b="0" i="0" u="none" strike="noStrike" baseline="0" dirty="0">
                          <a:solidFill>
                            <a:srgbClr val="000000"/>
                          </a:solidFill>
                          <a:latin typeface="Calibri"/>
                        </a:rPr>
                        <a:t> Korea</a:t>
                      </a:r>
                    </a:p>
                  </a:txBody>
                  <a:tcPr marL="9525" marR="9525" marT="9525" marB="0" anchor="b"/>
                </a:tc>
                <a:tc>
                  <a:txBody>
                    <a:bodyPr/>
                    <a:lstStyle/>
                    <a:p>
                      <a:pPr algn="l" fontAlgn="b"/>
                      <a:r>
                        <a:rPr lang="en-US" sz="1400" b="0" i="0" u="none" strike="noStrike" baseline="0" dirty="0">
                          <a:solidFill>
                            <a:srgbClr val="000000"/>
                          </a:solidFill>
                          <a:latin typeface="Calibri"/>
                        </a:rPr>
                        <a:t> Viet Nam</a:t>
                      </a:r>
                    </a:p>
                  </a:txBody>
                  <a:tcPr marL="9525" marR="9525" marT="9525" marB="0" anchor="b"/>
                </a:tc>
                <a:extLst>
                  <a:ext uri="{0D108BD9-81ED-4DB2-BD59-A6C34878D82A}">
                    <a16:rowId xmlns:a16="http://schemas.microsoft.com/office/drawing/2014/main" val="10004"/>
                  </a:ext>
                </a:extLst>
              </a:tr>
              <a:tr h="790180">
                <a:tc>
                  <a:txBody>
                    <a:bodyPr/>
                    <a:lstStyle/>
                    <a:p>
                      <a:pPr algn="l" fontAlgn="b"/>
                      <a:r>
                        <a:rPr lang="en-US" sz="1400" b="0" i="0" u="none" strike="noStrike" baseline="0" dirty="0">
                          <a:solidFill>
                            <a:srgbClr val="000000"/>
                          </a:solidFill>
                          <a:latin typeface="Calibri"/>
                        </a:rPr>
                        <a:t>Mexico</a:t>
                      </a:r>
                    </a:p>
                  </a:txBody>
                  <a:tcPr marL="9525" marR="9525" marT="9525" marB="0" anchor="b"/>
                </a:tc>
                <a:tc>
                  <a:txBody>
                    <a:bodyPr/>
                    <a:lstStyle/>
                    <a:p>
                      <a:pPr algn="l" fontAlgn="b"/>
                      <a:r>
                        <a:rPr lang="en-US" sz="1400" b="0" i="0" u="none" strike="noStrike" baseline="0" dirty="0">
                          <a:solidFill>
                            <a:srgbClr val="000000"/>
                          </a:solidFill>
                          <a:latin typeface="Calibri"/>
                        </a:rPr>
                        <a:t>Mexico</a:t>
                      </a:r>
                    </a:p>
                  </a:txBody>
                  <a:tcPr marL="9525" marR="9525" marT="9525" marB="0" anchor="b"/>
                </a:tc>
                <a:tc>
                  <a:txBody>
                    <a:bodyPr/>
                    <a:lstStyle/>
                    <a:p>
                      <a:pPr algn="l" fontAlgn="b"/>
                      <a:r>
                        <a:rPr lang="en-US" sz="1400" b="0" i="0" u="none" strike="noStrike" baseline="0" dirty="0">
                          <a:solidFill>
                            <a:srgbClr val="000000"/>
                          </a:solidFill>
                          <a:latin typeface="Calibri"/>
                        </a:rPr>
                        <a:t>Nepal</a:t>
                      </a:r>
                    </a:p>
                  </a:txBody>
                  <a:tcPr marL="9525" marR="9525" marT="9525" marB="0" anchor="b"/>
                </a:tc>
                <a:tc>
                  <a:txBody>
                    <a:bodyPr/>
                    <a:lstStyle/>
                    <a:p>
                      <a:pPr algn="l" fontAlgn="b"/>
                      <a:r>
                        <a:rPr lang="en-US" sz="1400" b="0" i="0" u="none" strike="noStrike" baseline="0" dirty="0">
                          <a:solidFill>
                            <a:srgbClr val="000000"/>
                          </a:solidFill>
                          <a:latin typeface="Calibri"/>
                        </a:rPr>
                        <a:t>South Korea</a:t>
                      </a:r>
                    </a:p>
                  </a:txBody>
                  <a:tcPr marL="9525" marR="9525" marT="9525" marB="0" anchor="b"/>
                </a:tc>
                <a:tc>
                  <a:txBody>
                    <a:bodyPr/>
                    <a:lstStyle/>
                    <a:p>
                      <a:pPr algn="l" fontAlgn="b"/>
                      <a:r>
                        <a:rPr lang="en-US" sz="1400" b="0" i="0" u="none" strike="noStrike" baseline="0" dirty="0">
                          <a:solidFill>
                            <a:srgbClr val="000000"/>
                          </a:solidFill>
                          <a:latin typeface="Calibri"/>
                        </a:rPr>
                        <a:t>Mex,ChinaNepal</a:t>
                      </a:r>
                    </a:p>
                  </a:txBody>
                  <a:tcPr marL="9525" marR="9525" marT="9525" marB="0" anchor="b"/>
                </a:tc>
                <a:tc>
                  <a:txBody>
                    <a:bodyPr/>
                    <a:lstStyle/>
                    <a:p>
                      <a:pPr algn="l" fontAlgn="b"/>
                      <a:r>
                        <a:rPr lang="en-US" sz="1400" b="0" i="0" u="none" strike="noStrike" baseline="0" dirty="0">
                          <a:solidFill>
                            <a:srgbClr val="000000"/>
                          </a:solidFill>
                          <a:latin typeface="Calibri"/>
                        </a:rPr>
                        <a:t>Viet Nam</a:t>
                      </a:r>
                    </a:p>
                  </a:txBody>
                  <a:tcPr marL="9525" marR="9525" marT="9525" marB="0" anchor="b"/>
                </a:tc>
                <a:tc>
                  <a:txBody>
                    <a:bodyPr/>
                    <a:lstStyle/>
                    <a:p>
                      <a:pPr algn="l" fontAlgn="b"/>
                      <a:r>
                        <a:rPr lang="en-US" sz="1400" b="0" i="0" u="none" strike="noStrike" baseline="0" dirty="0">
                          <a:solidFill>
                            <a:srgbClr val="000000"/>
                          </a:solidFill>
                          <a:latin typeface="Calibri"/>
                        </a:rPr>
                        <a:t>El Salvador</a:t>
                      </a:r>
                    </a:p>
                  </a:txBody>
                  <a:tcPr marL="9525" marR="9525" marT="9525" marB="0" anchor="b"/>
                </a:tc>
                <a:tc>
                  <a:txBody>
                    <a:bodyPr/>
                    <a:lstStyle/>
                    <a:p>
                      <a:pPr algn="l" fontAlgn="b"/>
                      <a:r>
                        <a:rPr lang="en-US" sz="1400" b="0" i="0" u="none" strike="noStrike" baseline="0" dirty="0">
                          <a:solidFill>
                            <a:srgbClr val="000000"/>
                          </a:solidFill>
                          <a:latin typeface="Calibri"/>
                        </a:rPr>
                        <a:t>El Salvador</a:t>
                      </a:r>
                    </a:p>
                    <a:p>
                      <a:pPr algn="l" fontAlgn="b"/>
                      <a:r>
                        <a:rPr lang="en-US" sz="1400" b="0" i="0" u="none" strike="noStrike" baseline="0" dirty="0">
                          <a:solidFill>
                            <a:srgbClr val="000000"/>
                          </a:solidFill>
                          <a:latin typeface="Calibri"/>
                        </a:rPr>
                        <a:t>&amp; Philippines</a:t>
                      </a:r>
                    </a:p>
                  </a:txBody>
                  <a:tcPr marL="9525" marR="9525" marT="9525" marB="0" anchor="b"/>
                </a:tc>
                <a:tc>
                  <a:txBody>
                    <a:bodyPr/>
                    <a:lstStyle/>
                    <a:p>
                      <a:pPr algn="l" fontAlgn="b"/>
                      <a:r>
                        <a:rPr lang="en-US" sz="1400" b="0" i="0" u="none" strike="noStrike" baseline="0" dirty="0">
                          <a:solidFill>
                            <a:srgbClr val="000000"/>
                          </a:solidFill>
                          <a:latin typeface="Calibri"/>
                        </a:rPr>
                        <a:t>Peru</a:t>
                      </a:r>
                    </a:p>
                  </a:txBody>
                  <a:tcPr marL="9525" marR="9525" marT="9525" marB="0" anchor="b"/>
                </a:tc>
                <a:tc>
                  <a:txBody>
                    <a:bodyPr/>
                    <a:lstStyle/>
                    <a:p>
                      <a:pPr algn="l" fontAlgn="b"/>
                      <a:r>
                        <a:rPr lang="en-US" sz="1400" b="0" i="0" u="none" strike="noStrike" baseline="0" dirty="0">
                          <a:solidFill>
                            <a:srgbClr val="000000"/>
                          </a:solidFill>
                          <a:latin typeface="Calibri"/>
                        </a:rPr>
                        <a:t>El Salvador</a:t>
                      </a: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96166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Addressing the Challenges – TB Control in the US </a:t>
            </a:r>
          </a:p>
        </p:txBody>
      </p:sp>
      <p:sp>
        <p:nvSpPr>
          <p:cNvPr id="3" name="Content Placeholder 2"/>
          <p:cNvSpPr>
            <a:spLocks noGrp="1"/>
          </p:cNvSpPr>
          <p:nvPr>
            <p:ph idx="1"/>
          </p:nvPr>
        </p:nvSpPr>
        <p:spPr/>
        <p:txBody>
          <a:bodyPr/>
          <a:lstStyle/>
          <a:p>
            <a:r>
              <a:rPr lang="en-US" sz="2800" dirty="0"/>
              <a:t>Current TB Control efforts will not achieve the US goal of &lt; 1 case per million persons</a:t>
            </a:r>
          </a:p>
          <a:p>
            <a:pPr lvl="1"/>
            <a:r>
              <a:rPr lang="en-US" sz="2400" dirty="0"/>
              <a:t>Continued surveillance and active prevention measures needed</a:t>
            </a:r>
          </a:p>
          <a:p>
            <a:pPr lvl="1"/>
            <a:r>
              <a:rPr lang="en-US" sz="2400" dirty="0"/>
              <a:t>Need to address latent TB infection</a:t>
            </a:r>
          </a:p>
          <a:p>
            <a:pPr lvl="2"/>
            <a:r>
              <a:rPr lang="en-US" sz="2200" dirty="0"/>
              <a:t>Reportable?</a:t>
            </a:r>
          </a:p>
          <a:p>
            <a:pPr lvl="2"/>
            <a:r>
              <a:rPr lang="en-US" sz="2200" dirty="0"/>
              <a:t>Challenges of long treatment</a:t>
            </a:r>
          </a:p>
          <a:p>
            <a:pPr lvl="1"/>
            <a:r>
              <a:rPr lang="en-US" sz="2400" dirty="0"/>
              <a:t>How to reach the foreign born populations</a:t>
            </a:r>
          </a:p>
          <a:p>
            <a:pPr lvl="1"/>
            <a:r>
              <a:rPr lang="en-US" sz="2400" dirty="0"/>
              <a:t>Predicting who with TB infection will develop active disease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a:t>Addressing the Challenges – TB Control in the US                      </a:t>
            </a:r>
          </a:p>
        </p:txBody>
      </p:sp>
      <p:sp>
        <p:nvSpPr>
          <p:cNvPr id="29699" name="Content Placeholder 2"/>
          <p:cNvSpPr>
            <a:spLocks noGrp="1"/>
          </p:cNvSpPr>
          <p:nvPr>
            <p:ph idx="1"/>
          </p:nvPr>
        </p:nvSpPr>
        <p:spPr/>
        <p:txBody>
          <a:bodyPr>
            <a:normAutofit lnSpcReduction="10000"/>
          </a:bodyPr>
          <a:lstStyle/>
          <a:p>
            <a:r>
              <a:rPr lang="en-US" sz="2400" dirty="0"/>
              <a:t>Local, state and federal programs have separate but closely related activities</a:t>
            </a:r>
          </a:p>
          <a:p>
            <a:r>
              <a:rPr lang="en-US" sz="2400" dirty="0"/>
              <a:t>Guidelines, Laws and Regulations</a:t>
            </a:r>
          </a:p>
          <a:p>
            <a:pPr lvl="1"/>
            <a:r>
              <a:rPr lang="en-US" sz="2400" dirty="0"/>
              <a:t>Guidelines – treatment, contact investigation, prevention – data driven/expert opinion – some are a decade old</a:t>
            </a:r>
          </a:p>
          <a:p>
            <a:pPr lvl="1"/>
            <a:r>
              <a:rPr lang="en-US" sz="2400" dirty="0"/>
              <a:t>Laws – local or state – case reporting, isolation of infectious individuals</a:t>
            </a:r>
          </a:p>
          <a:p>
            <a:pPr lvl="1"/>
            <a:r>
              <a:rPr lang="en-US" sz="2400" dirty="0"/>
              <a:t>Regulations  -  local or state – implement laws</a:t>
            </a:r>
          </a:p>
          <a:p>
            <a:pPr lvl="1"/>
            <a:r>
              <a:rPr lang="en-US" sz="2400" dirty="0"/>
              <a:t>Federal laws/regulations – travel restrictions, entry into the US – no interstate restrictions</a:t>
            </a:r>
          </a:p>
          <a:p>
            <a:pPr lvl="1"/>
            <a:r>
              <a:rPr lang="en-US" sz="2400" dirty="0"/>
              <a:t>International travel regulations – WHO – limited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762000"/>
            <a:ext cx="8229600" cy="1143000"/>
          </a:xfrm>
        </p:spPr>
        <p:txBody>
          <a:bodyPr/>
          <a:lstStyle/>
          <a:p>
            <a:pPr eaLnBrk="1" hangingPunct="1"/>
            <a:r>
              <a:rPr lang="en-US" sz="6000"/>
              <a:t>Tuberculosis</a:t>
            </a:r>
          </a:p>
        </p:txBody>
      </p:sp>
      <p:sp>
        <p:nvSpPr>
          <p:cNvPr id="13315" name="Rectangle 3"/>
          <p:cNvSpPr>
            <a:spLocks noGrp="1"/>
          </p:cNvSpPr>
          <p:nvPr>
            <p:ph idx="1"/>
          </p:nvPr>
        </p:nvSpPr>
        <p:spPr>
          <a:xfrm>
            <a:off x="457200" y="2332038"/>
            <a:ext cx="8229600" cy="4525962"/>
          </a:xfrm>
        </p:spPr>
        <p:txBody>
          <a:bodyPr/>
          <a:lstStyle/>
          <a:p>
            <a:pPr eaLnBrk="1" hangingPunct="1"/>
            <a:r>
              <a:rPr lang="en-US"/>
              <a:t>1882 – Robert Koch – “one seventh of all human beings die of tuberculosis and… if one considers only the productive middle-age groups, tuberculosis carries away one-third and often more of these…”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81000" y="152400"/>
            <a:ext cx="8382000" cy="579438"/>
          </a:xfrm>
          <a:prstGeom prst="rect">
            <a:avLst/>
          </a:prstGeom>
          <a:noFill/>
          <a:ln w="9525">
            <a:noFill/>
            <a:miter lim="800000"/>
            <a:headEnd/>
            <a:tailEnd/>
          </a:ln>
        </p:spPr>
        <p:txBody>
          <a:bodyPr>
            <a:spAutoFit/>
          </a:bodyPr>
          <a:lstStyle/>
          <a:p>
            <a:pPr algn="r"/>
            <a:r>
              <a:rPr lang="en-US" sz="3200">
                <a:solidFill>
                  <a:schemeClr val="tx2"/>
                </a:solidFill>
                <a:latin typeface="Arial" charset="0"/>
              </a:rPr>
              <a:t>Elements of a Tuberculosis Control Program</a:t>
            </a:r>
          </a:p>
        </p:txBody>
      </p:sp>
      <p:sp>
        <p:nvSpPr>
          <p:cNvPr id="2051" name="Oval 3"/>
          <p:cNvSpPr>
            <a:spLocks noChangeArrowheads="1"/>
          </p:cNvSpPr>
          <p:nvPr/>
        </p:nvSpPr>
        <p:spPr bwMode="auto">
          <a:xfrm>
            <a:off x="7313613" y="2044700"/>
            <a:ext cx="1371600" cy="512763"/>
          </a:xfrm>
          <a:prstGeom prst="ellipse">
            <a:avLst/>
          </a:prstGeom>
          <a:noFill/>
          <a:ln w="9525">
            <a:solidFill>
              <a:schemeClr val="bg2"/>
            </a:solidFill>
            <a:round/>
            <a:headEnd/>
            <a:tailEnd/>
          </a:ln>
        </p:spPr>
        <p:txBody>
          <a:bodyPr wrap="none" anchor="ctr"/>
          <a:lstStyle/>
          <a:p>
            <a:endParaRPr lang="en-US"/>
          </a:p>
        </p:txBody>
      </p:sp>
      <p:sp>
        <p:nvSpPr>
          <p:cNvPr id="2052" name="Oval 4"/>
          <p:cNvSpPr>
            <a:spLocks noChangeArrowheads="1"/>
          </p:cNvSpPr>
          <p:nvPr/>
        </p:nvSpPr>
        <p:spPr bwMode="auto">
          <a:xfrm>
            <a:off x="7315200" y="1371600"/>
            <a:ext cx="1295400" cy="596900"/>
          </a:xfrm>
          <a:prstGeom prst="ellipse">
            <a:avLst/>
          </a:prstGeom>
          <a:noFill/>
          <a:ln w="9525">
            <a:solidFill>
              <a:schemeClr val="bg2"/>
            </a:solidFill>
            <a:round/>
            <a:headEnd/>
            <a:tailEnd/>
          </a:ln>
        </p:spPr>
        <p:txBody>
          <a:bodyPr wrap="none" anchor="ctr"/>
          <a:lstStyle/>
          <a:p>
            <a:endParaRPr lang="en-US"/>
          </a:p>
        </p:txBody>
      </p:sp>
      <p:sp>
        <p:nvSpPr>
          <p:cNvPr id="2053" name="Oval 5"/>
          <p:cNvSpPr>
            <a:spLocks noChangeArrowheads="1"/>
          </p:cNvSpPr>
          <p:nvPr/>
        </p:nvSpPr>
        <p:spPr bwMode="auto">
          <a:xfrm>
            <a:off x="304800" y="2667000"/>
            <a:ext cx="5029200" cy="2325688"/>
          </a:xfrm>
          <a:prstGeom prst="ellipse">
            <a:avLst/>
          </a:prstGeom>
          <a:noFill/>
          <a:ln w="9525">
            <a:solidFill>
              <a:schemeClr val="bg2"/>
            </a:solidFill>
            <a:round/>
            <a:headEnd/>
            <a:tailEnd/>
          </a:ln>
        </p:spPr>
        <p:txBody>
          <a:bodyPr wrap="none" anchor="ctr"/>
          <a:lstStyle/>
          <a:p>
            <a:endParaRPr lang="en-US"/>
          </a:p>
        </p:txBody>
      </p:sp>
      <p:sp>
        <p:nvSpPr>
          <p:cNvPr id="2054" name="Oval 6"/>
          <p:cNvSpPr>
            <a:spLocks noChangeArrowheads="1"/>
          </p:cNvSpPr>
          <p:nvPr/>
        </p:nvSpPr>
        <p:spPr bwMode="auto">
          <a:xfrm>
            <a:off x="3276600" y="3733800"/>
            <a:ext cx="4724400" cy="2819400"/>
          </a:xfrm>
          <a:prstGeom prst="ellipse">
            <a:avLst/>
          </a:prstGeom>
          <a:noFill/>
          <a:ln w="9525">
            <a:solidFill>
              <a:schemeClr val="bg2"/>
            </a:solidFill>
            <a:round/>
            <a:headEnd/>
            <a:tailEnd/>
          </a:ln>
        </p:spPr>
        <p:txBody>
          <a:bodyPr wrap="none" anchor="ctr"/>
          <a:lstStyle/>
          <a:p>
            <a:endParaRPr lang="en-US"/>
          </a:p>
        </p:txBody>
      </p:sp>
      <p:sp>
        <p:nvSpPr>
          <p:cNvPr id="2055" name="Oval 7"/>
          <p:cNvSpPr>
            <a:spLocks noChangeArrowheads="1"/>
          </p:cNvSpPr>
          <p:nvPr/>
        </p:nvSpPr>
        <p:spPr bwMode="auto">
          <a:xfrm>
            <a:off x="381000" y="5027613"/>
            <a:ext cx="3962400" cy="1601787"/>
          </a:xfrm>
          <a:prstGeom prst="ellipse">
            <a:avLst/>
          </a:prstGeom>
          <a:noFill/>
          <a:ln w="9525">
            <a:solidFill>
              <a:schemeClr val="bg2"/>
            </a:solidFill>
            <a:round/>
            <a:headEnd/>
            <a:tailEnd/>
          </a:ln>
        </p:spPr>
        <p:txBody>
          <a:bodyPr wrap="none" anchor="ctr"/>
          <a:lstStyle/>
          <a:p>
            <a:pPr algn="ctr"/>
            <a:endParaRPr lang="en-US" sz="1400" b="1">
              <a:latin typeface="Arial" charset="0"/>
            </a:endParaRPr>
          </a:p>
        </p:txBody>
      </p:sp>
      <p:grpSp>
        <p:nvGrpSpPr>
          <p:cNvPr id="2056" name="Group 8"/>
          <p:cNvGrpSpPr>
            <a:grpSpLocks/>
          </p:cNvGrpSpPr>
          <p:nvPr/>
        </p:nvGrpSpPr>
        <p:grpSpPr bwMode="auto">
          <a:xfrm>
            <a:off x="381000" y="838200"/>
            <a:ext cx="8039100" cy="5665788"/>
            <a:chOff x="240" y="528"/>
            <a:chExt cx="5064" cy="3569"/>
          </a:xfrm>
        </p:grpSpPr>
        <p:sp>
          <p:nvSpPr>
            <p:cNvPr id="2057" name="Text Box 9"/>
            <p:cNvSpPr txBox="1">
              <a:spLocks noChangeArrowheads="1"/>
            </p:cNvSpPr>
            <p:nvPr/>
          </p:nvSpPr>
          <p:spPr bwMode="auto">
            <a:xfrm>
              <a:off x="2927" y="841"/>
              <a:ext cx="974" cy="558"/>
            </a:xfrm>
            <a:prstGeom prst="rect">
              <a:avLst/>
            </a:prstGeom>
            <a:noFill/>
            <a:ln w="9525">
              <a:noFill/>
              <a:miter lim="800000"/>
              <a:headEnd/>
              <a:tailEnd/>
            </a:ln>
          </p:spPr>
          <p:txBody>
            <a:bodyPr wrap="none">
              <a:spAutoFit/>
            </a:bodyPr>
            <a:lstStyle/>
            <a:p>
              <a:r>
                <a:rPr lang="en-US" sz="2600" b="1">
                  <a:latin typeface="Arial" charset="0"/>
                </a:rPr>
                <a:t>Clinical </a:t>
              </a:r>
            </a:p>
            <a:p>
              <a:r>
                <a:rPr lang="en-US" sz="2600" b="1">
                  <a:latin typeface="Arial" charset="0"/>
                </a:rPr>
                <a:t>Services</a:t>
              </a:r>
            </a:p>
          </p:txBody>
        </p:sp>
        <p:sp>
          <p:nvSpPr>
            <p:cNvPr id="2058" name="Text Box 10"/>
            <p:cNvSpPr txBox="1">
              <a:spLocks noChangeArrowheads="1"/>
            </p:cNvSpPr>
            <p:nvPr/>
          </p:nvSpPr>
          <p:spPr bwMode="auto">
            <a:xfrm>
              <a:off x="864" y="2160"/>
              <a:ext cx="1388" cy="558"/>
            </a:xfrm>
            <a:prstGeom prst="rect">
              <a:avLst/>
            </a:prstGeom>
            <a:noFill/>
            <a:ln w="9525">
              <a:noFill/>
              <a:miter lim="800000"/>
              <a:headEnd/>
              <a:tailEnd/>
            </a:ln>
          </p:spPr>
          <p:txBody>
            <a:bodyPr wrap="none">
              <a:spAutoFit/>
            </a:bodyPr>
            <a:lstStyle/>
            <a:p>
              <a:r>
                <a:rPr lang="en-US" sz="2600" b="1" dirty="0">
                  <a:latin typeface="Arial" charset="0"/>
                </a:rPr>
                <a:t>Case</a:t>
              </a:r>
            </a:p>
            <a:p>
              <a:r>
                <a:rPr lang="en-US" sz="2600" b="1" dirty="0">
                  <a:latin typeface="Arial" charset="0"/>
                </a:rPr>
                <a:t>Management</a:t>
              </a:r>
            </a:p>
          </p:txBody>
        </p:sp>
        <p:sp>
          <p:nvSpPr>
            <p:cNvPr id="2059" name="Text Box 11"/>
            <p:cNvSpPr txBox="1">
              <a:spLocks noChangeArrowheads="1"/>
            </p:cNvSpPr>
            <p:nvPr/>
          </p:nvSpPr>
          <p:spPr bwMode="auto">
            <a:xfrm>
              <a:off x="4032" y="2400"/>
              <a:ext cx="787" cy="192"/>
            </a:xfrm>
            <a:prstGeom prst="rect">
              <a:avLst/>
            </a:prstGeom>
            <a:noFill/>
            <a:ln w="9525">
              <a:noFill/>
              <a:miter lim="800000"/>
              <a:headEnd/>
              <a:tailEnd/>
            </a:ln>
          </p:spPr>
          <p:txBody>
            <a:bodyPr wrap="none">
              <a:spAutoFit/>
            </a:bodyPr>
            <a:lstStyle/>
            <a:p>
              <a:r>
                <a:rPr lang="en-US" sz="1400" dirty="0">
                  <a:latin typeface="Arial" charset="0"/>
                </a:rPr>
                <a:t>Data analysis</a:t>
              </a:r>
            </a:p>
          </p:txBody>
        </p:sp>
        <p:sp>
          <p:nvSpPr>
            <p:cNvPr id="2060" name="Text Box 12"/>
            <p:cNvSpPr txBox="1">
              <a:spLocks noChangeArrowheads="1"/>
            </p:cNvSpPr>
            <p:nvPr/>
          </p:nvSpPr>
          <p:spPr bwMode="auto">
            <a:xfrm>
              <a:off x="336" y="816"/>
              <a:ext cx="892" cy="192"/>
            </a:xfrm>
            <a:prstGeom prst="rect">
              <a:avLst/>
            </a:prstGeom>
            <a:noFill/>
            <a:ln w="9525">
              <a:noFill/>
              <a:miter lim="800000"/>
              <a:headEnd/>
              <a:tailEnd/>
            </a:ln>
          </p:spPr>
          <p:txBody>
            <a:bodyPr>
              <a:spAutoFit/>
            </a:bodyPr>
            <a:lstStyle/>
            <a:p>
              <a:r>
                <a:rPr lang="en-US" sz="1400">
                  <a:latin typeface="Arial" charset="0"/>
                </a:rPr>
                <a:t>Inpatient care</a:t>
              </a:r>
            </a:p>
          </p:txBody>
        </p:sp>
        <p:sp>
          <p:nvSpPr>
            <p:cNvPr id="2061" name="Text Box 13"/>
            <p:cNvSpPr txBox="1">
              <a:spLocks noChangeArrowheads="1"/>
            </p:cNvSpPr>
            <p:nvPr/>
          </p:nvSpPr>
          <p:spPr bwMode="auto">
            <a:xfrm>
              <a:off x="1632" y="1104"/>
              <a:ext cx="1072" cy="326"/>
            </a:xfrm>
            <a:prstGeom prst="rect">
              <a:avLst/>
            </a:prstGeom>
            <a:noFill/>
            <a:ln w="9525">
              <a:noFill/>
              <a:miter lim="800000"/>
              <a:headEnd/>
              <a:tailEnd/>
            </a:ln>
          </p:spPr>
          <p:txBody>
            <a:bodyPr wrap="none">
              <a:spAutoFit/>
            </a:bodyPr>
            <a:lstStyle/>
            <a:p>
              <a:r>
                <a:rPr lang="en-US" sz="1400" dirty="0">
                  <a:latin typeface="Arial" charset="0"/>
                </a:rPr>
                <a:t>Medical evaluation </a:t>
              </a:r>
            </a:p>
            <a:p>
              <a:r>
                <a:rPr lang="en-US" sz="1400" dirty="0">
                  <a:latin typeface="Arial" charset="0"/>
                </a:rPr>
                <a:t>and follow-up</a:t>
              </a:r>
            </a:p>
          </p:txBody>
        </p:sp>
        <p:sp>
          <p:nvSpPr>
            <p:cNvPr id="2062" name="Text Box 14"/>
            <p:cNvSpPr txBox="1">
              <a:spLocks noChangeArrowheads="1"/>
            </p:cNvSpPr>
            <p:nvPr/>
          </p:nvSpPr>
          <p:spPr bwMode="auto">
            <a:xfrm>
              <a:off x="4608" y="528"/>
              <a:ext cx="383" cy="192"/>
            </a:xfrm>
            <a:prstGeom prst="rect">
              <a:avLst/>
            </a:prstGeom>
            <a:noFill/>
            <a:ln w="9525">
              <a:noFill/>
              <a:miter lim="800000"/>
              <a:headEnd/>
              <a:tailEnd/>
            </a:ln>
          </p:spPr>
          <p:txBody>
            <a:bodyPr wrap="none">
              <a:spAutoFit/>
            </a:bodyPr>
            <a:lstStyle/>
            <a:p>
              <a:r>
                <a:rPr lang="en-US" sz="1400">
                  <a:latin typeface="Arial" charset="0"/>
                </a:rPr>
                <a:t>X-ray</a:t>
              </a:r>
            </a:p>
          </p:txBody>
        </p:sp>
        <p:sp>
          <p:nvSpPr>
            <p:cNvPr id="2063" name="Text Box 15"/>
            <p:cNvSpPr txBox="1">
              <a:spLocks noChangeArrowheads="1"/>
            </p:cNvSpPr>
            <p:nvPr/>
          </p:nvSpPr>
          <p:spPr bwMode="auto">
            <a:xfrm>
              <a:off x="4655" y="1358"/>
              <a:ext cx="649" cy="192"/>
            </a:xfrm>
            <a:prstGeom prst="rect">
              <a:avLst/>
            </a:prstGeom>
            <a:noFill/>
            <a:ln w="9525">
              <a:noFill/>
              <a:miter lim="800000"/>
              <a:headEnd/>
              <a:tailEnd/>
            </a:ln>
          </p:spPr>
          <p:txBody>
            <a:bodyPr wrap="none">
              <a:spAutoFit/>
            </a:bodyPr>
            <a:lstStyle/>
            <a:p>
              <a:r>
                <a:rPr lang="en-US" sz="1400">
                  <a:latin typeface="Arial" charset="0"/>
                </a:rPr>
                <a:t>Laboratory</a:t>
              </a:r>
            </a:p>
          </p:txBody>
        </p:sp>
        <p:sp>
          <p:nvSpPr>
            <p:cNvPr id="2064" name="Text Box 16"/>
            <p:cNvSpPr txBox="1">
              <a:spLocks noChangeArrowheads="1"/>
            </p:cNvSpPr>
            <p:nvPr/>
          </p:nvSpPr>
          <p:spPr bwMode="auto">
            <a:xfrm>
              <a:off x="4655" y="930"/>
              <a:ext cx="619" cy="192"/>
            </a:xfrm>
            <a:prstGeom prst="rect">
              <a:avLst/>
            </a:prstGeom>
            <a:noFill/>
            <a:ln w="9525">
              <a:noFill/>
              <a:miter lim="800000"/>
              <a:headEnd/>
              <a:tailEnd/>
            </a:ln>
          </p:spPr>
          <p:txBody>
            <a:bodyPr wrap="none">
              <a:spAutoFit/>
            </a:bodyPr>
            <a:lstStyle/>
            <a:p>
              <a:r>
                <a:rPr lang="en-US" sz="1400">
                  <a:latin typeface="Arial" charset="0"/>
                </a:rPr>
                <a:t>Pharmacy</a:t>
              </a:r>
            </a:p>
          </p:txBody>
        </p:sp>
        <p:sp>
          <p:nvSpPr>
            <p:cNvPr id="2065" name="Text Box 17"/>
            <p:cNvSpPr txBox="1">
              <a:spLocks noChangeArrowheads="1"/>
            </p:cNvSpPr>
            <p:nvPr/>
          </p:nvSpPr>
          <p:spPr bwMode="auto">
            <a:xfrm>
              <a:off x="2496" y="1296"/>
              <a:ext cx="624" cy="326"/>
            </a:xfrm>
            <a:prstGeom prst="rect">
              <a:avLst/>
            </a:prstGeom>
            <a:noFill/>
            <a:ln w="9525">
              <a:noFill/>
              <a:miter lim="800000"/>
              <a:headEnd/>
              <a:tailEnd/>
            </a:ln>
          </p:spPr>
          <p:txBody>
            <a:bodyPr>
              <a:spAutoFit/>
            </a:bodyPr>
            <a:lstStyle/>
            <a:p>
              <a:r>
                <a:rPr lang="en-US" sz="1400">
                  <a:latin typeface="Arial" charset="0"/>
                </a:rPr>
                <a:t>Social </a:t>
              </a:r>
            </a:p>
            <a:p>
              <a:r>
                <a:rPr lang="en-US" sz="1400">
                  <a:latin typeface="Arial" charset="0"/>
                </a:rPr>
                <a:t>services</a:t>
              </a:r>
            </a:p>
          </p:txBody>
        </p:sp>
        <p:sp>
          <p:nvSpPr>
            <p:cNvPr id="2066" name="Text Box 18"/>
            <p:cNvSpPr txBox="1">
              <a:spLocks noChangeArrowheads="1"/>
            </p:cNvSpPr>
            <p:nvPr/>
          </p:nvSpPr>
          <p:spPr bwMode="auto">
            <a:xfrm>
              <a:off x="1680" y="1440"/>
              <a:ext cx="661" cy="460"/>
            </a:xfrm>
            <a:prstGeom prst="rect">
              <a:avLst/>
            </a:prstGeom>
            <a:noFill/>
            <a:ln w="9525">
              <a:noFill/>
              <a:miter lim="800000"/>
              <a:headEnd/>
              <a:tailEnd/>
            </a:ln>
          </p:spPr>
          <p:txBody>
            <a:bodyPr wrap="none">
              <a:spAutoFit/>
            </a:bodyPr>
            <a:lstStyle/>
            <a:p>
              <a:r>
                <a:rPr lang="en-US" sz="1400" dirty="0">
                  <a:latin typeface="Arial" charset="0"/>
                </a:rPr>
                <a:t>Interpreter/</a:t>
              </a:r>
            </a:p>
            <a:p>
              <a:r>
                <a:rPr lang="en-US" sz="1400" dirty="0">
                  <a:latin typeface="Arial" charset="0"/>
                </a:rPr>
                <a:t>translator</a:t>
              </a:r>
            </a:p>
            <a:p>
              <a:r>
                <a:rPr lang="en-US" sz="1400" dirty="0">
                  <a:latin typeface="Arial" charset="0"/>
                </a:rPr>
                <a:t>services</a:t>
              </a:r>
            </a:p>
          </p:txBody>
        </p:sp>
        <p:sp>
          <p:nvSpPr>
            <p:cNvPr id="2067" name="Text Box 19"/>
            <p:cNvSpPr txBox="1">
              <a:spLocks noChangeArrowheads="1"/>
            </p:cNvSpPr>
            <p:nvPr/>
          </p:nvSpPr>
          <p:spPr bwMode="auto">
            <a:xfrm>
              <a:off x="288" y="2208"/>
              <a:ext cx="625" cy="326"/>
            </a:xfrm>
            <a:prstGeom prst="rect">
              <a:avLst/>
            </a:prstGeom>
            <a:noFill/>
            <a:ln w="9525">
              <a:noFill/>
              <a:miter lim="800000"/>
              <a:headEnd/>
              <a:tailEnd/>
            </a:ln>
          </p:spPr>
          <p:txBody>
            <a:bodyPr wrap="none">
              <a:spAutoFit/>
            </a:bodyPr>
            <a:lstStyle/>
            <a:p>
              <a:r>
                <a:rPr lang="en-US" sz="1400" dirty="0">
                  <a:latin typeface="Arial" charset="0"/>
                </a:rPr>
                <a:t>Home </a:t>
              </a:r>
            </a:p>
            <a:p>
              <a:r>
                <a:rPr lang="en-US" sz="1400" dirty="0">
                  <a:latin typeface="Arial" charset="0"/>
                </a:rPr>
                <a:t>evaluation</a:t>
              </a:r>
            </a:p>
          </p:txBody>
        </p:sp>
        <p:sp>
          <p:nvSpPr>
            <p:cNvPr id="2068" name="Text Box 20"/>
            <p:cNvSpPr txBox="1">
              <a:spLocks noChangeArrowheads="1"/>
            </p:cNvSpPr>
            <p:nvPr/>
          </p:nvSpPr>
          <p:spPr bwMode="auto">
            <a:xfrm>
              <a:off x="288" y="2540"/>
              <a:ext cx="526" cy="192"/>
            </a:xfrm>
            <a:prstGeom prst="rect">
              <a:avLst/>
            </a:prstGeom>
            <a:noFill/>
            <a:ln w="9525">
              <a:noFill/>
              <a:miter lim="800000"/>
              <a:headEnd/>
              <a:tailEnd/>
            </a:ln>
          </p:spPr>
          <p:txBody>
            <a:bodyPr wrap="none">
              <a:spAutoFit/>
            </a:bodyPr>
            <a:lstStyle/>
            <a:p>
              <a:r>
                <a:rPr lang="en-US" sz="1400">
                  <a:latin typeface="Arial" charset="0"/>
                </a:rPr>
                <a:t>Housing</a:t>
              </a:r>
            </a:p>
          </p:txBody>
        </p:sp>
        <p:sp>
          <p:nvSpPr>
            <p:cNvPr id="2069" name="Text Box 21"/>
            <p:cNvSpPr txBox="1">
              <a:spLocks noChangeArrowheads="1"/>
            </p:cNvSpPr>
            <p:nvPr/>
          </p:nvSpPr>
          <p:spPr bwMode="auto">
            <a:xfrm>
              <a:off x="1968" y="2736"/>
              <a:ext cx="575" cy="326"/>
            </a:xfrm>
            <a:prstGeom prst="rect">
              <a:avLst/>
            </a:prstGeom>
            <a:noFill/>
            <a:ln w="9525">
              <a:noFill/>
              <a:miter lim="800000"/>
              <a:headEnd/>
              <a:tailEnd/>
            </a:ln>
          </p:spPr>
          <p:txBody>
            <a:bodyPr wrap="none">
              <a:spAutoFit/>
            </a:bodyPr>
            <a:lstStyle/>
            <a:p>
              <a:r>
                <a:rPr lang="en-US" sz="1400" dirty="0">
                  <a:latin typeface="Arial" charset="0"/>
                </a:rPr>
                <a:t>Isolation,</a:t>
              </a:r>
            </a:p>
            <a:p>
              <a:r>
                <a:rPr lang="en-US" sz="1400" dirty="0">
                  <a:latin typeface="Arial" charset="0"/>
                </a:rPr>
                <a:t>detention</a:t>
              </a:r>
            </a:p>
          </p:txBody>
        </p:sp>
        <p:sp>
          <p:nvSpPr>
            <p:cNvPr id="2070" name="Text Box 22"/>
            <p:cNvSpPr txBox="1">
              <a:spLocks noChangeArrowheads="1"/>
            </p:cNvSpPr>
            <p:nvPr/>
          </p:nvSpPr>
          <p:spPr bwMode="auto">
            <a:xfrm>
              <a:off x="1776" y="2016"/>
              <a:ext cx="737" cy="326"/>
            </a:xfrm>
            <a:prstGeom prst="rect">
              <a:avLst/>
            </a:prstGeom>
            <a:noFill/>
            <a:ln w="9525">
              <a:noFill/>
              <a:miter lim="800000"/>
              <a:headEnd/>
              <a:tailEnd/>
            </a:ln>
          </p:spPr>
          <p:txBody>
            <a:bodyPr wrap="none">
              <a:spAutoFit/>
            </a:bodyPr>
            <a:lstStyle/>
            <a:p>
              <a:r>
                <a:rPr lang="en-US" sz="1400" dirty="0">
                  <a:latin typeface="Arial" charset="0"/>
                </a:rPr>
                <a:t>Contact </a:t>
              </a:r>
            </a:p>
            <a:p>
              <a:r>
                <a:rPr lang="en-US" sz="1400" dirty="0">
                  <a:latin typeface="Arial" charset="0"/>
                </a:rPr>
                <a:t>investigation</a:t>
              </a:r>
            </a:p>
          </p:txBody>
        </p:sp>
        <p:sp>
          <p:nvSpPr>
            <p:cNvPr id="2071" name="Text Box 23"/>
            <p:cNvSpPr txBox="1">
              <a:spLocks noChangeArrowheads="1"/>
            </p:cNvSpPr>
            <p:nvPr/>
          </p:nvSpPr>
          <p:spPr bwMode="auto">
            <a:xfrm>
              <a:off x="1008" y="1872"/>
              <a:ext cx="904" cy="326"/>
            </a:xfrm>
            <a:prstGeom prst="rect">
              <a:avLst/>
            </a:prstGeom>
            <a:noFill/>
            <a:ln w="9525">
              <a:noFill/>
              <a:miter lim="800000"/>
              <a:headEnd/>
              <a:tailEnd/>
            </a:ln>
          </p:spPr>
          <p:txBody>
            <a:bodyPr wrap="none">
              <a:spAutoFit/>
            </a:bodyPr>
            <a:lstStyle/>
            <a:p>
              <a:r>
                <a:rPr lang="en-US" sz="1400" dirty="0">
                  <a:latin typeface="Arial" charset="0"/>
                </a:rPr>
                <a:t>Coordination of </a:t>
              </a:r>
            </a:p>
            <a:p>
              <a:r>
                <a:rPr lang="en-US" sz="1400" dirty="0">
                  <a:latin typeface="Arial" charset="0"/>
                </a:rPr>
                <a:t>medical care</a:t>
              </a:r>
            </a:p>
          </p:txBody>
        </p:sp>
        <p:sp>
          <p:nvSpPr>
            <p:cNvPr id="2072" name="Text Box 24"/>
            <p:cNvSpPr txBox="1">
              <a:spLocks noChangeArrowheads="1"/>
            </p:cNvSpPr>
            <p:nvPr/>
          </p:nvSpPr>
          <p:spPr bwMode="auto">
            <a:xfrm>
              <a:off x="672" y="1920"/>
              <a:ext cx="432" cy="192"/>
            </a:xfrm>
            <a:prstGeom prst="rect">
              <a:avLst/>
            </a:prstGeom>
            <a:noFill/>
            <a:ln w="9525">
              <a:noFill/>
              <a:miter lim="800000"/>
              <a:headEnd/>
              <a:tailEnd/>
            </a:ln>
          </p:spPr>
          <p:txBody>
            <a:bodyPr>
              <a:spAutoFit/>
            </a:bodyPr>
            <a:lstStyle/>
            <a:p>
              <a:r>
                <a:rPr lang="en-US" sz="1400" dirty="0">
                  <a:latin typeface="Arial" charset="0"/>
                </a:rPr>
                <a:t>DOT</a:t>
              </a:r>
            </a:p>
          </p:txBody>
        </p:sp>
        <p:sp>
          <p:nvSpPr>
            <p:cNvPr id="2073" name="Text Box 25"/>
            <p:cNvSpPr txBox="1">
              <a:spLocks noChangeArrowheads="1"/>
            </p:cNvSpPr>
            <p:nvPr/>
          </p:nvSpPr>
          <p:spPr bwMode="auto">
            <a:xfrm>
              <a:off x="3840" y="3024"/>
              <a:ext cx="1296" cy="330"/>
            </a:xfrm>
            <a:prstGeom prst="rect">
              <a:avLst/>
            </a:prstGeom>
            <a:noFill/>
            <a:ln w="9525">
              <a:noFill/>
              <a:miter lim="800000"/>
              <a:headEnd/>
              <a:tailEnd/>
            </a:ln>
          </p:spPr>
          <p:txBody>
            <a:bodyPr wrap="square">
              <a:spAutoFit/>
            </a:bodyPr>
            <a:lstStyle/>
            <a:p>
              <a:r>
                <a:rPr lang="en-US" sz="1400" dirty="0">
                  <a:latin typeface="Arial" charset="0"/>
                </a:rPr>
                <a:t>Program evaluation &amp;</a:t>
              </a:r>
            </a:p>
            <a:p>
              <a:r>
                <a:rPr lang="en-US" sz="1400" dirty="0">
                  <a:latin typeface="Arial" charset="0"/>
                </a:rPr>
                <a:t>planning</a:t>
              </a:r>
            </a:p>
          </p:txBody>
        </p:sp>
        <p:sp>
          <p:nvSpPr>
            <p:cNvPr id="2074" name="Oval 26"/>
            <p:cNvSpPr>
              <a:spLocks noChangeArrowheads="1"/>
            </p:cNvSpPr>
            <p:nvPr/>
          </p:nvSpPr>
          <p:spPr bwMode="auto">
            <a:xfrm>
              <a:off x="4368" y="528"/>
              <a:ext cx="768" cy="268"/>
            </a:xfrm>
            <a:prstGeom prst="ellipse">
              <a:avLst/>
            </a:prstGeom>
            <a:noFill/>
            <a:ln w="9525">
              <a:solidFill>
                <a:schemeClr val="bg2"/>
              </a:solidFill>
              <a:round/>
              <a:headEnd/>
              <a:tailEnd/>
            </a:ln>
          </p:spPr>
          <p:txBody>
            <a:bodyPr wrap="none" anchor="ctr"/>
            <a:lstStyle/>
            <a:p>
              <a:endParaRPr lang="en-US"/>
            </a:p>
          </p:txBody>
        </p:sp>
        <p:sp>
          <p:nvSpPr>
            <p:cNvPr id="2075" name="Line 27"/>
            <p:cNvSpPr>
              <a:spLocks noChangeShapeType="1"/>
            </p:cNvSpPr>
            <p:nvPr/>
          </p:nvSpPr>
          <p:spPr bwMode="auto">
            <a:xfrm flipV="1">
              <a:off x="3887" y="643"/>
              <a:ext cx="480" cy="377"/>
            </a:xfrm>
            <a:prstGeom prst="line">
              <a:avLst/>
            </a:prstGeom>
            <a:noFill/>
            <a:ln w="9525">
              <a:solidFill>
                <a:schemeClr val="tx1"/>
              </a:solidFill>
              <a:round/>
              <a:headEnd/>
              <a:tailEnd type="triangle" w="med" len="med"/>
            </a:ln>
          </p:spPr>
          <p:txBody>
            <a:bodyPr/>
            <a:lstStyle/>
            <a:p>
              <a:endParaRPr lang="en-US"/>
            </a:p>
          </p:txBody>
        </p:sp>
        <p:sp>
          <p:nvSpPr>
            <p:cNvPr id="2076" name="Line 28"/>
            <p:cNvSpPr>
              <a:spLocks noChangeShapeType="1"/>
            </p:cNvSpPr>
            <p:nvPr/>
          </p:nvSpPr>
          <p:spPr bwMode="auto">
            <a:xfrm flipV="1">
              <a:off x="4080" y="1020"/>
              <a:ext cx="479" cy="177"/>
            </a:xfrm>
            <a:prstGeom prst="line">
              <a:avLst/>
            </a:prstGeom>
            <a:noFill/>
            <a:ln w="9525">
              <a:solidFill>
                <a:schemeClr val="tx1"/>
              </a:solidFill>
              <a:round/>
              <a:headEnd/>
              <a:tailEnd type="triangle" w="med" len="med"/>
            </a:ln>
          </p:spPr>
          <p:txBody>
            <a:bodyPr/>
            <a:lstStyle/>
            <a:p>
              <a:endParaRPr lang="en-US"/>
            </a:p>
          </p:txBody>
        </p:sp>
        <p:sp>
          <p:nvSpPr>
            <p:cNvPr id="2077" name="Line 29"/>
            <p:cNvSpPr>
              <a:spLocks noChangeShapeType="1"/>
            </p:cNvSpPr>
            <p:nvPr/>
          </p:nvSpPr>
          <p:spPr bwMode="auto">
            <a:xfrm>
              <a:off x="4031" y="1412"/>
              <a:ext cx="576" cy="37"/>
            </a:xfrm>
            <a:prstGeom prst="line">
              <a:avLst/>
            </a:prstGeom>
            <a:noFill/>
            <a:ln w="9525">
              <a:solidFill>
                <a:schemeClr val="tx1"/>
              </a:solidFill>
              <a:round/>
              <a:headEnd/>
              <a:tailEnd type="triangle" w="med" len="med"/>
            </a:ln>
          </p:spPr>
          <p:txBody>
            <a:bodyPr/>
            <a:lstStyle/>
            <a:p>
              <a:endParaRPr lang="en-US"/>
            </a:p>
          </p:txBody>
        </p:sp>
        <p:sp>
          <p:nvSpPr>
            <p:cNvPr id="2078" name="Oval 30"/>
            <p:cNvSpPr>
              <a:spLocks noChangeArrowheads="1"/>
            </p:cNvSpPr>
            <p:nvPr/>
          </p:nvSpPr>
          <p:spPr bwMode="auto">
            <a:xfrm>
              <a:off x="2784" y="1728"/>
              <a:ext cx="2160" cy="1354"/>
            </a:xfrm>
            <a:prstGeom prst="ellipse">
              <a:avLst/>
            </a:prstGeom>
            <a:noFill/>
            <a:ln w="9525">
              <a:solidFill>
                <a:schemeClr val="bg2"/>
              </a:solidFill>
              <a:round/>
              <a:headEnd/>
              <a:tailEnd/>
            </a:ln>
          </p:spPr>
          <p:txBody>
            <a:bodyPr wrap="none" anchor="ctr"/>
            <a:lstStyle/>
            <a:p>
              <a:endParaRPr lang="en-US"/>
            </a:p>
          </p:txBody>
        </p:sp>
        <p:sp>
          <p:nvSpPr>
            <p:cNvPr id="2079" name="Oval 31"/>
            <p:cNvSpPr>
              <a:spLocks noChangeArrowheads="1"/>
            </p:cNvSpPr>
            <p:nvPr/>
          </p:nvSpPr>
          <p:spPr bwMode="auto">
            <a:xfrm>
              <a:off x="1344" y="672"/>
              <a:ext cx="3011" cy="1407"/>
            </a:xfrm>
            <a:prstGeom prst="ellipse">
              <a:avLst/>
            </a:prstGeom>
            <a:noFill/>
            <a:ln w="9525">
              <a:solidFill>
                <a:schemeClr val="bg2"/>
              </a:solidFill>
              <a:round/>
              <a:headEnd/>
              <a:tailEnd/>
            </a:ln>
          </p:spPr>
          <p:txBody>
            <a:bodyPr wrap="none" anchor="ctr"/>
            <a:lstStyle/>
            <a:p>
              <a:endParaRPr lang="en-US"/>
            </a:p>
          </p:txBody>
        </p:sp>
        <p:sp>
          <p:nvSpPr>
            <p:cNvPr id="2080" name="Text Box 32"/>
            <p:cNvSpPr txBox="1">
              <a:spLocks noChangeArrowheads="1"/>
            </p:cNvSpPr>
            <p:nvPr/>
          </p:nvSpPr>
          <p:spPr bwMode="auto">
            <a:xfrm>
              <a:off x="3168" y="1920"/>
              <a:ext cx="1728" cy="480"/>
            </a:xfrm>
            <a:prstGeom prst="rect">
              <a:avLst/>
            </a:prstGeom>
            <a:noFill/>
            <a:ln w="9525">
              <a:noFill/>
              <a:miter lim="800000"/>
              <a:headEnd/>
              <a:tailEnd/>
            </a:ln>
          </p:spPr>
          <p:txBody>
            <a:bodyPr>
              <a:spAutoFit/>
            </a:bodyPr>
            <a:lstStyle/>
            <a:p>
              <a:r>
                <a:rPr lang="en-US" sz="2200" b="1">
                  <a:latin typeface="Arial" charset="0"/>
                </a:rPr>
                <a:t>Epidemiology </a:t>
              </a:r>
            </a:p>
            <a:p>
              <a:r>
                <a:rPr lang="en-US" sz="2200" b="1">
                  <a:latin typeface="Arial" charset="0"/>
                </a:rPr>
                <a:t>and Surveillance</a:t>
              </a:r>
            </a:p>
          </p:txBody>
        </p:sp>
        <p:sp>
          <p:nvSpPr>
            <p:cNvPr id="2081" name="Text Box 33"/>
            <p:cNvSpPr txBox="1">
              <a:spLocks noChangeArrowheads="1"/>
            </p:cNvSpPr>
            <p:nvPr/>
          </p:nvSpPr>
          <p:spPr bwMode="auto">
            <a:xfrm>
              <a:off x="3120" y="1392"/>
              <a:ext cx="880" cy="326"/>
            </a:xfrm>
            <a:prstGeom prst="rect">
              <a:avLst/>
            </a:prstGeom>
            <a:noFill/>
            <a:ln w="9525">
              <a:noFill/>
              <a:miter lim="800000"/>
              <a:headEnd/>
              <a:tailEnd/>
            </a:ln>
          </p:spPr>
          <p:txBody>
            <a:bodyPr wrap="none">
              <a:spAutoFit/>
            </a:bodyPr>
            <a:lstStyle/>
            <a:p>
              <a:r>
                <a:rPr lang="en-US" sz="1400" dirty="0">
                  <a:latin typeface="Arial" charset="0"/>
                </a:rPr>
                <a:t>HIV testing and</a:t>
              </a:r>
            </a:p>
            <a:p>
              <a:r>
                <a:rPr lang="en-US" sz="1400" dirty="0">
                  <a:latin typeface="Arial" charset="0"/>
                </a:rPr>
                <a:t>counseling</a:t>
              </a:r>
            </a:p>
          </p:txBody>
        </p:sp>
        <p:sp>
          <p:nvSpPr>
            <p:cNvPr id="2082" name="Oval 34"/>
            <p:cNvSpPr>
              <a:spLocks noChangeArrowheads="1"/>
            </p:cNvSpPr>
            <p:nvPr/>
          </p:nvSpPr>
          <p:spPr bwMode="auto">
            <a:xfrm>
              <a:off x="240" y="720"/>
              <a:ext cx="1007" cy="375"/>
            </a:xfrm>
            <a:prstGeom prst="ellipse">
              <a:avLst/>
            </a:prstGeom>
            <a:noFill/>
            <a:ln w="9525">
              <a:solidFill>
                <a:schemeClr val="bg2"/>
              </a:solidFill>
              <a:round/>
              <a:headEnd/>
              <a:tailEnd/>
            </a:ln>
          </p:spPr>
          <p:txBody>
            <a:bodyPr wrap="none" anchor="ctr"/>
            <a:lstStyle/>
            <a:p>
              <a:endParaRPr lang="en-US"/>
            </a:p>
          </p:txBody>
        </p:sp>
        <p:sp>
          <p:nvSpPr>
            <p:cNvPr id="2083" name="Line 35"/>
            <p:cNvSpPr>
              <a:spLocks noChangeShapeType="1"/>
            </p:cNvSpPr>
            <p:nvPr/>
          </p:nvSpPr>
          <p:spPr bwMode="auto">
            <a:xfrm flipH="1">
              <a:off x="3935" y="751"/>
              <a:ext cx="432" cy="323"/>
            </a:xfrm>
            <a:prstGeom prst="line">
              <a:avLst/>
            </a:prstGeom>
            <a:noFill/>
            <a:ln w="9525">
              <a:solidFill>
                <a:schemeClr val="tx1"/>
              </a:solidFill>
              <a:round/>
              <a:headEnd/>
              <a:tailEnd type="triangle" w="med" len="med"/>
            </a:ln>
          </p:spPr>
          <p:txBody>
            <a:bodyPr/>
            <a:lstStyle/>
            <a:p>
              <a:endParaRPr lang="en-US"/>
            </a:p>
          </p:txBody>
        </p:sp>
        <p:sp>
          <p:nvSpPr>
            <p:cNvPr id="2084" name="Line 36"/>
            <p:cNvSpPr>
              <a:spLocks noChangeShapeType="1"/>
            </p:cNvSpPr>
            <p:nvPr/>
          </p:nvSpPr>
          <p:spPr bwMode="auto">
            <a:xfrm flipH="1">
              <a:off x="4176" y="1128"/>
              <a:ext cx="383" cy="120"/>
            </a:xfrm>
            <a:prstGeom prst="line">
              <a:avLst/>
            </a:prstGeom>
            <a:noFill/>
            <a:ln w="9525">
              <a:solidFill>
                <a:schemeClr val="tx1"/>
              </a:solidFill>
              <a:round/>
              <a:headEnd/>
              <a:tailEnd type="triangle" w="med" len="med"/>
            </a:ln>
          </p:spPr>
          <p:txBody>
            <a:bodyPr/>
            <a:lstStyle/>
            <a:p>
              <a:endParaRPr lang="en-US"/>
            </a:p>
          </p:txBody>
        </p:sp>
        <p:sp>
          <p:nvSpPr>
            <p:cNvPr id="2085" name="Line 37"/>
            <p:cNvSpPr>
              <a:spLocks noChangeShapeType="1"/>
            </p:cNvSpPr>
            <p:nvPr/>
          </p:nvSpPr>
          <p:spPr bwMode="auto">
            <a:xfrm flipH="1" flipV="1">
              <a:off x="4080" y="1503"/>
              <a:ext cx="480" cy="33"/>
            </a:xfrm>
            <a:prstGeom prst="line">
              <a:avLst/>
            </a:prstGeom>
            <a:noFill/>
            <a:ln w="9525">
              <a:solidFill>
                <a:schemeClr val="tx1"/>
              </a:solidFill>
              <a:round/>
              <a:headEnd/>
              <a:tailEnd type="triangle" w="med" len="med"/>
            </a:ln>
          </p:spPr>
          <p:txBody>
            <a:bodyPr/>
            <a:lstStyle/>
            <a:p>
              <a:endParaRPr lang="en-US"/>
            </a:p>
          </p:txBody>
        </p:sp>
        <p:sp>
          <p:nvSpPr>
            <p:cNvPr id="2086" name="Text Box 38"/>
            <p:cNvSpPr txBox="1">
              <a:spLocks noChangeArrowheads="1"/>
            </p:cNvSpPr>
            <p:nvPr/>
          </p:nvSpPr>
          <p:spPr bwMode="auto">
            <a:xfrm>
              <a:off x="2640" y="3327"/>
              <a:ext cx="2279" cy="269"/>
            </a:xfrm>
            <a:prstGeom prst="rect">
              <a:avLst/>
            </a:prstGeom>
            <a:noFill/>
            <a:ln w="9525">
              <a:noFill/>
              <a:miter lim="800000"/>
              <a:headEnd/>
              <a:tailEnd/>
            </a:ln>
          </p:spPr>
          <p:txBody>
            <a:bodyPr wrap="none">
              <a:spAutoFit/>
            </a:bodyPr>
            <a:lstStyle/>
            <a:p>
              <a:r>
                <a:rPr lang="en-US" sz="2200" b="1" dirty="0">
                  <a:latin typeface="Arial" charset="0"/>
                </a:rPr>
                <a:t>State TB Control Program</a:t>
              </a:r>
            </a:p>
          </p:txBody>
        </p:sp>
        <p:sp>
          <p:nvSpPr>
            <p:cNvPr id="2087" name="Text Box 39"/>
            <p:cNvSpPr txBox="1">
              <a:spLocks noChangeArrowheads="1"/>
            </p:cNvSpPr>
            <p:nvPr/>
          </p:nvSpPr>
          <p:spPr bwMode="auto">
            <a:xfrm>
              <a:off x="1008" y="3264"/>
              <a:ext cx="1738" cy="480"/>
            </a:xfrm>
            <a:prstGeom prst="rect">
              <a:avLst/>
            </a:prstGeom>
            <a:noFill/>
            <a:ln w="9525">
              <a:noFill/>
              <a:miter lim="800000"/>
              <a:headEnd/>
              <a:tailEnd/>
            </a:ln>
          </p:spPr>
          <p:txBody>
            <a:bodyPr>
              <a:spAutoFit/>
            </a:bodyPr>
            <a:lstStyle/>
            <a:p>
              <a:r>
                <a:rPr lang="en-US" sz="2200" b="1" dirty="0">
                  <a:latin typeface="Arial" charset="0"/>
                </a:rPr>
                <a:t>Federal TB </a:t>
              </a:r>
            </a:p>
            <a:p>
              <a:r>
                <a:rPr lang="en-US" sz="2200" b="1" dirty="0">
                  <a:latin typeface="Arial" charset="0"/>
                </a:rPr>
                <a:t>Control Program</a:t>
              </a:r>
            </a:p>
          </p:txBody>
        </p:sp>
        <p:sp>
          <p:nvSpPr>
            <p:cNvPr id="2088" name="Text Box 40"/>
            <p:cNvSpPr txBox="1">
              <a:spLocks noChangeArrowheads="1"/>
            </p:cNvSpPr>
            <p:nvPr/>
          </p:nvSpPr>
          <p:spPr bwMode="auto">
            <a:xfrm>
              <a:off x="336" y="3473"/>
              <a:ext cx="644" cy="192"/>
            </a:xfrm>
            <a:prstGeom prst="rect">
              <a:avLst/>
            </a:prstGeom>
            <a:noFill/>
            <a:ln w="9525">
              <a:noFill/>
              <a:miter lim="800000"/>
              <a:headEnd/>
              <a:tailEnd/>
            </a:ln>
          </p:spPr>
          <p:txBody>
            <a:bodyPr wrap="none">
              <a:spAutoFit/>
            </a:bodyPr>
            <a:lstStyle/>
            <a:p>
              <a:r>
                <a:rPr lang="en-US" sz="1400">
                  <a:latin typeface="Arial" charset="0"/>
                </a:rPr>
                <a:t>Guidelines</a:t>
              </a:r>
            </a:p>
          </p:txBody>
        </p:sp>
        <p:sp>
          <p:nvSpPr>
            <p:cNvPr id="2089" name="Text Box 41"/>
            <p:cNvSpPr txBox="1">
              <a:spLocks noChangeArrowheads="1"/>
            </p:cNvSpPr>
            <p:nvPr/>
          </p:nvSpPr>
          <p:spPr bwMode="auto">
            <a:xfrm>
              <a:off x="1632" y="3713"/>
              <a:ext cx="519" cy="192"/>
            </a:xfrm>
            <a:prstGeom prst="rect">
              <a:avLst/>
            </a:prstGeom>
            <a:noFill/>
            <a:ln w="9525">
              <a:noFill/>
              <a:miter lim="800000"/>
              <a:headEnd/>
              <a:tailEnd/>
            </a:ln>
          </p:spPr>
          <p:txBody>
            <a:bodyPr wrap="none">
              <a:spAutoFit/>
            </a:bodyPr>
            <a:lstStyle/>
            <a:p>
              <a:r>
                <a:rPr lang="en-US" sz="1400">
                  <a:latin typeface="Arial" charset="0"/>
                </a:rPr>
                <a:t>Training</a:t>
              </a:r>
            </a:p>
          </p:txBody>
        </p:sp>
        <p:sp>
          <p:nvSpPr>
            <p:cNvPr id="2090" name="Text Box 42"/>
            <p:cNvSpPr txBox="1">
              <a:spLocks noChangeArrowheads="1"/>
            </p:cNvSpPr>
            <p:nvPr/>
          </p:nvSpPr>
          <p:spPr bwMode="auto">
            <a:xfrm>
              <a:off x="1824" y="3905"/>
              <a:ext cx="519" cy="192"/>
            </a:xfrm>
            <a:prstGeom prst="rect">
              <a:avLst/>
            </a:prstGeom>
            <a:noFill/>
            <a:ln w="9525">
              <a:noFill/>
              <a:miter lim="800000"/>
              <a:headEnd/>
              <a:tailEnd/>
            </a:ln>
          </p:spPr>
          <p:txBody>
            <a:bodyPr wrap="none">
              <a:spAutoFit/>
            </a:bodyPr>
            <a:lstStyle/>
            <a:p>
              <a:r>
                <a:rPr lang="en-US" sz="1400">
                  <a:latin typeface="Arial" charset="0"/>
                </a:rPr>
                <a:t>Funding</a:t>
              </a:r>
            </a:p>
          </p:txBody>
        </p:sp>
        <p:sp>
          <p:nvSpPr>
            <p:cNvPr id="2091" name="Text Box 43"/>
            <p:cNvSpPr txBox="1">
              <a:spLocks noChangeArrowheads="1"/>
            </p:cNvSpPr>
            <p:nvPr/>
          </p:nvSpPr>
          <p:spPr bwMode="auto">
            <a:xfrm>
              <a:off x="288" y="3696"/>
              <a:ext cx="1296" cy="192"/>
            </a:xfrm>
            <a:prstGeom prst="rect">
              <a:avLst/>
            </a:prstGeom>
            <a:noFill/>
            <a:ln w="9525">
              <a:noFill/>
              <a:miter lim="800000"/>
              <a:headEnd/>
              <a:tailEnd/>
            </a:ln>
          </p:spPr>
          <p:txBody>
            <a:bodyPr>
              <a:spAutoFit/>
            </a:bodyPr>
            <a:lstStyle/>
            <a:p>
              <a:pPr>
                <a:spcBef>
                  <a:spcPct val="50000"/>
                </a:spcBef>
              </a:pPr>
              <a:r>
                <a:rPr lang="en-US" sz="1400">
                  <a:latin typeface="Arial" charset="0"/>
                </a:rPr>
                <a:t>National surveillance</a:t>
              </a:r>
            </a:p>
          </p:txBody>
        </p:sp>
        <p:sp>
          <p:nvSpPr>
            <p:cNvPr id="2092" name="Text Box 44"/>
            <p:cNvSpPr txBox="1">
              <a:spLocks noChangeArrowheads="1"/>
            </p:cNvSpPr>
            <p:nvPr/>
          </p:nvSpPr>
          <p:spPr bwMode="auto">
            <a:xfrm>
              <a:off x="336" y="1200"/>
              <a:ext cx="1032" cy="326"/>
            </a:xfrm>
            <a:prstGeom prst="rect">
              <a:avLst/>
            </a:prstGeom>
            <a:noFill/>
            <a:ln w="9525">
              <a:noFill/>
              <a:miter lim="800000"/>
              <a:headEnd/>
              <a:tailEnd/>
            </a:ln>
          </p:spPr>
          <p:txBody>
            <a:bodyPr>
              <a:spAutoFit/>
            </a:bodyPr>
            <a:lstStyle/>
            <a:p>
              <a:r>
                <a:rPr lang="en-US" sz="1400" dirty="0">
                  <a:latin typeface="Arial" charset="0"/>
                </a:rPr>
                <a:t>Non-TB medical</a:t>
              </a:r>
            </a:p>
            <a:p>
              <a:r>
                <a:rPr lang="en-US" sz="1400" dirty="0">
                  <a:latin typeface="Arial" charset="0"/>
                </a:rPr>
                <a:t>services</a:t>
              </a:r>
            </a:p>
          </p:txBody>
        </p:sp>
        <p:sp>
          <p:nvSpPr>
            <p:cNvPr id="2093" name="Oval 45"/>
            <p:cNvSpPr>
              <a:spLocks noChangeArrowheads="1"/>
            </p:cNvSpPr>
            <p:nvPr/>
          </p:nvSpPr>
          <p:spPr bwMode="auto">
            <a:xfrm>
              <a:off x="240" y="1152"/>
              <a:ext cx="998" cy="443"/>
            </a:xfrm>
            <a:prstGeom prst="ellipse">
              <a:avLst/>
            </a:prstGeom>
            <a:noFill/>
            <a:ln w="9525">
              <a:solidFill>
                <a:schemeClr val="bg2"/>
              </a:solidFill>
              <a:round/>
              <a:headEnd/>
              <a:tailEnd/>
            </a:ln>
          </p:spPr>
          <p:txBody>
            <a:bodyPr wrap="none" anchor="ctr"/>
            <a:lstStyle/>
            <a:p>
              <a:endParaRPr lang="en-US"/>
            </a:p>
          </p:txBody>
        </p:sp>
        <p:sp>
          <p:nvSpPr>
            <p:cNvPr id="2094" name="Line 46"/>
            <p:cNvSpPr>
              <a:spLocks noChangeShapeType="1"/>
            </p:cNvSpPr>
            <p:nvPr/>
          </p:nvSpPr>
          <p:spPr bwMode="auto">
            <a:xfrm>
              <a:off x="1248" y="1008"/>
              <a:ext cx="323" cy="169"/>
            </a:xfrm>
            <a:prstGeom prst="line">
              <a:avLst/>
            </a:prstGeom>
            <a:noFill/>
            <a:ln w="9525">
              <a:solidFill>
                <a:schemeClr val="tx1"/>
              </a:solidFill>
              <a:round/>
              <a:headEnd/>
              <a:tailEnd type="triangle" w="med" len="med"/>
            </a:ln>
          </p:spPr>
          <p:txBody>
            <a:bodyPr/>
            <a:lstStyle/>
            <a:p>
              <a:endParaRPr lang="en-US"/>
            </a:p>
          </p:txBody>
        </p:sp>
        <p:sp>
          <p:nvSpPr>
            <p:cNvPr id="2095" name="Line 47"/>
            <p:cNvSpPr>
              <a:spLocks noChangeShapeType="1"/>
            </p:cNvSpPr>
            <p:nvPr/>
          </p:nvSpPr>
          <p:spPr bwMode="auto">
            <a:xfrm flipH="1" flipV="1">
              <a:off x="1200" y="1104"/>
              <a:ext cx="288" cy="144"/>
            </a:xfrm>
            <a:prstGeom prst="line">
              <a:avLst/>
            </a:prstGeom>
            <a:noFill/>
            <a:ln w="9525">
              <a:solidFill>
                <a:schemeClr val="tx1"/>
              </a:solidFill>
              <a:round/>
              <a:headEnd/>
              <a:tailEnd type="triangle" w="med" len="med"/>
            </a:ln>
          </p:spPr>
          <p:txBody>
            <a:bodyPr/>
            <a:lstStyle/>
            <a:p>
              <a:endParaRPr lang="en-US"/>
            </a:p>
          </p:txBody>
        </p:sp>
        <p:sp>
          <p:nvSpPr>
            <p:cNvPr id="2096" name="Text Box 48"/>
            <p:cNvSpPr txBox="1">
              <a:spLocks noChangeArrowheads="1"/>
            </p:cNvSpPr>
            <p:nvPr/>
          </p:nvSpPr>
          <p:spPr bwMode="auto">
            <a:xfrm>
              <a:off x="3072" y="1776"/>
              <a:ext cx="849" cy="192"/>
            </a:xfrm>
            <a:prstGeom prst="rect">
              <a:avLst/>
            </a:prstGeom>
            <a:noFill/>
            <a:ln w="9525">
              <a:noFill/>
              <a:miter lim="800000"/>
              <a:headEnd/>
              <a:tailEnd/>
            </a:ln>
          </p:spPr>
          <p:txBody>
            <a:bodyPr wrap="none">
              <a:spAutoFit/>
            </a:bodyPr>
            <a:lstStyle/>
            <a:p>
              <a:r>
                <a:rPr lang="en-US" sz="1400" dirty="0">
                  <a:latin typeface="Arial" charset="0"/>
                </a:rPr>
                <a:t>Data collection</a:t>
              </a:r>
            </a:p>
          </p:txBody>
        </p:sp>
        <p:sp>
          <p:nvSpPr>
            <p:cNvPr id="2097" name="Text Box 49"/>
            <p:cNvSpPr txBox="1">
              <a:spLocks noChangeArrowheads="1"/>
            </p:cNvSpPr>
            <p:nvPr/>
          </p:nvSpPr>
          <p:spPr bwMode="auto">
            <a:xfrm>
              <a:off x="3120" y="3600"/>
              <a:ext cx="1085" cy="460"/>
            </a:xfrm>
            <a:prstGeom prst="rect">
              <a:avLst/>
            </a:prstGeom>
            <a:noFill/>
            <a:ln w="9525">
              <a:noFill/>
              <a:miter lim="800000"/>
              <a:headEnd/>
              <a:tailEnd/>
            </a:ln>
          </p:spPr>
          <p:txBody>
            <a:bodyPr wrap="none">
              <a:spAutoFit/>
            </a:bodyPr>
            <a:lstStyle/>
            <a:p>
              <a:r>
                <a:rPr lang="en-US" sz="1400" dirty="0">
                  <a:latin typeface="Arial" charset="0"/>
                </a:rPr>
                <a:t>State statutes,</a:t>
              </a:r>
            </a:p>
            <a:p>
              <a:r>
                <a:rPr lang="en-US" sz="1400" dirty="0">
                  <a:latin typeface="Arial" charset="0"/>
                </a:rPr>
                <a:t>regulations,</a:t>
              </a:r>
            </a:p>
            <a:p>
              <a:r>
                <a:rPr lang="en-US" sz="1400" dirty="0">
                  <a:latin typeface="Arial" charset="0"/>
                </a:rPr>
                <a:t>policies, guidelines</a:t>
              </a:r>
              <a:r>
                <a:rPr lang="en-US" sz="1400" b="1" dirty="0">
                  <a:latin typeface="Arial" charset="0"/>
                </a:rPr>
                <a:t> </a:t>
              </a:r>
            </a:p>
          </p:txBody>
        </p:sp>
        <p:sp>
          <p:nvSpPr>
            <p:cNvPr id="2098" name="Text Box 50"/>
            <p:cNvSpPr txBox="1">
              <a:spLocks noChangeArrowheads="1"/>
            </p:cNvSpPr>
            <p:nvPr/>
          </p:nvSpPr>
          <p:spPr bwMode="auto">
            <a:xfrm>
              <a:off x="2112" y="3072"/>
              <a:ext cx="1157" cy="330"/>
            </a:xfrm>
            <a:prstGeom prst="rect">
              <a:avLst/>
            </a:prstGeom>
            <a:noFill/>
            <a:ln w="9525">
              <a:noFill/>
              <a:miter lim="800000"/>
              <a:headEnd/>
              <a:tailEnd/>
            </a:ln>
          </p:spPr>
          <p:txBody>
            <a:bodyPr wrap="none">
              <a:spAutoFit/>
            </a:bodyPr>
            <a:lstStyle/>
            <a:p>
              <a:r>
                <a:rPr lang="en-US" sz="1400" dirty="0">
                  <a:latin typeface="Arial" charset="0"/>
                </a:rPr>
                <a:t>Consultation &amp;</a:t>
              </a:r>
            </a:p>
            <a:p>
              <a:r>
                <a:rPr lang="en-US" sz="1400" dirty="0">
                  <a:latin typeface="Arial" charset="0"/>
                </a:rPr>
                <a:t> technical assistance</a:t>
              </a:r>
            </a:p>
          </p:txBody>
        </p:sp>
        <p:sp>
          <p:nvSpPr>
            <p:cNvPr id="2099" name="Text Box 51"/>
            <p:cNvSpPr txBox="1">
              <a:spLocks noChangeArrowheads="1"/>
            </p:cNvSpPr>
            <p:nvPr/>
          </p:nvSpPr>
          <p:spPr bwMode="auto">
            <a:xfrm>
              <a:off x="2976" y="2400"/>
              <a:ext cx="743" cy="326"/>
            </a:xfrm>
            <a:prstGeom prst="rect">
              <a:avLst/>
            </a:prstGeom>
            <a:noFill/>
            <a:ln w="9525">
              <a:noFill/>
              <a:miter lim="800000"/>
              <a:headEnd/>
              <a:tailEnd/>
            </a:ln>
          </p:spPr>
          <p:txBody>
            <a:bodyPr wrap="none">
              <a:spAutoFit/>
            </a:bodyPr>
            <a:lstStyle/>
            <a:p>
              <a:r>
                <a:rPr lang="en-US" sz="1400" dirty="0">
                  <a:latin typeface="Arial" charset="0"/>
                </a:rPr>
                <a:t>Outbreak </a:t>
              </a:r>
            </a:p>
            <a:p>
              <a:r>
                <a:rPr lang="en-US" sz="1400" dirty="0">
                  <a:latin typeface="Arial" charset="0"/>
                </a:rPr>
                <a:t>Investigation</a:t>
              </a:r>
            </a:p>
          </p:txBody>
        </p:sp>
        <p:sp>
          <p:nvSpPr>
            <p:cNvPr id="2101" name="Text Box 53"/>
            <p:cNvSpPr txBox="1">
              <a:spLocks noChangeArrowheads="1"/>
            </p:cNvSpPr>
            <p:nvPr/>
          </p:nvSpPr>
          <p:spPr bwMode="auto">
            <a:xfrm>
              <a:off x="4032" y="3648"/>
              <a:ext cx="519" cy="192"/>
            </a:xfrm>
            <a:prstGeom prst="rect">
              <a:avLst/>
            </a:prstGeom>
            <a:noFill/>
            <a:ln w="9525">
              <a:noFill/>
              <a:miter lim="800000"/>
              <a:headEnd/>
              <a:tailEnd/>
            </a:ln>
          </p:spPr>
          <p:txBody>
            <a:bodyPr wrap="none">
              <a:spAutoFit/>
            </a:bodyPr>
            <a:lstStyle/>
            <a:p>
              <a:r>
                <a:rPr lang="en-US" sz="1400" dirty="0">
                  <a:latin typeface="Arial" charset="0"/>
                </a:rPr>
                <a:t>Funding</a:t>
              </a:r>
            </a:p>
          </p:txBody>
        </p:sp>
        <p:sp>
          <p:nvSpPr>
            <p:cNvPr id="2102" name="Text Box 54"/>
            <p:cNvSpPr txBox="1">
              <a:spLocks noChangeArrowheads="1"/>
            </p:cNvSpPr>
            <p:nvPr/>
          </p:nvSpPr>
          <p:spPr bwMode="auto">
            <a:xfrm>
              <a:off x="2496" y="3600"/>
              <a:ext cx="757" cy="326"/>
            </a:xfrm>
            <a:prstGeom prst="rect">
              <a:avLst/>
            </a:prstGeom>
            <a:noFill/>
            <a:ln w="9525">
              <a:noFill/>
              <a:miter lim="800000"/>
              <a:headEnd/>
              <a:tailEnd/>
            </a:ln>
          </p:spPr>
          <p:txBody>
            <a:bodyPr>
              <a:spAutoFit/>
            </a:bodyPr>
            <a:lstStyle/>
            <a:p>
              <a:r>
                <a:rPr lang="en-US" sz="1400" dirty="0">
                  <a:latin typeface="Arial" charset="0"/>
                </a:rPr>
                <a:t>Information for public</a:t>
              </a:r>
              <a:r>
                <a:rPr lang="en-US" sz="1400" b="1" dirty="0">
                  <a:latin typeface="Arial" charset="0"/>
                </a:rPr>
                <a:t> </a:t>
              </a:r>
            </a:p>
          </p:txBody>
        </p:sp>
        <p:sp>
          <p:nvSpPr>
            <p:cNvPr id="2103" name="Text Box 55"/>
            <p:cNvSpPr txBox="1">
              <a:spLocks noChangeArrowheads="1"/>
            </p:cNvSpPr>
            <p:nvPr/>
          </p:nvSpPr>
          <p:spPr bwMode="auto">
            <a:xfrm>
              <a:off x="528" y="3905"/>
              <a:ext cx="1153" cy="192"/>
            </a:xfrm>
            <a:prstGeom prst="rect">
              <a:avLst/>
            </a:prstGeom>
            <a:noFill/>
            <a:ln w="9525">
              <a:noFill/>
              <a:miter lim="800000"/>
              <a:headEnd/>
              <a:tailEnd/>
            </a:ln>
          </p:spPr>
          <p:txBody>
            <a:bodyPr wrap="none">
              <a:spAutoFit/>
            </a:bodyPr>
            <a:lstStyle/>
            <a:p>
              <a:r>
                <a:rPr lang="en-US" sz="1400">
                  <a:latin typeface="Arial" charset="0"/>
                </a:rPr>
                <a:t>Technical assistance</a:t>
              </a:r>
            </a:p>
          </p:txBody>
        </p:sp>
        <p:sp>
          <p:nvSpPr>
            <p:cNvPr id="2104" name="Text Box 56"/>
            <p:cNvSpPr txBox="1">
              <a:spLocks noChangeArrowheads="1"/>
            </p:cNvSpPr>
            <p:nvPr/>
          </p:nvSpPr>
          <p:spPr bwMode="auto">
            <a:xfrm>
              <a:off x="2736" y="2784"/>
              <a:ext cx="917" cy="326"/>
            </a:xfrm>
            <a:prstGeom prst="rect">
              <a:avLst/>
            </a:prstGeom>
            <a:noFill/>
            <a:ln w="9525">
              <a:noFill/>
              <a:miter lim="800000"/>
              <a:headEnd/>
              <a:tailEnd/>
            </a:ln>
          </p:spPr>
          <p:txBody>
            <a:bodyPr wrap="none">
              <a:spAutoFit/>
            </a:bodyPr>
            <a:lstStyle/>
            <a:p>
              <a:r>
                <a:rPr lang="en-US" sz="1400" dirty="0">
                  <a:latin typeface="Arial" charset="0"/>
                </a:rPr>
                <a:t>QA, QI for case </a:t>
              </a:r>
            </a:p>
            <a:p>
              <a:r>
                <a:rPr lang="en-US" sz="1400" dirty="0">
                  <a:latin typeface="Arial" charset="0"/>
                </a:rPr>
                <a:t>management</a:t>
              </a:r>
            </a:p>
          </p:txBody>
        </p:sp>
        <p:sp>
          <p:nvSpPr>
            <p:cNvPr id="2105" name="Text Box 57"/>
            <p:cNvSpPr txBox="1">
              <a:spLocks noChangeArrowheads="1"/>
            </p:cNvSpPr>
            <p:nvPr/>
          </p:nvSpPr>
          <p:spPr bwMode="auto">
            <a:xfrm>
              <a:off x="3696" y="2640"/>
              <a:ext cx="1059" cy="326"/>
            </a:xfrm>
            <a:prstGeom prst="rect">
              <a:avLst/>
            </a:prstGeom>
            <a:noFill/>
            <a:ln w="9525">
              <a:noFill/>
              <a:miter lim="800000"/>
              <a:headEnd/>
              <a:tailEnd/>
            </a:ln>
          </p:spPr>
          <p:txBody>
            <a:bodyPr wrap="none">
              <a:spAutoFit/>
            </a:bodyPr>
            <a:lstStyle/>
            <a:p>
              <a:r>
                <a:rPr lang="en-US" sz="1400" dirty="0">
                  <a:latin typeface="Arial" charset="0"/>
                </a:rPr>
                <a:t>Data for national</a:t>
              </a:r>
            </a:p>
            <a:p>
              <a:r>
                <a:rPr lang="en-US" sz="1400" dirty="0">
                  <a:latin typeface="Arial" charset="0"/>
                </a:rPr>
                <a:t> surveillance report</a:t>
              </a:r>
            </a:p>
          </p:txBody>
        </p:sp>
        <p:sp>
          <p:nvSpPr>
            <p:cNvPr id="2106" name="Text Box 58"/>
            <p:cNvSpPr txBox="1">
              <a:spLocks noChangeArrowheads="1"/>
            </p:cNvSpPr>
            <p:nvPr/>
          </p:nvSpPr>
          <p:spPr bwMode="auto">
            <a:xfrm>
              <a:off x="816" y="2736"/>
              <a:ext cx="1133" cy="326"/>
            </a:xfrm>
            <a:prstGeom prst="rect">
              <a:avLst/>
            </a:prstGeom>
            <a:noFill/>
            <a:ln w="9525">
              <a:noFill/>
              <a:miter lim="800000"/>
              <a:headEnd/>
              <a:tailEnd/>
            </a:ln>
          </p:spPr>
          <p:txBody>
            <a:bodyPr wrap="none">
              <a:spAutoFit/>
            </a:bodyPr>
            <a:lstStyle/>
            <a:p>
              <a:r>
                <a:rPr lang="en-US" sz="1400" dirty="0">
                  <a:latin typeface="Arial" charset="0"/>
                </a:rPr>
                <a:t>Follow-up/treatment </a:t>
              </a:r>
            </a:p>
            <a:p>
              <a:r>
                <a:rPr lang="en-US" sz="1400" dirty="0">
                  <a:latin typeface="Arial" charset="0"/>
                </a:rPr>
                <a:t>of contacts</a:t>
              </a:r>
            </a:p>
          </p:txBody>
        </p:sp>
        <p:sp>
          <p:nvSpPr>
            <p:cNvPr id="2107" name="Text Box 59"/>
            <p:cNvSpPr txBox="1">
              <a:spLocks noChangeArrowheads="1"/>
            </p:cNvSpPr>
            <p:nvPr/>
          </p:nvSpPr>
          <p:spPr bwMode="auto">
            <a:xfrm>
              <a:off x="2256" y="1680"/>
              <a:ext cx="600" cy="326"/>
            </a:xfrm>
            <a:prstGeom prst="rect">
              <a:avLst/>
            </a:prstGeom>
            <a:noFill/>
            <a:ln w="9525">
              <a:noFill/>
              <a:miter lim="800000"/>
              <a:headEnd/>
              <a:tailEnd/>
            </a:ln>
          </p:spPr>
          <p:txBody>
            <a:bodyPr wrap="none">
              <a:spAutoFit/>
            </a:bodyPr>
            <a:lstStyle/>
            <a:p>
              <a:r>
                <a:rPr lang="en-US" sz="1400" dirty="0">
                  <a:latin typeface="Arial" charset="0"/>
                </a:rPr>
                <a:t>Patient</a:t>
              </a:r>
            </a:p>
            <a:p>
              <a:r>
                <a:rPr lang="en-US" sz="1400" dirty="0">
                  <a:latin typeface="Arial" charset="0"/>
                </a:rPr>
                <a:t>education</a:t>
              </a:r>
            </a:p>
          </p:txBody>
        </p:sp>
        <p:sp>
          <p:nvSpPr>
            <p:cNvPr id="2108" name="Line 60"/>
            <p:cNvSpPr>
              <a:spLocks noChangeShapeType="1"/>
            </p:cNvSpPr>
            <p:nvPr/>
          </p:nvSpPr>
          <p:spPr bwMode="auto">
            <a:xfrm>
              <a:off x="1248" y="1488"/>
              <a:ext cx="288" cy="0"/>
            </a:xfrm>
            <a:prstGeom prst="line">
              <a:avLst/>
            </a:prstGeom>
            <a:noFill/>
            <a:ln w="9525">
              <a:solidFill>
                <a:schemeClr val="tx1"/>
              </a:solidFill>
              <a:round/>
              <a:headEnd/>
              <a:tailEnd type="triangle" w="med" len="med"/>
            </a:ln>
          </p:spPr>
          <p:txBody>
            <a:bodyPr/>
            <a:lstStyle/>
            <a:p>
              <a:endParaRPr lang="en-US"/>
            </a:p>
          </p:txBody>
        </p:sp>
        <p:sp>
          <p:nvSpPr>
            <p:cNvPr id="2109" name="Line 61"/>
            <p:cNvSpPr>
              <a:spLocks noChangeShapeType="1"/>
            </p:cNvSpPr>
            <p:nvPr/>
          </p:nvSpPr>
          <p:spPr bwMode="auto">
            <a:xfrm flipH="1">
              <a:off x="1248" y="1392"/>
              <a:ext cx="288" cy="0"/>
            </a:xfrm>
            <a:prstGeom prst="line">
              <a:avLst/>
            </a:prstGeom>
            <a:noFill/>
            <a:ln w="9525">
              <a:solidFill>
                <a:schemeClr val="tx1"/>
              </a:solidFill>
              <a:round/>
              <a:headEnd/>
              <a:tailEnd type="triangle" w="med" len="med"/>
            </a:ln>
          </p:spPr>
          <p:txBody>
            <a:bodyPr/>
            <a:lstStyle/>
            <a:p>
              <a:endParaRPr lang="en-US"/>
            </a:p>
          </p:txBody>
        </p:sp>
        <p:sp>
          <p:nvSpPr>
            <p:cNvPr id="2110" name="Line 62"/>
            <p:cNvSpPr>
              <a:spLocks noChangeShapeType="1"/>
            </p:cNvSpPr>
            <p:nvPr/>
          </p:nvSpPr>
          <p:spPr bwMode="auto">
            <a:xfrm>
              <a:off x="1008" y="1680"/>
              <a:ext cx="144" cy="144"/>
            </a:xfrm>
            <a:prstGeom prst="line">
              <a:avLst/>
            </a:prstGeom>
            <a:noFill/>
            <a:ln w="9525">
              <a:solidFill>
                <a:schemeClr val="tx1"/>
              </a:solidFill>
              <a:round/>
              <a:headEnd/>
              <a:tailEnd type="triangle" w="med" len="med"/>
            </a:ln>
          </p:spPr>
          <p:txBody>
            <a:bodyPr/>
            <a:lstStyle/>
            <a:p>
              <a:endParaRPr lang="en-US"/>
            </a:p>
          </p:txBody>
        </p:sp>
        <p:sp>
          <p:nvSpPr>
            <p:cNvPr id="2111" name="Line 63"/>
            <p:cNvSpPr>
              <a:spLocks noChangeShapeType="1"/>
            </p:cNvSpPr>
            <p:nvPr/>
          </p:nvSpPr>
          <p:spPr bwMode="auto">
            <a:xfrm flipH="1" flipV="1">
              <a:off x="864" y="1680"/>
              <a:ext cx="192" cy="192"/>
            </a:xfrm>
            <a:prstGeom prst="line">
              <a:avLst/>
            </a:prstGeom>
            <a:noFill/>
            <a:ln w="9525">
              <a:solidFill>
                <a:schemeClr val="tx1"/>
              </a:solidFill>
              <a:round/>
              <a:headEnd/>
              <a:tailEnd type="triangle" w="med" len="med"/>
            </a:ln>
          </p:spPr>
          <p:txBody>
            <a:bodyPr/>
            <a:lstStyle/>
            <a:p>
              <a:endParaRPr lang="en-US"/>
            </a:p>
          </p:txBody>
        </p:sp>
        <p:sp>
          <p:nvSpPr>
            <p:cNvPr id="2112" name="Text Box 64"/>
            <p:cNvSpPr txBox="1">
              <a:spLocks noChangeArrowheads="1"/>
            </p:cNvSpPr>
            <p:nvPr/>
          </p:nvSpPr>
          <p:spPr bwMode="auto">
            <a:xfrm>
              <a:off x="2064" y="768"/>
              <a:ext cx="953" cy="326"/>
            </a:xfrm>
            <a:prstGeom prst="rect">
              <a:avLst/>
            </a:prstGeom>
            <a:noFill/>
            <a:ln w="9525">
              <a:noFill/>
              <a:miter lim="800000"/>
              <a:headEnd/>
              <a:tailEnd/>
            </a:ln>
          </p:spPr>
          <p:txBody>
            <a:bodyPr wrap="none">
              <a:spAutoFit/>
            </a:bodyPr>
            <a:lstStyle/>
            <a:p>
              <a:r>
                <a:rPr lang="en-US" sz="1400">
                  <a:latin typeface="Arial" charset="0"/>
                </a:rPr>
                <a:t>Targeted testing/</a:t>
              </a:r>
            </a:p>
            <a:p>
              <a:r>
                <a:rPr lang="en-US" sz="1400">
                  <a:latin typeface="Arial" charset="0"/>
                </a:rPr>
                <a:t>LTBI treatment</a:t>
              </a:r>
            </a:p>
          </p:txBody>
        </p:sp>
      </p:grpSp>
      <p:sp>
        <p:nvSpPr>
          <p:cNvPr id="65" name="Text Box 52"/>
          <p:cNvSpPr txBox="1">
            <a:spLocks noChangeArrowheads="1"/>
          </p:cNvSpPr>
          <p:nvPr/>
        </p:nvSpPr>
        <p:spPr bwMode="auto">
          <a:xfrm>
            <a:off x="3581400" y="3657600"/>
            <a:ext cx="1066800" cy="738664"/>
          </a:xfrm>
          <a:prstGeom prst="rect">
            <a:avLst/>
          </a:prstGeom>
          <a:noFill/>
          <a:ln w="9525">
            <a:noFill/>
            <a:miter lim="800000"/>
            <a:headEnd/>
            <a:tailEnd/>
          </a:ln>
        </p:spPr>
        <p:txBody>
          <a:bodyPr wrap="square">
            <a:spAutoFit/>
          </a:bodyPr>
          <a:lstStyle/>
          <a:p>
            <a:pPr>
              <a:spcBef>
                <a:spcPct val="50000"/>
              </a:spcBef>
            </a:pPr>
            <a:r>
              <a:rPr lang="en-US" sz="1400" dirty="0">
                <a:latin typeface="Arial" charset="0"/>
              </a:rPr>
              <a:t>Provider Education &amp; Training</a:t>
            </a:r>
          </a:p>
        </p:txBody>
      </p:sp>
    </p:spTree>
    <p:extLst>
      <p:ext uri="{BB962C8B-B14F-4D97-AF65-F5344CB8AC3E}">
        <p14:creationId xmlns:p14="http://schemas.microsoft.com/office/powerpoint/2010/main" val="1632348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atin typeface="Arial" charset="0"/>
              </a:rPr>
              <a:t>VA Laws and Regulations</a:t>
            </a:r>
          </a:p>
        </p:txBody>
      </p:sp>
      <p:sp>
        <p:nvSpPr>
          <p:cNvPr id="32771" name="Rectangle 3"/>
          <p:cNvSpPr>
            <a:spLocks noGrp="1" noChangeArrowheads="1"/>
          </p:cNvSpPr>
          <p:nvPr>
            <p:ph idx="1"/>
          </p:nvPr>
        </p:nvSpPr>
        <p:spPr/>
        <p:txBody>
          <a:bodyPr/>
          <a:lstStyle/>
          <a:p>
            <a:pPr eaLnBrk="1" hangingPunct="1">
              <a:lnSpc>
                <a:spcPct val="90000"/>
              </a:lnSpc>
            </a:pPr>
            <a:r>
              <a:rPr lang="en-US" sz="2000" dirty="0">
                <a:latin typeface="Arial" charset="0"/>
              </a:rPr>
              <a:t>VA statute and implementing regulations</a:t>
            </a:r>
          </a:p>
          <a:p>
            <a:pPr lvl="1" eaLnBrk="1" hangingPunct="1">
              <a:lnSpc>
                <a:spcPct val="90000"/>
              </a:lnSpc>
            </a:pPr>
            <a:r>
              <a:rPr lang="en-US" sz="2000" dirty="0">
                <a:latin typeface="Arial" charset="0"/>
              </a:rPr>
              <a:t>TB (suspected and confirmed) reportable</a:t>
            </a:r>
          </a:p>
          <a:p>
            <a:pPr lvl="2" eaLnBrk="1" hangingPunct="1">
              <a:lnSpc>
                <a:spcPct val="90000"/>
              </a:lnSpc>
            </a:pPr>
            <a:r>
              <a:rPr lang="en-US" sz="2000" dirty="0">
                <a:latin typeface="Arial" charset="0"/>
              </a:rPr>
              <a:t>HCP and laboratory responsible for reporting</a:t>
            </a:r>
          </a:p>
          <a:p>
            <a:pPr lvl="1" eaLnBrk="1" hangingPunct="1">
              <a:lnSpc>
                <a:spcPct val="90000"/>
              </a:lnSpc>
            </a:pPr>
            <a:r>
              <a:rPr lang="en-US" sz="2000" dirty="0">
                <a:latin typeface="Arial" charset="0"/>
              </a:rPr>
              <a:t>Treatment plan signed by HD required prior to hospital discharge</a:t>
            </a:r>
          </a:p>
          <a:p>
            <a:pPr lvl="1" eaLnBrk="1" hangingPunct="1">
              <a:lnSpc>
                <a:spcPct val="90000"/>
              </a:lnSpc>
            </a:pPr>
            <a:r>
              <a:rPr lang="en-US" sz="2000" dirty="0">
                <a:latin typeface="Arial" charset="0"/>
              </a:rPr>
              <a:t>Antimicrobial sensitivity testing required</a:t>
            </a:r>
          </a:p>
          <a:p>
            <a:pPr lvl="1" eaLnBrk="1" hangingPunct="1">
              <a:lnSpc>
                <a:spcPct val="90000"/>
              </a:lnSpc>
            </a:pPr>
            <a:r>
              <a:rPr lang="en-US" sz="2000" i="1" dirty="0" err="1">
                <a:latin typeface="Arial" charset="0"/>
              </a:rPr>
              <a:t>M.tb</a:t>
            </a:r>
            <a:r>
              <a:rPr lang="en-US" sz="2000" dirty="0">
                <a:latin typeface="Arial" charset="0"/>
              </a:rPr>
              <a:t> isolate must be submitted to state laboratory</a:t>
            </a:r>
          </a:p>
          <a:p>
            <a:pPr lvl="1" eaLnBrk="1" hangingPunct="1">
              <a:lnSpc>
                <a:spcPct val="90000"/>
              </a:lnSpc>
            </a:pPr>
            <a:r>
              <a:rPr lang="en-US" sz="2000" dirty="0">
                <a:latin typeface="Arial" charset="0"/>
              </a:rPr>
              <a:t>HD can require patient to appear for examination, counseling</a:t>
            </a:r>
          </a:p>
          <a:p>
            <a:pPr lvl="1" eaLnBrk="1" hangingPunct="1">
              <a:lnSpc>
                <a:spcPct val="90000"/>
              </a:lnSpc>
            </a:pPr>
            <a:r>
              <a:rPr lang="en-US" sz="2000" dirty="0">
                <a:latin typeface="Arial" charset="0"/>
              </a:rPr>
              <a:t>Limited ability to require treatment</a:t>
            </a:r>
          </a:p>
          <a:p>
            <a:pPr lvl="2" eaLnBrk="1" hangingPunct="1">
              <a:lnSpc>
                <a:spcPct val="90000"/>
              </a:lnSpc>
            </a:pPr>
            <a:r>
              <a:rPr lang="en-US" sz="2000" dirty="0">
                <a:latin typeface="Arial" charset="0"/>
              </a:rPr>
              <a:t>Detention order possible if failure to cooperate puts others at risk</a:t>
            </a:r>
          </a:p>
          <a:p>
            <a:pPr eaLnBrk="1" hangingPunct="1">
              <a:lnSpc>
                <a:spcPct val="90000"/>
              </a:lnSpc>
            </a:pPr>
            <a:r>
              <a:rPr lang="en-US" sz="2000" dirty="0">
                <a:latin typeface="Arial" charset="0"/>
                <a:hlinkClick r:id="rId3"/>
              </a:rPr>
              <a:t>http://www/vdh.virginia.gov/tb</a:t>
            </a:r>
            <a:r>
              <a:rPr lang="en-US" sz="2000" dirty="0">
                <a:latin typeface="Arial"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atin typeface="Arial" charset="0"/>
              </a:rPr>
              <a:t>Laws and regulations vs. Guidelines</a:t>
            </a:r>
          </a:p>
        </p:txBody>
      </p:sp>
      <p:sp>
        <p:nvSpPr>
          <p:cNvPr id="33795" name="Rectangle 3"/>
          <p:cNvSpPr>
            <a:spLocks noGrp="1" noChangeArrowheads="1"/>
          </p:cNvSpPr>
          <p:nvPr>
            <p:ph idx="1"/>
          </p:nvPr>
        </p:nvSpPr>
        <p:spPr/>
        <p:txBody>
          <a:bodyPr/>
          <a:lstStyle/>
          <a:p>
            <a:pPr eaLnBrk="1" hangingPunct="1">
              <a:lnSpc>
                <a:spcPct val="90000"/>
              </a:lnSpc>
            </a:pPr>
            <a:r>
              <a:rPr lang="en-US" sz="2400" dirty="0">
                <a:latin typeface="Arial" charset="0"/>
              </a:rPr>
              <a:t>Guidelines</a:t>
            </a:r>
          </a:p>
          <a:p>
            <a:pPr lvl="1" eaLnBrk="1" hangingPunct="1">
              <a:lnSpc>
                <a:spcPct val="90000"/>
              </a:lnSpc>
            </a:pPr>
            <a:r>
              <a:rPr lang="en-US" sz="2400" dirty="0">
                <a:latin typeface="Arial" charset="0"/>
              </a:rPr>
              <a:t>Not laws</a:t>
            </a:r>
          </a:p>
          <a:p>
            <a:pPr lvl="1" eaLnBrk="1" hangingPunct="1">
              <a:lnSpc>
                <a:spcPct val="90000"/>
              </a:lnSpc>
            </a:pPr>
            <a:r>
              <a:rPr lang="en-US" sz="2400" dirty="0">
                <a:latin typeface="Arial" charset="0"/>
              </a:rPr>
              <a:t>Current PHS TB guidelines </a:t>
            </a:r>
          </a:p>
          <a:p>
            <a:pPr lvl="2" eaLnBrk="1" hangingPunct="1">
              <a:lnSpc>
                <a:spcPct val="90000"/>
              </a:lnSpc>
            </a:pPr>
            <a:r>
              <a:rPr lang="en-US" dirty="0">
                <a:latin typeface="Arial" charset="0"/>
              </a:rPr>
              <a:t>Evidence based</a:t>
            </a:r>
          </a:p>
          <a:p>
            <a:pPr lvl="2" eaLnBrk="1" hangingPunct="1">
              <a:lnSpc>
                <a:spcPct val="90000"/>
              </a:lnSpc>
            </a:pPr>
            <a:r>
              <a:rPr lang="en-US" dirty="0">
                <a:latin typeface="Arial" charset="0"/>
              </a:rPr>
              <a:t>Extensively reviewed by experts</a:t>
            </a:r>
          </a:p>
          <a:p>
            <a:pPr lvl="1" eaLnBrk="1" hangingPunct="1">
              <a:lnSpc>
                <a:spcPct val="90000"/>
              </a:lnSpc>
            </a:pPr>
            <a:r>
              <a:rPr lang="en-US" sz="2400" dirty="0">
                <a:latin typeface="Arial" charset="0"/>
              </a:rPr>
              <a:t>Intended to guide, not dictate </a:t>
            </a:r>
          </a:p>
          <a:p>
            <a:pPr lvl="1" eaLnBrk="1" hangingPunct="1">
              <a:lnSpc>
                <a:spcPct val="90000"/>
              </a:lnSpc>
            </a:pPr>
            <a:r>
              <a:rPr lang="en-US" sz="2400" dirty="0">
                <a:latin typeface="Arial" charset="0"/>
              </a:rPr>
              <a:t>Often become standard of care</a:t>
            </a:r>
          </a:p>
          <a:p>
            <a:pPr lvl="1" eaLnBrk="1" hangingPunct="1">
              <a:lnSpc>
                <a:spcPct val="90000"/>
              </a:lnSpc>
            </a:pPr>
            <a:r>
              <a:rPr lang="en-US" sz="2400" dirty="0">
                <a:latin typeface="Arial" charset="0"/>
              </a:rPr>
              <a:t>Exceptions may be justified, should be documented</a:t>
            </a:r>
          </a:p>
          <a:p>
            <a:pPr eaLnBrk="1" hangingPunct="1">
              <a:lnSpc>
                <a:spcPct val="90000"/>
              </a:lnSpc>
            </a:pPr>
            <a:r>
              <a:rPr lang="en-US" sz="2400" dirty="0">
                <a:latin typeface="Arial" charset="0"/>
                <a:hlinkClick r:id="rId3"/>
              </a:rPr>
              <a:t>http://www.vdh.virginia.gov/tb</a:t>
            </a:r>
            <a:r>
              <a:rPr lang="en-US" sz="2400" dirty="0">
                <a:latin typeface="Arial" charset="0"/>
              </a:rPr>
              <a:t> </a:t>
            </a:r>
          </a:p>
          <a:p>
            <a:pPr eaLnBrk="1" hangingPunct="1">
              <a:lnSpc>
                <a:spcPct val="90000"/>
              </a:lnSpc>
            </a:pPr>
            <a:r>
              <a:rPr lang="en-US" sz="2400" dirty="0">
                <a:latin typeface="Arial" charset="0"/>
                <a:hlinkClick r:id="rId4"/>
              </a:rPr>
              <a:t>http://www.cdc.go</a:t>
            </a:r>
            <a:r>
              <a:rPr lang="en-US" sz="2400" u="sng" dirty="0">
                <a:solidFill>
                  <a:srgbClr val="0070C0"/>
                </a:solidFill>
                <a:latin typeface="Arial" charset="0"/>
                <a:hlinkClick r:id="rId4"/>
              </a:rPr>
              <a:t>v</a:t>
            </a:r>
            <a:r>
              <a:rPr lang="en-US" sz="2400" u="sng" dirty="0">
                <a:solidFill>
                  <a:srgbClr val="320FB1"/>
                </a:solidFill>
                <a:latin typeface="Arial" charset="0"/>
              </a:rPr>
              <a:t>/tb</a:t>
            </a:r>
          </a:p>
          <a:p>
            <a:pPr eaLnBrk="1" hangingPunct="1">
              <a:lnSpc>
                <a:spcPct val="90000"/>
              </a:lnSpc>
            </a:pPr>
            <a:endParaRPr lang="en-US" sz="2800" dirty="0">
              <a:latin typeface="Arial" charset="0"/>
            </a:endParaRPr>
          </a:p>
          <a:p>
            <a:pPr lvl="2" eaLnBrk="1" hangingPunct="1">
              <a:lnSpc>
                <a:spcPct val="90000"/>
              </a:lnSpc>
            </a:pPr>
            <a:endParaRPr lang="en-US" sz="2000" dirty="0">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a:latin typeface="Arial" charset="0"/>
              </a:rPr>
              <a:t>VDH TB Prevention and Control Policies and Procedures</a:t>
            </a:r>
          </a:p>
        </p:txBody>
      </p:sp>
      <p:sp>
        <p:nvSpPr>
          <p:cNvPr id="34819" name="Rectangle 3"/>
          <p:cNvSpPr>
            <a:spLocks noGrp="1" noChangeArrowheads="1"/>
          </p:cNvSpPr>
          <p:nvPr>
            <p:ph idx="1"/>
          </p:nvPr>
        </p:nvSpPr>
        <p:spPr/>
        <p:txBody>
          <a:bodyPr/>
          <a:lstStyle/>
          <a:p>
            <a:pPr eaLnBrk="1" hangingPunct="1"/>
            <a:r>
              <a:rPr lang="en-US" sz="2400" dirty="0">
                <a:latin typeface="Arial" charset="0"/>
              </a:rPr>
              <a:t>Based on USPHS/CDC, ATS, IDSA and Pediatric “Red Book” guidelines</a:t>
            </a:r>
          </a:p>
          <a:p>
            <a:pPr eaLnBrk="1" hangingPunct="1"/>
            <a:r>
              <a:rPr lang="en-US" sz="2400" dirty="0">
                <a:latin typeface="Arial" charset="0"/>
              </a:rPr>
              <a:t>Adapted to address uniquely Virginia issues</a:t>
            </a:r>
          </a:p>
          <a:p>
            <a:pPr eaLnBrk="1" hangingPunct="1"/>
            <a:endParaRPr lang="en-US" sz="2400" dirty="0"/>
          </a:p>
          <a:p>
            <a:pPr eaLnBrk="1" hangingPunct="1">
              <a:buNone/>
            </a:pPr>
            <a:r>
              <a:rPr lang="en-US" dirty="0"/>
              <a:t> </a:t>
            </a:r>
          </a:p>
        </p:txBody>
      </p:sp>
      <p:grpSp>
        <p:nvGrpSpPr>
          <p:cNvPr id="34820" name="Group 14"/>
          <p:cNvGrpSpPr>
            <a:grpSpLocks/>
          </p:cNvGrpSpPr>
          <p:nvPr/>
        </p:nvGrpSpPr>
        <p:grpSpPr bwMode="auto">
          <a:xfrm>
            <a:off x="609600" y="3352800"/>
            <a:ext cx="8229600" cy="3200400"/>
            <a:chOff x="336" y="2016"/>
            <a:chExt cx="5232" cy="2112"/>
          </a:xfrm>
        </p:grpSpPr>
        <p:pic>
          <p:nvPicPr>
            <p:cNvPr id="34821" name="Picture 4"/>
            <p:cNvPicPr>
              <a:picLocks noChangeAspect="1" noChangeArrowheads="1"/>
            </p:cNvPicPr>
            <p:nvPr/>
          </p:nvPicPr>
          <p:blipFill>
            <a:blip r:embed="rId3" cstate="print"/>
            <a:srcRect/>
            <a:stretch>
              <a:fillRect/>
            </a:stretch>
          </p:blipFill>
          <p:spPr bwMode="auto">
            <a:xfrm>
              <a:off x="384" y="2448"/>
              <a:ext cx="1197" cy="1584"/>
            </a:xfrm>
            <a:prstGeom prst="rect">
              <a:avLst/>
            </a:prstGeom>
            <a:noFill/>
            <a:ln w="9525">
              <a:noFill/>
              <a:miter lim="800000"/>
              <a:headEnd/>
              <a:tailEnd/>
            </a:ln>
          </p:spPr>
        </p:pic>
        <p:pic>
          <p:nvPicPr>
            <p:cNvPr id="34822" name="Picture 5"/>
            <p:cNvPicPr>
              <a:picLocks noChangeAspect="1" noChangeArrowheads="1"/>
            </p:cNvPicPr>
            <p:nvPr/>
          </p:nvPicPr>
          <p:blipFill>
            <a:blip r:embed="rId4" cstate="print"/>
            <a:srcRect/>
            <a:stretch>
              <a:fillRect/>
            </a:stretch>
          </p:blipFill>
          <p:spPr bwMode="auto">
            <a:xfrm>
              <a:off x="1680" y="2016"/>
              <a:ext cx="1265" cy="1632"/>
            </a:xfrm>
            <a:prstGeom prst="rect">
              <a:avLst/>
            </a:prstGeom>
            <a:noFill/>
            <a:ln w="9525">
              <a:noFill/>
              <a:miter lim="800000"/>
              <a:headEnd/>
              <a:tailEnd/>
            </a:ln>
          </p:spPr>
        </p:pic>
        <p:pic>
          <p:nvPicPr>
            <p:cNvPr id="34823" name="Picture 6"/>
            <p:cNvPicPr>
              <a:picLocks noChangeAspect="1" noChangeArrowheads="1"/>
            </p:cNvPicPr>
            <p:nvPr/>
          </p:nvPicPr>
          <p:blipFill>
            <a:blip r:embed="rId5" cstate="print"/>
            <a:srcRect/>
            <a:stretch>
              <a:fillRect/>
            </a:stretch>
          </p:blipFill>
          <p:spPr bwMode="auto">
            <a:xfrm>
              <a:off x="2976" y="2544"/>
              <a:ext cx="1203" cy="1542"/>
            </a:xfrm>
            <a:prstGeom prst="rect">
              <a:avLst/>
            </a:prstGeom>
            <a:noFill/>
            <a:ln w="9525">
              <a:noFill/>
              <a:miter lim="800000"/>
              <a:headEnd/>
              <a:tailEnd/>
            </a:ln>
          </p:spPr>
        </p:pic>
        <p:pic>
          <p:nvPicPr>
            <p:cNvPr id="34824" name="Picture 7"/>
            <p:cNvPicPr>
              <a:picLocks noChangeAspect="1" noChangeArrowheads="1"/>
            </p:cNvPicPr>
            <p:nvPr/>
          </p:nvPicPr>
          <p:blipFill>
            <a:blip r:embed="rId6" cstate="print"/>
            <a:srcRect/>
            <a:stretch>
              <a:fillRect/>
            </a:stretch>
          </p:blipFill>
          <p:spPr bwMode="auto">
            <a:xfrm>
              <a:off x="4224" y="2016"/>
              <a:ext cx="1294" cy="1680"/>
            </a:xfrm>
            <a:prstGeom prst="rect">
              <a:avLst/>
            </a:prstGeom>
            <a:noFill/>
            <a:ln w="9525">
              <a:noFill/>
              <a:miter lim="800000"/>
              <a:headEnd/>
              <a:tailEnd/>
            </a:ln>
          </p:spPr>
        </p:pic>
        <p:sp>
          <p:nvSpPr>
            <p:cNvPr id="34825" name="Rectangle 10"/>
            <p:cNvSpPr>
              <a:spLocks noChangeArrowheads="1"/>
            </p:cNvSpPr>
            <p:nvPr/>
          </p:nvSpPr>
          <p:spPr bwMode="auto">
            <a:xfrm>
              <a:off x="336" y="2448"/>
              <a:ext cx="1296" cy="168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34826" name="Rectangle 11"/>
            <p:cNvSpPr>
              <a:spLocks noChangeArrowheads="1"/>
            </p:cNvSpPr>
            <p:nvPr/>
          </p:nvSpPr>
          <p:spPr bwMode="auto">
            <a:xfrm>
              <a:off x="1632" y="2016"/>
              <a:ext cx="1296" cy="168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34827" name="Rectangle 12"/>
            <p:cNvSpPr>
              <a:spLocks noChangeArrowheads="1"/>
            </p:cNvSpPr>
            <p:nvPr/>
          </p:nvSpPr>
          <p:spPr bwMode="auto">
            <a:xfrm>
              <a:off x="2976" y="2496"/>
              <a:ext cx="1200" cy="1632"/>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34828" name="Rectangle 13"/>
            <p:cNvSpPr>
              <a:spLocks noChangeArrowheads="1"/>
            </p:cNvSpPr>
            <p:nvPr/>
          </p:nvSpPr>
          <p:spPr bwMode="auto">
            <a:xfrm>
              <a:off x="4176" y="2064"/>
              <a:ext cx="1392" cy="168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ctrTitle"/>
          </p:nvPr>
        </p:nvSpPr>
        <p:spPr>
          <a:xfrm>
            <a:off x="685800" y="2286000"/>
            <a:ext cx="7772400" cy="1143000"/>
          </a:xfrm>
        </p:spPr>
        <p:txBody>
          <a:bodyPr/>
          <a:lstStyle/>
          <a:p>
            <a:pPr eaLnBrk="1" hangingPunct="1"/>
            <a:r>
              <a:rPr lang="en-US"/>
              <a:t>Questions?</a:t>
            </a:r>
          </a:p>
        </p:txBody>
      </p:sp>
      <p:sp>
        <p:nvSpPr>
          <p:cNvPr id="35843" name="Rectangle 3"/>
          <p:cNvSpPr>
            <a:spLocks noGrp="1"/>
          </p:cNvSpPr>
          <p:nvPr>
            <p:ph type="subTitle" idx="1"/>
          </p:nvPr>
        </p:nvSpPr>
        <p:spPr/>
        <p:txBody>
          <a:bodyPr>
            <a:normAutofit/>
          </a:bodyPr>
          <a:lstStyle/>
          <a:p>
            <a:pPr eaLnBrk="1" hangingPunct="1"/>
            <a:r>
              <a:rPr lang="en-US" dirty="0">
                <a:solidFill>
                  <a:schemeClr val="tx1"/>
                </a:solidFill>
              </a:rPr>
              <a:t>Jane Moore</a:t>
            </a:r>
          </a:p>
          <a:p>
            <a:pPr eaLnBrk="1" hangingPunct="1"/>
            <a:r>
              <a:rPr lang="en-US" dirty="0">
                <a:solidFill>
                  <a:schemeClr val="tx1"/>
                </a:solidFill>
                <a:hlinkClick r:id="rId2"/>
              </a:rPr>
              <a:t>Jane.moore@vdh.virginia.gov</a:t>
            </a:r>
            <a:endParaRPr lang="en-US" dirty="0">
              <a:solidFill>
                <a:schemeClr val="tx1"/>
              </a:solidFill>
            </a:endParaRPr>
          </a:p>
          <a:p>
            <a:pPr eaLnBrk="1" hangingPunct="1"/>
            <a:r>
              <a:rPr lang="en-US">
                <a:solidFill>
                  <a:schemeClr val="tx1"/>
                </a:solidFill>
              </a:rPr>
              <a:t> </a:t>
            </a:r>
            <a:endParaRPr lang="en-US" dirty="0">
              <a:solidFill>
                <a:schemeClr val="tx1"/>
              </a:solidFill>
            </a:endParaRPr>
          </a:p>
        </p:txBody>
      </p:sp>
      <p:sp>
        <p:nvSpPr>
          <p:cNvPr id="35844" name="Text Box 4"/>
          <p:cNvSpPr txBox="1">
            <a:spLocks noChangeArrowheads="1"/>
          </p:cNvSpPr>
          <p:nvPr/>
        </p:nvSpPr>
        <p:spPr bwMode="auto">
          <a:xfrm>
            <a:off x="914400" y="1020763"/>
            <a:ext cx="3384550" cy="914400"/>
          </a:xfrm>
          <a:prstGeom prst="rect">
            <a:avLst/>
          </a:prstGeom>
          <a:noFill/>
          <a:ln w="9525">
            <a:noFill/>
            <a:miter lim="800000"/>
            <a:headEnd/>
            <a:tailEnd/>
          </a:ln>
        </p:spPr>
        <p:txBody>
          <a:bodyPr wrap="none">
            <a:spAutoFit/>
          </a:bodyPr>
          <a:lstStyle/>
          <a:p>
            <a:r>
              <a:rPr lang="en-US" sz="540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048000" y="1143000"/>
          <a:ext cx="4953000" cy="3714750"/>
        </p:xfrm>
        <a:graphic>
          <a:graphicData uri="http://schemas.openxmlformats.org/presentationml/2006/ole">
            <mc:AlternateContent xmlns:mc="http://schemas.openxmlformats.org/markup-compatibility/2006">
              <mc:Choice xmlns:v="urn:schemas-microsoft-com:vml" Requires="v">
                <p:oleObj spid="_x0000_s1041" name="Slide" r:id="rId3" imgW="4572000" imgH="3429000" progId="PowerPoint.Slide.8">
                  <p:embed/>
                </p:oleObj>
              </mc:Choice>
              <mc:Fallback>
                <p:oleObj name="Slide" r:id="rId3" imgW="4572000" imgH="3429000" progId="PowerPoint.Slide.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14300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p:cNvSpPr>
          <p:nvPr>
            <p:ph type="title"/>
          </p:nvPr>
        </p:nvSpPr>
        <p:spPr/>
        <p:txBody>
          <a:bodyPr>
            <a:normAutofit fontScale="90000"/>
          </a:bodyPr>
          <a:lstStyle/>
          <a:p>
            <a:pPr eaLnBrk="1" hangingPunct="1"/>
            <a:r>
              <a:rPr lang="en-US" sz="3600" i="1"/>
              <a:t>M tuberculosis </a:t>
            </a:r>
            <a:r>
              <a:rPr lang="en-US" sz="3600"/>
              <a:t>as causative </a:t>
            </a:r>
            <a:br>
              <a:rPr lang="en-US" sz="3600"/>
            </a:br>
            <a:r>
              <a:rPr lang="en-US" sz="3600"/>
              <a:t>agent for tuberculosis</a:t>
            </a:r>
          </a:p>
        </p:txBody>
      </p:sp>
      <p:pic>
        <p:nvPicPr>
          <p:cNvPr id="1028" name="Picture 4" descr="rk_ma"/>
          <p:cNvPicPr>
            <a:picLocks noChangeAspect="1" noChangeArrowheads="1"/>
          </p:cNvPicPr>
          <p:nvPr/>
        </p:nvPicPr>
        <p:blipFill>
          <a:blip r:embed="rId5" cstate="print"/>
          <a:srcRect/>
          <a:stretch>
            <a:fillRect/>
          </a:stretch>
        </p:blipFill>
        <p:spPr bwMode="auto">
          <a:xfrm>
            <a:off x="762000" y="1905000"/>
            <a:ext cx="3181350" cy="4495800"/>
          </a:xfrm>
          <a:prstGeom prst="rect">
            <a:avLst/>
          </a:prstGeom>
          <a:noFill/>
          <a:ln w="9525">
            <a:noFill/>
            <a:miter lim="800000"/>
            <a:headEnd/>
            <a:tailEnd/>
          </a:ln>
        </p:spPr>
      </p:pic>
      <p:pic>
        <p:nvPicPr>
          <p:cNvPr id="1029" name="Picture 5" descr="TB_agar"/>
          <p:cNvPicPr>
            <a:picLocks noChangeAspect="1" noChangeArrowheads="1"/>
          </p:cNvPicPr>
          <p:nvPr/>
        </p:nvPicPr>
        <p:blipFill>
          <a:blip r:embed="rId6" cstate="print"/>
          <a:srcRect/>
          <a:stretch>
            <a:fillRect/>
          </a:stretch>
        </p:blipFill>
        <p:spPr bwMode="auto">
          <a:xfrm>
            <a:off x="4724400" y="3505200"/>
            <a:ext cx="2857500" cy="1692275"/>
          </a:xfrm>
          <a:prstGeom prst="rect">
            <a:avLst/>
          </a:prstGeom>
          <a:noFill/>
          <a:ln w="9525">
            <a:noFill/>
            <a:miter lim="800000"/>
            <a:headEnd/>
            <a:tailEnd/>
          </a:ln>
        </p:spPr>
      </p:pic>
      <p:sp>
        <p:nvSpPr>
          <p:cNvPr id="1030" name="Text Box 6"/>
          <p:cNvSpPr txBox="1">
            <a:spLocks noChangeArrowheads="1"/>
          </p:cNvSpPr>
          <p:nvPr/>
        </p:nvSpPr>
        <p:spPr bwMode="auto">
          <a:xfrm>
            <a:off x="6248400" y="5791200"/>
            <a:ext cx="793750" cy="457200"/>
          </a:xfrm>
          <a:prstGeom prst="rect">
            <a:avLst/>
          </a:prstGeom>
          <a:noFill/>
          <a:ln w="9525">
            <a:noFill/>
            <a:miter lim="800000"/>
            <a:headEnd/>
            <a:tailEnd/>
          </a:ln>
        </p:spPr>
        <p:txBody>
          <a:bodyPr wrap="none">
            <a:spAutoFit/>
          </a:bodyPr>
          <a:lstStyle/>
          <a:p>
            <a:r>
              <a:rPr lang="en-US" sz="2400">
                <a:solidFill>
                  <a:schemeClr val="bg1"/>
                </a:solidFill>
                <a:latin typeface="Times New Roman" pitchFamily="18" charset="0"/>
              </a:rPr>
              <a:t>1886</a:t>
            </a:r>
          </a:p>
        </p:txBody>
      </p:sp>
      <p:sp>
        <p:nvSpPr>
          <p:cNvPr id="1031" name="Text Box 7"/>
          <p:cNvSpPr txBox="1">
            <a:spLocks noChangeArrowheads="1"/>
          </p:cNvSpPr>
          <p:nvPr/>
        </p:nvSpPr>
        <p:spPr bwMode="auto">
          <a:xfrm>
            <a:off x="4114800" y="5561013"/>
            <a:ext cx="1879600" cy="457200"/>
          </a:xfrm>
          <a:prstGeom prst="rect">
            <a:avLst/>
          </a:prstGeom>
          <a:noFill/>
          <a:ln w="9525">
            <a:noFill/>
            <a:miter lim="800000"/>
            <a:headEnd/>
            <a:tailEnd/>
          </a:ln>
        </p:spPr>
        <p:txBody>
          <a:bodyPr wrap="none">
            <a:spAutoFit/>
          </a:bodyPr>
          <a:lstStyle/>
          <a:p>
            <a:r>
              <a:rPr lang="en-US" sz="2400"/>
              <a:t>Robert Koch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a:t>TB in the US –  1882-2016</a:t>
            </a:r>
          </a:p>
        </p:txBody>
      </p:sp>
      <p:sp>
        <p:nvSpPr>
          <p:cNvPr id="14339" name="Content Placeholder 2"/>
          <p:cNvSpPr>
            <a:spLocks noGrp="1"/>
          </p:cNvSpPr>
          <p:nvPr>
            <p:ph idx="1"/>
          </p:nvPr>
        </p:nvSpPr>
        <p:spPr/>
        <p:txBody>
          <a:bodyPr/>
          <a:lstStyle/>
          <a:p>
            <a:pPr eaLnBrk="1" hangingPunct="1"/>
            <a:r>
              <a:rPr lang="en-US"/>
              <a:t>1900-1940  TB rates decreased in the US and Western Europe before TB drugs available</a:t>
            </a:r>
          </a:p>
          <a:p>
            <a:pPr lvl="1" eaLnBrk="1" hangingPunct="1"/>
            <a:r>
              <a:rPr lang="en-US"/>
              <a:t>Better nutrition, less crowded housing</a:t>
            </a:r>
          </a:p>
          <a:p>
            <a:pPr lvl="1" eaLnBrk="1" hangingPunct="1"/>
            <a:r>
              <a:rPr lang="en-US"/>
              <a:t>Public health efforts</a:t>
            </a:r>
          </a:p>
          <a:p>
            <a:pPr lvl="2" eaLnBrk="1" hangingPunct="1"/>
            <a:r>
              <a:rPr lang="en-US"/>
              <a:t>Earlier diagnosis </a:t>
            </a:r>
          </a:p>
          <a:p>
            <a:pPr lvl="2" eaLnBrk="1" hangingPunct="1"/>
            <a:r>
              <a:rPr lang="en-US"/>
              <a:t>Limit transmission to close contacts</a:t>
            </a:r>
          </a:p>
          <a:p>
            <a:pPr lvl="1" eaLnBrk="1" hangingPunct="1"/>
            <a:r>
              <a:rPr lang="en-US"/>
              <a:t>TB sanatoria</a:t>
            </a:r>
          </a:p>
          <a:p>
            <a:pPr lvl="1" eaLnBrk="1" hangingPunct="1"/>
            <a:r>
              <a:rPr lang="en-US"/>
              <a:t>Surgery</a:t>
            </a:r>
          </a:p>
          <a:p>
            <a:pPr eaLnBrk="1" hangingPunct="1"/>
            <a:endParaRPr lang="en-US"/>
          </a:p>
          <a:p>
            <a:pPr lvl="1" eaLnBrk="1" hangingPunct="1"/>
            <a:endParaRPr lang="en-US"/>
          </a:p>
          <a:p>
            <a:pPr eaLnBrk="1" hangingPunct="1"/>
            <a:endParaRPr lang="en-US"/>
          </a:p>
          <a:p>
            <a:pPr eaLnBrk="1" hangingPunct="1"/>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a:t>TB in the US –  1882-2016</a:t>
            </a:r>
          </a:p>
        </p:txBody>
      </p:sp>
      <p:sp>
        <p:nvSpPr>
          <p:cNvPr id="15363" name="Content Placeholder 2"/>
          <p:cNvSpPr>
            <a:spLocks noGrp="1"/>
          </p:cNvSpPr>
          <p:nvPr>
            <p:ph idx="1"/>
          </p:nvPr>
        </p:nvSpPr>
        <p:spPr/>
        <p:txBody>
          <a:bodyPr/>
          <a:lstStyle/>
          <a:p>
            <a:pPr eaLnBrk="1" hangingPunct="1"/>
            <a:r>
              <a:rPr lang="en-US" dirty="0"/>
              <a:t>1940s-1960s  TB specific antimicrobial agents</a:t>
            </a:r>
          </a:p>
          <a:p>
            <a:pPr lvl="1" eaLnBrk="1" hangingPunct="1"/>
            <a:r>
              <a:rPr lang="en-US" dirty="0"/>
              <a:t>Single drugs – use produced resistance</a:t>
            </a:r>
          </a:p>
          <a:p>
            <a:pPr lvl="1" eaLnBrk="1" hangingPunct="1"/>
            <a:r>
              <a:rPr lang="en-US" dirty="0"/>
              <a:t>Multiple drugs</a:t>
            </a:r>
          </a:p>
          <a:p>
            <a:pPr eaLnBrk="1" hangingPunct="1"/>
            <a:r>
              <a:rPr lang="en-US" dirty="0"/>
              <a:t>1960s-1980s  TB considered a non-problem</a:t>
            </a:r>
          </a:p>
          <a:p>
            <a:pPr lvl="1" eaLnBrk="1" hangingPunct="1"/>
            <a:r>
              <a:rPr lang="en-US" dirty="0"/>
              <a:t>TB treatment moved to private sector</a:t>
            </a:r>
          </a:p>
          <a:p>
            <a:pPr lvl="1" eaLnBrk="1" hangingPunct="1"/>
            <a:r>
              <a:rPr lang="en-US" dirty="0"/>
              <a:t>Loss of TB-specific public health infrastructure</a:t>
            </a:r>
          </a:p>
          <a:p>
            <a:pPr eaLnBrk="1" hangingPunct="1"/>
            <a:endParaRPr lang="en-US" dirty="0"/>
          </a:p>
          <a:p>
            <a:pPr eaLnBrk="1" hangingPunct="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t>TB in the US –  1882-2016</a:t>
            </a:r>
          </a:p>
        </p:txBody>
      </p:sp>
      <p:sp>
        <p:nvSpPr>
          <p:cNvPr id="16387" name="Content Placeholder 2"/>
          <p:cNvSpPr>
            <a:spLocks noGrp="1"/>
          </p:cNvSpPr>
          <p:nvPr>
            <p:ph idx="1"/>
          </p:nvPr>
        </p:nvSpPr>
        <p:spPr>
          <a:xfrm>
            <a:off x="457200" y="1295400"/>
            <a:ext cx="8229600" cy="4525963"/>
          </a:xfrm>
        </p:spPr>
        <p:txBody>
          <a:bodyPr>
            <a:normAutofit fontScale="92500"/>
          </a:bodyPr>
          <a:lstStyle/>
          <a:p>
            <a:pPr eaLnBrk="1" hangingPunct="1"/>
            <a:r>
              <a:rPr lang="en-US" sz="2800" dirty="0"/>
              <a:t>1990s   TB re-emerges as a threat</a:t>
            </a:r>
          </a:p>
          <a:p>
            <a:pPr lvl="1" eaLnBrk="1" hangingPunct="1"/>
            <a:r>
              <a:rPr lang="en-US" sz="2400" dirty="0"/>
              <a:t>TB-HIV co-infection</a:t>
            </a:r>
          </a:p>
          <a:p>
            <a:pPr lvl="1" eaLnBrk="1" hangingPunct="1"/>
            <a:r>
              <a:rPr lang="en-US" sz="2400" dirty="0"/>
              <a:t>Drug-resistant TB</a:t>
            </a:r>
          </a:p>
          <a:p>
            <a:pPr lvl="1" eaLnBrk="1" hangingPunct="1"/>
            <a:r>
              <a:rPr lang="en-US" sz="2400" dirty="0"/>
              <a:t>Globalization allows TB to travel</a:t>
            </a:r>
          </a:p>
          <a:p>
            <a:pPr eaLnBrk="1" hangingPunct="1"/>
            <a:r>
              <a:rPr lang="en-US" sz="2800" dirty="0"/>
              <a:t>1990s   Increased support for TB prevention and control</a:t>
            </a:r>
          </a:p>
          <a:p>
            <a:pPr lvl="1" eaLnBrk="1" hangingPunct="1"/>
            <a:r>
              <a:rPr lang="en-US" sz="2400" dirty="0"/>
              <a:t>Funding for public health efforts (case management, contact investigation, directly observed therapy</a:t>
            </a:r>
          </a:p>
          <a:p>
            <a:pPr lvl="1" eaLnBrk="1" hangingPunct="1"/>
            <a:r>
              <a:rPr lang="en-US" sz="2400" dirty="0"/>
              <a:t>Better diagnostic and patient management tools</a:t>
            </a:r>
          </a:p>
          <a:p>
            <a:pPr eaLnBrk="1" hangingPunct="1"/>
            <a:r>
              <a:rPr lang="en-US" sz="2800" dirty="0"/>
              <a:t>2016</a:t>
            </a:r>
          </a:p>
          <a:p>
            <a:pPr lvl="1" eaLnBrk="1" hangingPunct="1"/>
            <a:r>
              <a:rPr lang="en-US" sz="2400" dirty="0"/>
              <a:t>Lowest number of reported cases in US  </a:t>
            </a:r>
          </a:p>
          <a:p>
            <a:pPr lvl="1" eaLnBrk="1" hangingPunct="1">
              <a:buNone/>
            </a:pPr>
            <a:endParaRPr lang="en-US" sz="2400" dirty="0"/>
          </a:p>
          <a:p>
            <a:pPr eaLnBrk="1" hangingPunct="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TB in the United States: 2016</a:t>
            </a:r>
          </a:p>
        </p:txBody>
      </p:sp>
      <p:sp>
        <p:nvSpPr>
          <p:cNvPr id="3" name="Content Placeholder 2"/>
          <p:cNvSpPr>
            <a:spLocks noGrp="1"/>
          </p:cNvSpPr>
          <p:nvPr>
            <p:ph idx="1"/>
          </p:nvPr>
        </p:nvSpPr>
        <p:spPr/>
        <p:txBody>
          <a:bodyPr>
            <a:normAutofit/>
          </a:bodyPr>
          <a:lstStyle/>
          <a:p>
            <a:r>
              <a:rPr lang="en-US" dirty="0"/>
              <a:t>9,546 new cases reported in 2016</a:t>
            </a:r>
          </a:p>
          <a:p>
            <a:pPr marL="742950" lvl="2" indent="-342900"/>
            <a:r>
              <a:rPr lang="en-US" sz="2800" dirty="0"/>
              <a:t>Lowest incidence rate of 2.9/100,000</a:t>
            </a:r>
          </a:p>
          <a:p>
            <a:r>
              <a:rPr lang="en-US" dirty="0"/>
              <a:t>US born rate declined 8.4% to 1.1/100,000</a:t>
            </a:r>
          </a:p>
          <a:p>
            <a:r>
              <a:rPr lang="en-US" dirty="0"/>
              <a:t>Foreign born rate declined 3.2% to 14.6/100,000</a:t>
            </a:r>
          </a:p>
          <a:p>
            <a:endParaRPr lang="en-US" sz="4000" dirty="0"/>
          </a:p>
          <a:p>
            <a:pPr marL="0" indent="0">
              <a:buNone/>
            </a:pPr>
            <a:endParaRPr lang="en-US" sz="4000" dirty="0"/>
          </a:p>
        </p:txBody>
      </p:sp>
    </p:spTree>
    <p:extLst>
      <p:ext uri="{BB962C8B-B14F-4D97-AF65-F5344CB8AC3E}">
        <p14:creationId xmlns:p14="http://schemas.microsoft.com/office/powerpoint/2010/main" val="172014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a:t>TB in the US  </a:t>
            </a:r>
          </a:p>
        </p:txBody>
      </p:sp>
      <p:sp>
        <p:nvSpPr>
          <p:cNvPr id="17411" name="Content Placeholder 2"/>
          <p:cNvSpPr>
            <a:spLocks noGrp="1"/>
          </p:cNvSpPr>
          <p:nvPr>
            <p:ph idx="1"/>
          </p:nvPr>
        </p:nvSpPr>
        <p:spPr>
          <a:xfrm>
            <a:off x="457200" y="1295400"/>
            <a:ext cx="8229600" cy="4525963"/>
          </a:xfrm>
        </p:spPr>
        <p:txBody>
          <a:bodyPr/>
          <a:lstStyle/>
          <a:p>
            <a:pPr eaLnBrk="1" hangingPunct="1"/>
            <a:r>
              <a:rPr lang="en-US" sz="2400" dirty="0"/>
              <a:t>Continuing challenges</a:t>
            </a:r>
          </a:p>
          <a:p>
            <a:pPr lvl="1" eaLnBrk="1" hangingPunct="1"/>
            <a:r>
              <a:rPr lang="en-US" sz="2400" dirty="0"/>
              <a:t>Reliable access to TB drugs</a:t>
            </a:r>
          </a:p>
          <a:p>
            <a:pPr lvl="2" eaLnBrk="1" hangingPunct="1"/>
            <a:r>
              <a:rPr lang="en-US" sz="2000" dirty="0"/>
              <a:t>Emerged as major issue during late 2012 and 2013</a:t>
            </a:r>
          </a:p>
          <a:p>
            <a:pPr lvl="2" eaLnBrk="1" hangingPunct="1"/>
            <a:r>
              <a:rPr lang="en-US" sz="2000" dirty="0"/>
              <a:t>Regulatory requirements limit access to international supplies</a:t>
            </a:r>
          </a:p>
          <a:p>
            <a:pPr lvl="1" eaLnBrk="1" hangingPunct="1"/>
            <a:r>
              <a:rPr lang="en-US" sz="2400" dirty="0"/>
              <a:t>Loss of expertise</a:t>
            </a:r>
          </a:p>
          <a:p>
            <a:pPr lvl="2" eaLnBrk="1" hangingPunct="1"/>
            <a:r>
              <a:rPr lang="en-US" sz="2000" dirty="0"/>
              <a:t>Clinical</a:t>
            </a:r>
          </a:p>
          <a:p>
            <a:pPr lvl="2" eaLnBrk="1" hangingPunct="1"/>
            <a:r>
              <a:rPr lang="en-US" sz="2000" dirty="0"/>
              <a:t>Laboratory</a:t>
            </a:r>
          </a:p>
          <a:p>
            <a:pPr lvl="2" eaLnBrk="1" hangingPunct="1"/>
            <a:r>
              <a:rPr lang="en-US" sz="2000" dirty="0"/>
              <a:t>Program </a:t>
            </a:r>
          </a:p>
          <a:p>
            <a:pPr lvl="1" eaLnBrk="1" hangingPunct="1"/>
            <a:r>
              <a:rPr lang="en-US" sz="2400" dirty="0"/>
              <a:t>Concentration of remaining cases in difficult to reach populations</a:t>
            </a:r>
          </a:p>
          <a:p>
            <a:pPr lvl="1" eaLnBrk="1" hangingPunct="1"/>
            <a:r>
              <a:rPr lang="en-US" sz="2400" dirty="0"/>
              <a:t>Need to address large pool of persons with TB infection</a:t>
            </a:r>
          </a:p>
          <a:p>
            <a:pPr lvl="1" eaLnBrk="1" hangingPunct="1"/>
            <a:endParaRPr lang="en-US" dirty="0"/>
          </a:p>
          <a:p>
            <a:pPr marL="0" indent="0" eaLnBrk="1" hangingPunct="1">
              <a:buNone/>
            </a:pPr>
            <a:endParaRPr lang="en-US" dirty="0"/>
          </a:p>
          <a:p>
            <a:pPr lvl="1" eaLnBrk="1" hangingPunct="1"/>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1554</TotalTime>
  <Words>1553</Words>
  <Application>Microsoft Office PowerPoint</Application>
  <PresentationFormat>On-screen Show (4:3)</PresentationFormat>
  <Paragraphs>389</Paragraphs>
  <Slides>34</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Arial Unicode MS</vt:lpstr>
      <vt:lpstr>Calibri</vt:lpstr>
      <vt:lpstr>Times New Roman</vt:lpstr>
      <vt:lpstr>Office Theme</vt:lpstr>
      <vt:lpstr>Slide</vt:lpstr>
      <vt:lpstr>Tuberculosis</vt:lpstr>
      <vt:lpstr>Tuberculosis – Old Disease</vt:lpstr>
      <vt:lpstr>Tuberculosis</vt:lpstr>
      <vt:lpstr>M tuberculosis as causative  agent for tuberculosis</vt:lpstr>
      <vt:lpstr>TB in the US –  1882-2016</vt:lpstr>
      <vt:lpstr>TB in the US –  1882-2016</vt:lpstr>
      <vt:lpstr>TB in the US –  1882-2016</vt:lpstr>
      <vt:lpstr>TB in the United States: 2016</vt:lpstr>
      <vt:lpstr>TB in the US  </vt:lpstr>
      <vt:lpstr>TB: Airborne Transmission</vt:lpstr>
      <vt:lpstr>TB Invades/Infects the Lung</vt:lpstr>
      <vt:lpstr>TB – A Multi-system Infection</vt:lpstr>
      <vt:lpstr>Natural History of TB Infection</vt:lpstr>
      <vt:lpstr>Latent TB vs. Active TB</vt:lpstr>
      <vt:lpstr>Treatment</vt:lpstr>
      <vt:lpstr>PowerPoint Presentation</vt:lpstr>
      <vt:lpstr>PowerPoint Presentation</vt:lpstr>
      <vt:lpstr>PowerPoint Presentation</vt:lpstr>
      <vt:lpstr>TB Case Rate per 100,000 VA and US: 2012-2016</vt:lpstr>
      <vt:lpstr>TB – continues as a public health issue in the United States</vt:lpstr>
      <vt:lpstr>Challenges to Public Health System</vt:lpstr>
      <vt:lpstr>VA TB Cases by Region: 2007-2016</vt:lpstr>
      <vt:lpstr>VA TB Cases by Race/Ethnicity: 2007-2016</vt:lpstr>
      <vt:lpstr>VA TB Cases by Age Group: 2007-2016</vt:lpstr>
      <vt:lpstr>VA Foreign vs. US Born TB Cases:  2007-2016</vt:lpstr>
      <vt:lpstr>VA Foreign Born TB Cases by Years in the US at Start Treatment:  2007-2016</vt:lpstr>
      <vt:lpstr>VA TB Cases Top Five Countries of Origin:  2007-2016</vt:lpstr>
      <vt:lpstr>Addressing the Challenges – TB Control in the US </vt:lpstr>
      <vt:lpstr>Addressing the Challenges – TB Control in the US                      </vt:lpstr>
      <vt:lpstr>PowerPoint Presentation</vt:lpstr>
      <vt:lpstr>VA Laws and Regulations</vt:lpstr>
      <vt:lpstr>Laws and regulations vs. Guidelines</vt:lpstr>
      <vt:lpstr>VDH TB Prevention and Control Policies and Procedures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 Old Disease, New Disease</dc:title>
  <dc:creator>Peg</dc:creator>
  <cp:lastModifiedBy>Christopher Buttery</cp:lastModifiedBy>
  <cp:revision>90</cp:revision>
  <dcterms:created xsi:type="dcterms:W3CDTF">2007-09-09T22:50:40Z</dcterms:created>
  <dcterms:modified xsi:type="dcterms:W3CDTF">2017-05-06T17:45:38Z</dcterms:modified>
</cp:coreProperties>
</file>