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4.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36"/>
  </p:notesMasterIdLst>
  <p:handoutMasterIdLst>
    <p:handoutMasterId r:id="rId137"/>
  </p:handoutMasterIdLst>
  <p:sldIdLst>
    <p:sldId id="256" r:id="rId2"/>
    <p:sldId id="301" r:id="rId3"/>
    <p:sldId id="265" r:id="rId4"/>
    <p:sldId id="273" r:id="rId5"/>
    <p:sldId id="284" r:id="rId6"/>
    <p:sldId id="285" r:id="rId7"/>
    <p:sldId id="311" r:id="rId8"/>
    <p:sldId id="280" r:id="rId9"/>
    <p:sldId id="279" r:id="rId10"/>
    <p:sldId id="277" r:id="rId11"/>
    <p:sldId id="334" r:id="rId12"/>
    <p:sldId id="281" r:id="rId13"/>
    <p:sldId id="319" r:id="rId14"/>
    <p:sldId id="473" r:id="rId15"/>
    <p:sldId id="470" r:id="rId16"/>
    <p:sldId id="471" r:id="rId17"/>
    <p:sldId id="472" r:id="rId18"/>
    <p:sldId id="333" r:id="rId19"/>
    <p:sldId id="415" r:id="rId20"/>
    <p:sldId id="416" r:id="rId21"/>
    <p:sldId id="417" r:id="rId22"/>
    <p:sldId id="419" r:id="rId23"/>
    <p:sldId id="421" r:id="rId24"/>
    <p:sldId id="418" r:id="rId25"/>
    <p:sldId id="425" r:id="rId26"/>
    <p:sldId id="426" r:id="rId27"/>
    <p:sldId id="427" r:id="rId28"/>
    <p:sldId id="428" r:id="rId29"/>
    <p:sldId id="429" r:id="rId30"/>
    <p:sldId id="430" r:id="rId31"/>
    <p:sldId id="431" r:id="rId32"/>
    <p:sldId id="433" r:id="rId33"/>
    <p:sldId id="434" r:id="rId34"/>
    <p:sldId id="435" r:id="rId35"/>
    <p:sldId id="436" r:id="rId36"/>
    <p:sldId id="437" r:id="rId37"/>
    <p:sldId id="438" r:id="rId38"/>
    <p:sldId id="439" r:id="rId39"/>
    <p:sldId id="440" r:id="rId40"/>
    <p:sldId id="441" r:id="rId41"/>
    <p:sldId id="442" r:id="rId42"/>
    <p:sldId id="443" r:id="rId43"/>
    <p:sldId id="444" r:id="rId44"/>
    <p:sldId id="445" r:id="rId45"/>
    <p:sldId id="446" r:id="rId46"/>
    <p:sldId id="447" r:id="rId47"/>
    <p:sldId id="448" r:id="rId48"/>
    <p:sldId id="449" r:id="rId49"/>
    <p:sldId id="452" r:id="rId50"/>
    <p:sldId id="455" r:id="rId51"/>
    <p:sldId id="456" r:id="rId52"/>
    <p:sldId id="457" r:id="rId53"/>
    <p:sldId id="458" r:id="rId54"/>
    <p:sldId id="459" r:id="rId55"/>
    <p:sldId id="460" r:id="rId56"/>
    <p:sldId id="461" r:id="rId57"/>
    <p:sldId id="462" r:id="rId58"/>
    <p:sldId id="463" r:id="rId59"/>
    <p:sldId id="465" r:id="rId60"/>
    <p:sldId id="467" r:id="rId61"/>
    <p:sldId id="469" r:id="rId62"/>
    <p:sldId id="468" r:id="rId63"/>
    <p:sldId id="413" r:id="rId64"/>
    <p:sldId id="476" r:id="rId65"/>
    <p:sldId id="393" r:id="rId66"/>
    <p:sldId id="474" r:id="rId67"/>
    <p:sldId id="475" r:id="rId68"/>
    <p:sldId id="394" r:id="rId69"/>
    <p:sldId id="395" r:id="rId70"/>
    <p:sldId id="396" r:id="rId71"/>
    <p:sldId id="399" r:id="rId72"/>
    <p:sldId id="400" r:id="rId73"/>
    <p:sldId id="401" r:id="rId74"/>
    <p:sldId id="402" r:id="rId75"/>
    <p:sldId id="403" r:id="rId76"/>
    <p:sldId id="404" r:id="rId77"/>
    <p:sldId id="405" r:id="rId78"/>
    <p:sldId id="407" r:id="rId79"/>
    <p:sldId id="408" r:id="rId80"/>
    <p:sldId id="409" r:id="rId81"/>
    <p:sldId id="410" r:id="rId82"/>
    <p:sldId id="411" r:id="rId83"/>
    <p:sldId id="412" r:id="rId84"/>
    <p:sldId id="392" r:id="rId85"/>
    <p:sldId id="336" r:id="rId86"/>
    <p:sldId id="477" r:id="rId87"/>
    <p:sldId id="478" r:id="rId88"/>
    <p:sldId id="479" r:id="rId89"/>
    <p:sldId id="481" r:id="rId90"/>
    <p:sldId id="480" r:id="rId91"/>
    <p:sldId id="352" r:id="rId92"/>
    <p:sldId id="343" r:id="rId93"/>
    <p:sldId id="346" r:id="rId94"/>
    <p:sldId id="348" r:id="rId95"/>
    <p:sldId id="349" r:id="rId96"/>
    <p:sldId id="350" r:id="rId97"/>
    <p:sldId id="335" r:id="rId98"/>
    <p:sldId id="353" r:id="rId99"/>
    <p:sldId id="354" r:id="rId100"/>
    <p:sldId id="355" r:id="rId101"/>
    <p:sldId id="357" r:id="rId102"/>
    <p:sldId id="358" r:id="rId103"/>
    <p:sldId id="366" r:id="rId104"/>
    <p:sldId id="367" r:id="rId105"/>
    <p:sldId id="359" r:id="rId106"/>
    <p:sldId id="360" r:id="rId107"/>
    <p:sldId id="361" r:id="rId108"/>
    <p:sldId id="362" r:id="rId109"/>
    <p:sldId id="363" r:id="rId110"/>
    <p:sldId id="364" r:id="rId111"/>
    <p:sldId id="365"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Lst>
  <p:sldSz cx="9144000" cy="6858000" type="screen4x3"/>
  <p:notesSz cx="6934200" cy="9232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645" autoAdjust="0"/>
  </p:normalViewPr>
  <p:slideViewPr>
    <p:cSldViewPr>
      <p:cViewPr varScale="1">
        <p:scale>
          <a:sx n="88" d="100"/>
          <a:sy n="88" d="100"/>
        </p:scale>
        <p:origin x="96" y="5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MDD (4)</c:v>
                </c:pt>
              </c:strCache>
            </c:strRef>
          </c:tx>
          <c:invertIfNegative val="0"/>
          <c:cat>
            <c:strRef>
              <c:f>Sheet1!$A$2</c:f>
              <c:strCache>
                <c:ptCount val="1"/>
                <c:pt idx="0">
                  <c:v>Worldwide DALY</c:v>
                </c:pt>
              </c:strCache>
            </c:strRef>
          </c:cat>
          <c:val>
            <c:numRef>
              <c:f>Sheet1!$B$2</c:f>
              <c:numCache>
                <c:formatCode>General</c:formatCode>
                <c:ptCount val="1"/>
                <c:pt idx="0">
                  <c:v>50.8</c:v>
                </c:pt>
              </c:numCache>
            </c:numRef>
          </c:val>
        </c:ser>
        <c:ser>
          <c:idx val="1"/>
          <c:order val="1"/>
          <c:tx>
            <c:strRef>
              <c:f>Sheet1!$C$1</c:f>
              <c:strCache>
                <c:ptCount val="1"/>
                <c:pt idx="0">
                  <c:v>BPD (22)</c:v>
                </c:pt>
              </c:strCache>
            </c:strRef>
          </c:tx>
          <c:invertIfNegative val="0"/>
          <c:cat>
            <c:strRef>
              <c:f>Sheet1!$A$2</c:f>
              <c:strCache>
                <c:ptCount val="1"/>
                <c:pt idx="0">
                  <c:v>Worldwide DALY</c:v>
                </c:pt>
              </c:strCache>
            </c:strRef>
          </c:cat>
          <c:val>
            <c:numRef>
              <c:f>Sheet1!$C$2</c:f>
              <c:numCache>
                <c:formatCode>General</c:formatCode>
                <c:ptCount val="1"/>
                <c:pt idx="0">
                  <c:v>14.3</c:v>
                </c:pt>
              </c:numCache>
            </c:numRef>
          </c:val>
        </c:ser>
        <c:ser>
          <c:idx val="2"/>
          <c:order val="2"/>
          <c:tx>
            <c:strRef>
              <c:f>Sheet1!$D$1</c:f>
              <c:strCache>
                <c:ptCount val="1"/>
                <c:pt idx="0">
                  <c:v>SZ (26)</c:v>
                </c:pt>
              </c:strCache>
            </c:strRef>
          </c:tx>
          <c:invertIfNegative val="0"/>
          <c:cat>
            <c:strRef>
              <c:f>Sheet1!$A$2</c:f>
              <c:strCache>
                <c:ptCount val="1"/>
                <c:pt idx="0">
                  <c:v>Worldwide DALY</c:v>
                </c:pt>
              </c:strCache>
            </c:strRef>
          </c:cat>
          <c:val>
            <c:numRef>
              <c:f>Sheet1!$D$2</c:f>
              <c:numCache>
                <c:formatCode>General</c:formatCode>
                <c:ptCount val="1"/>
                <c:pt idx="0">
                  <c:v>12.8</c:v>
                </c:pt>
              </c:numCache>
            </c:numRef>
          </c:val>
        </c:ser>
        <c:ser>
          <c:idx val="3"/>
          <c:order val="3"/>
          <c:tx>
            <c:strRef>
              <c:f>Sheet1!$E$1</c:f>
              <c:strCache>
                <c:ptCount val="1"/>
                <c:pt idx="0">
                  <c:v>AA (20)</c:v>
                </c:pt>
              </c:strCache>
            </c:strRef>
          </c:tx>
          <c:invertIfNegative val="0"/>
          <c:cat>
            <c:strRef>
              <c:f>Sheet1!$A$2</c:f>
              <c:strCache>
                <c:ptCount val="1"/>
                <c:pt idx="0">
                  <c:v>Worldwide DALY</c:v>
                </c:pt>
              </c:strCache>
            </c:strRef>
          </c:cat>
          <c:val>
            <c:numRef>
              <c:f>Sheet1!$E$2</c:f>
              <c:numCache>
                <c:formatCode>General</c:formatCode>
                <c:ptCount val="1"/>
                <c:pt idx="0">
                  <c:v>16.7</c:v>
                </c:pt>
              </c:numCache>
            </c:numRef>
          </c:val>
        </c:ser>
        <c:ser>
          <c:idx val="4"/>
          <c:order val="4"/>
          <c:tx>
            <c:strRef>
              <c:f>Sheet1!$F$1</c:f>
              <c:strCache>
                <c:ptCount val="1"/>
                <c:pt idx="0">
                  <c:v>IHD (5)</c:v>
                </c:pt>
              </c:strCache>
            </c:strRef>
          </c:tx>
          <c:invertIfNegative val="0"/>
          <c:cat>
            <c:strRef>
              <c:f>Sheet1!$A$2</c:f>
              <c:strCache>
                <c:ptCount val="1"/>
                <c:pt idx="0">
                  <c:v>Worldwide DALY</c:v>
                </c:pt>
              </c:strCache>
            </c:strRef>
          </c:cat>
          <c:val>
            <c:numRef>
              <c:f>Sheet1!$F$2</c:f>
              <c:numCache>
                <c:formatCode>General</c:formatCode>
                <c:ptCount val="1"/>
                <c:pt idx="0">
                  <c:v>46.7</c:v>
                </c:pt>
              </c:numCache>
            </c:numRef>
          </c:val>
        </c:ser>
        <c:ser>
          <c:idx val="5"/>
          <c:order val="5"/>
          <c:tx>
            <c:strRef>
              <c:f>Sheet1!$G$1</c:f>
              <c:strCache>
                <c:ptCount val="1"/>
                <c:pt idx="0">
                  <c:v>CVD (6)</c:v>
                </c:pt>
              </c:strCache>
            </c:strRef>
          </c:tx>
          <c:invertIfNegative val="0"/>
          <c:cat>
            <c:strRef>
              <c:f>Sheet1!$A$2</c:f>
              <c:strCache>
                <c:ptCount val="1"/>
                <c:pt idx="0">
                  <c:v>Worldwide DALY</c:v>
                </c:pt>
              </c:strCache>
            </c:strRef>
          </c:cat>
          <c:val>
            <c:numRef>
              <c:f>Sheet1!$G$2</c:f>
              <c:numCache>
                <c:formatCode>General</c:formatCode>
                <c:ptCount val="1"/>
                <c:pt idx="0">
                  <c:v>38.5</c:v>
                </c:pt>
              </c:numCache>
            </c:numRef>
          </c:val>
        </c:ser>
        <c:ser>
          <c:idx val="6"/>
          <c:order val="6"/>
          <c:tx>
            <c:strRef>
              <c:f>Sheet1!$H$1</c:f>
              <c:strCache>
                <c:ptCount val="1"/>
                <c:pt idx="0">
                  <c:v>Falls (13)</c:v>
                </c:pt>
              </c:strCache>
            </c:strRef>
          </c:tx>
          <c:invertIfNegative val="0"/>
          <c:cat>
            <c:strRef>
              <c:f>Sheet1!$A$2</c:f>
              <c:strCache>
                <c:ptCount val="1"/>
                <c:pt idx="0">
                  <c:v>Worldwide DALY</c:v>
                </c:pt>
              </c:strCache>
            </c:strRef>
          </c:cat>
          <c:val>
            <c:numRef>
              <c:f>Sheet1!$H$2</c:f>
              <c:numCache>
                <c:formatCode>General</c:formatCode>
                <c:ptCount val="1"/>
                <c:pt idx="0">
                  <c:v>26.7</c:v>
                </c:pt>
              </c:numCache>
            </c:numRef>
          </c:val>
        </c:ser>
        <c:ser>
          <c:idx val="7"/>
          <c:order val="7"/>
          <c:tx>
            <c:strRef>
              <c:f>Sheet1!$I$1</c:f>
              <c:strCache>
                <c:ptCount val="1"/>
                <c:pt idx="0">
                  <c:v>Suicide (17)</c:v>
                </c:pt>
              </c:strCache>
            </c:strRef>
          </c:tx>
          <c:invertIfNegative val="0"/>
          <c:cat>
            <c:strRef>
              <c:f>Sheet1!$A$2</c:f>
              <c:strCache>
                <c:ptCount val="1"/>
                <c:pt idx="0">
                  <c:v>Worldwide DALY</c:v>
                </c:pt>
              </c:strCache>
            </c:strRef>
          </c:cat>
          <c:val>
            <c:numRef>
              <c:f>Sheet1!$I$2</c:f>
              <c:numCache>
                <c:formatCode>General</c:formatCode>
                <c:ptCount val="1"/>
                <c:pt idx="0">
                  <c:v>19</c:v>
                </c:pt>
              </c:numCache>
            </c:numRef>
          </c:val>
        </c:ser>
        <c:ser>
          <c:idx val="8"/>
          <c:order val="8"/>
          <c:tx>
            <c:strRef>
              <c:f>Sheet1!$J$1</c:f>
              <c:strCache>
                <c:ptCount val="1"/>
                <c:pt idx="0">
                  <c:v>DM (29)</c:v>
                </c:pt>
              </c:strCache>
            </c:strRef>
          </c:tx>
          <c:invertIfNegative val="0"/>
          <c:cat>
            <c:strRef>
              <c:f>Sheet1!$A$2</c:f>
              <c:strCache>
                <c:ptCount val="1"/>
                <c:pt idx="0">
                  <c:v>Worldwide DALY</c:v>
                </c:pt>
              </c:strCache>
            </c:strRef>
          </c:cat>
          <c:val>
            <c:numRef>
              <c:f>Sheet1!$J$2</c:f>
              <c:numCache>
                <c:formatCode>General</c:formatCode>
                <c:ptCount val="1"/>
                <c:pt idx="0">
                  <c:v>11.1</c:v>
                </c:pt>
              </c:numCache>
            </c:numRef>
          </c:val>
        </c:ser>
        <c:dLbls>
          <c:showLegendKey val="0"/>
          <c:showVal val="0"/>
          <c:showCatName val="0"/>
          <c:showSerName val="0"/>
          <c:showPercent val="0"/>
          <c:showBubbleSize val="0"/>
        </c:dLbls>
        <c:gapWidth val="150"/>
        <c:axId val="-1901256768"/>
        <c:axId val="-2053397728"/>
      </c:barChart>
      <c:catAx>
        <c:axId val="-1901256768"/>
        <c:scaling>
          <c:orientation val="minMax"/>
        </c:scaling>
        <c:delete val="0"/>
        <c:axPos val="b"/>
        <c:numFmt formatCode="General" sourceLinked="1"/>
        <c:majorTickMark val="out"/>
        <c:minorTickMark val="none"/>
        <c:tickLblPos val="nextTo"/>
        <c:crossAx val="-2053397728"/>
        <c:crosses val="autoZero"/>
        <c:auto val="1"/>
        <c:lblAlgn val="ctr"/>
        <c:lblOffset val="100"/>
        <c:noMultiLvlLbl val="0"/>
      </c:catAx>
      <c:valAx>
        <c:axId val="-2053397728"/>
        <c:scaling>
          <c:orientation val="minMax"/>
        </c:scaling>
        <c:delete val="0"/>
        <c:axPos val="l"/>
        <c:majorGridlines/>
        <c:numFmt formatCode="General" sourceLinked="1"/>
        <c:majorTickMark val="out"/>
        <c:minorTickMark val="none"/>
        <c:tickLblPos val="nextTo"/>
        <c:crossAx val="-1901256768"/>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Women</c:v>
                </c:pt>
              </c:strCache>
            </c:strRef>
          </c:tx>
          <c:invertIfNegative val="0"/>
          <c:cat>
            <c:strRef>
              <c:f>Sheet1!$A$2:$A$13</c:f>
              <c:strCache>
                <c:ptCount val="12"/>
                <c:pt idx="0">
                  <c:v>Panic</c:v>
                </c:pt>
                <c:pt idx="1">
                  <c:v>GAD</c:v>
                </c:pt>
                <c:pt idx="2">
                  <c:v>Agoraphobia</c:v>
                </c:pt>
                <c:pt idx="3">
                  <c:v>PTSD</c:v>
                </c:pt>
                <c:pt idx="4">
                  <c:v>OCD</c:v>
                </c:pt>
                <c:pt idx="5">
                  <c:v>MDD</c:v>
                </c:pt>
                <c:pt idx="6">
                  <c:v>Bipolar</c:v>
                </c:pt>
                <c:pt idx="7">
                  <c:v>OH Abuse*</c:v>
                </c:pt>
                <c:pt idx="8">
                  <c:v>OH Dependence*</c:v>
                </c:pt>
                <c:pt idx="9">
                  <c:v>MJ Abuse/Dependece*</c:v>
                </c:pt>
                <c:pt idx="10">
                  <c:v>ADHD</c:v>
                </c:pt>
                <c:pt idx="11">
                  <c:v>CD</c:v>
                </c:pt>
              </c:strCache>
            </c:strRef>
          </c:cat>
          <c:val>
            <c:numRef>
              <c:f>Sheet1!$B$2:$B$13</c:f>
              <c:numCache>
                <c:formatCode>General</c:formatCode>
                <c:ptCount val="12"/>
                <c:pt idx="0">
                  <c:v>7</c:v>
                </c:pt>
                <c:pt idx="1">
                  <c:v>7.7</c:v>
                </c:pt>
                <c:pt idx="2">
                  <c:v>3.2</c:v>
                </c:pt>
                <c:pt idx="3">
                  <c:v>11.7</c:v>
                </c:pt>
                <c:pt idx="4">
                  <c:v>3.6</c:v>
                </c:pt>
                <c:pt idx="5">
                  <c:v>22.1</c:v>
                </c:pt>
                <c:pt idx="6">
                  <c:v>2.9</c:v>
                </c:pt>
                <c:pt idx="7">
                  <c:v>2.6</c:v>
                </c:pt>
                <c:pt idx="8">
                  <c:v>2.2999999999999998</c:v>
                </c:pt>
                <c:pt idx="9">
                  <c:v>0.8</c:v>
                </c:pt>
                <c:pt idx="10">
                  <c:v>6.4</c:v>
                </c:pt>
                <c:pt idx="11">
                  <c:v>7.1</c:v>
                </c:pt>
              </c:numCache>
            </c:numRef>
          </c:val>
        </c:ser>
        <c:ser>
          <c:idx val="1"/>
          <c:order val="1"/>
          <c:tx>
            <c:strRef>
              <c:f>Sheet1!$C$1</c:f>
              <c:strCache>
                <c:ptCount val="1"/>
                <c:pt idx="0">
                  <c:v>Men</c:v>
                </c:pt>
              </c:strCache>
            </c:strRef>
          </c:tx>
          <c:invertIfNegative val="0"/>
          <c:cat>
            <c:strRef>
              <c:f>Sheet1!$A$2:$A$13</c:f>
              <c:strCache>
                <c:ptCount val="12"/>
                <c:pt idx="0">
                  <c:v>Panic</c:v>
                </c:pt>
                <c:pt idx="1">
                  <c:v>GAD</c:v>
                </c:pt>
                <c:pt idx="2">
                  <c:v>Agoraphobia</c:v>
                </c:pt>
                <c:pt idx="3">
                  <c:v>PTSD</c:v>
                </c:pt>
                <c:pt idx="4">
                  <c:v>OCD</c:v>
                </c:pt>
                <c:pt idx="5">
                  <c:v>MDD</c:v>
                </c:pt>
                <c:pt idx="6">
                  <c:v>Bipolar</c:v>
                </c:pt>
                <c:pt idx="7">
                  <c:v>OH Abuse*</c:v>
                </c:pt>
                <c:pt idx="8">
                  <c:v>OH Dependence*</c:v>
                </c:pt>
                <c:pt idx="9">
                  <c:v>MJ Abuse/Dependece*</c:v>
                </c:pt>
                <c:pt idx="10">
                  <c:v>ADHD</c:v>
                </c:pt>
                <c:pt idx="11">
                  <c:v>CD</c:v>
                </c:pt>
              </c:strCache>
            </c:strRef>
          </c:cat>
          <c:val>
            <c:numRef>
              <c:f>Sheet1!$C$2:$C$13</c:f>
              <c:numCache>
                <c:formatCode>General</c:formatCode>
                <c:ptCount val="12"/>
                <c:pt idx="0">
                  <c:v>2.2000000000000002</c:v>
                </c:pt>
                <c:pt idx="1">
                  <c:v>4.5999999999999996</c:v>
                </c:pt>
                <c:pt idx="2">
                  <c:v>2</c:v>
                </c:pt>
                <c:pt idx="3">
                  <c:v>4</c:v>
                </c:pt>
                <c:pt idx="4">
                  <c:v>1.8</c:v>
                </c:pt>
                <c:pt idx="5">
                  <c:v>14.4</c:v>
                </c:pt>
                <c:pt idx="6">
                  <c:v>2.1</c:v>
                </c:pt>
                <c:pt idx="7">
                  <c:v>6.9</c:v>
                </c:pt>
                <c:pt idx="8">
                  <c:v>5.4</c:v>
                </c:pt>
                <c:pt idx="9">
                  <c:v>2.2000000000000002</c:v>
                </c:pt>
                <c:pt idx="10">
                  <c:v>9.8000000000000007</c:v>
                </c:pt>
                <c:pt idx="11">
                  <c:v>12</c:v>
                </c:pt>
              </c:numCache>
            </c:numRef>
          </c:val>
        </c:ser>
        <c:dLbls>
          <c:showLegendKey val="0"/>
          <c:showVal val="0"/>
          <c:showCatName val="0"/>
          <c:showSerName val="0"/>
          <c:showPercent val="0"/>
          <c:showBubbleSize val="0"/>
        </c:dLbls>
        <c:gapWidth val="150"/>
        <c:axId val="-1775129792"/>
        <c:axId val="-1775125440"/>
      </c:barChart>
      <c:catAx>
        <c:axId val="-1775129792"/>
        <c:scaling>
          <c:orientation val="minMax"/>
        </c:scaling>
        <c:delete val="0"/>
        <c:axPos val="l"/>
        <c:numFmt formatCode="General" sourceLinked="0"/>
        <c:majorTickMark val="out"/>
        <c:minorTickMark val="none"/>
        <c:tickLblPos val="nextTo"/>
        <c:crossAx val="-1775125440"/>
        <c:crosses val="autoZero"/>
        <c:auto val="1"/>
        <c:lblAlgn val="ctr"/>
        <c:lblOffset val="100"/>
        <c:noMultiLvlLbl val="0"/>
      </c:catAx>
      <c:valAx>
        <c:axId val="-1775125440"/>
        <c:scaling>
          <c:orientation val="minMax"/>
        </c:scaling>
        <c:delete val="0"/>
        <c:axPos val="b"/>
        <c:majorGridlines/>
        <c:numFmt formatCode="General" sourceLinked="1"/>
        <c:majorTickMark val="out"/>
        <c:minorTickMark val="none"/>
        <c:tickLblPos val="nextTo"/>
        <c:crossAx val="-177512979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Mother</c:v>
                </c:pt>
              </c:strCache>
            </c:strRef>
          </c:tx>
          <c:spPr>
            <a:ln w="57150">
              <a:solidFill>
                <a:srgbClr val="FFC000"/>
              </a:solidFill>
            </a:ln>
          </c:spPr>
          <c:marker>
            <c:symbol val="none"/>
          </c:marker>
          <c:cat>
            <c:strRef>
              <c:f>Sheet1!$A$2:$A$7</c:f>
              <c:strCache>
                <c:ptCount val="6"/>
                <c:pt idx="0">
                  <c:v>&lt;20</c:v>
                </c:pt>
                <c:pt idx="1">
                  <c:v>20 - 24</c:v>
                </c:pt>
                <c:pt idx="2">
                  <c:v>25 - 29</c:v>
                </c:pt>
                <c:pt idx="3">
                  <c:v>30 - 34</c:v>
                </c:pt>
                <c:pt idx="4">
                  <c:v>35 - 39</c:v>
                </c:pt>
                <c:pt idx="5">
                  <c:v>&gt;=40</c:v>
                </c:pt>
              </c:strCache>
            </c:strRef>
          </c:cat>
          <c:val>
            <c:numRef>
              <c:f>Sheet1!$B$2:$B$7</c:f>
              <c:numCache>
                <c:formatCode>General</c:formatCode>
                <c:ptCount val="6"/>
                <c:pt idx="0">
                  <c:v>0.7</c:v>
                </c:pt>
                <c:pt idx="1">
                  <c:v>0.9</c:v>
                </c:pt>
                <c:pt idx="2">
                  <c:v>1</c:v>
                </c:pt>
                <c:pt idx="3">
                  <c:v>1.1000000000000001</c:v>
                </c:pt>
                <c:pt idx="4">
                  <c:v>1.3</c:v>
                </c:pt>
              </c:numCache>
            </c:numRef>
          </c:val>
          <c:smooth val="0"/>
        </c:ser>
        <c:ser>
          <c:idx val="1"/>
          <c:order val="1"/>
          <c:tx>
            <c:strRef>
              <c:f>Sheet1!$C$1</c:f>
              <c:strCache>
                <c:ptCount val="1"/>
                <c:pt idx="0">
                  <c:v>Father</c:v>
                </c:pt>
              </c:strCache>
            </c:strRef>
          </c:tx>
          <c:spPr>
            <a:ln w="57150"/>
          </c:spPr>
          <c:marker>
            <c:symbol val="none"/>
          </c:marker>
          <c:cat>
            <c:strRef>
              <c:f>Sheet1!$A$2:$A$7</c:f>
              <c:strCache>
                <c:ptCount val="6"/>
                <c:pt idx="0">
                  <c:v>&lt;20</c:v>
                </c:pt>
                <c:pt idx="1">
                  <c:v>20 - 24</c:v>
                </c:pt>
                <c:pt idx="2">
                  <c:v>25 - 29</c:v>
                </c:pt>
                <c:pt idx="3">
                  <c:v>30 - 34</c:v>
                </c:pt>
                <c:pt idx="4">
                  <c:v>35 - 39</c:v>
                </c:pt>
                <c:pt idx="5">
                  <c:v>&gt;=40</c:v>
                </c:pt>
              </c:strCache>
            </c:strRef>
          </c:cat>
          <c:val>
            <c:numRef>
              <c:f>Sheet1!$C$2:$C$7</c:f>
              <c:numCache>
                <c:formatCode>General</c:formatCode>
                <c:ptCount val="6"/>
                <c:pt idx="0">
                  <c:v>0.6</c:v>
                </c:pt>
                <c:pt idx="1">
                  <c:v>0.9</c:v>
                </c:pt>
                <c:pt idx="2">
                  <c:v>1</c:v>
                </c:pt>
                <c:pt idx="3">
                  <c:v>1</c:v>
                </c:pt>
                <c:pt idx="4">
                  <c:v>1</c:v>
                </c:pt>
                <c:pt idx="5">
                  <c:v>1.4</c:v>
                </c:pt>
              </c:numCache>
            </c:numRef>
          </c:val>
          <c:smooth val="0"/>
        </c:ser>
        <c:dLbls>
          <c:showLegendKey val="0"/>
          <c:showVal val="0"/>
          <c:showCatName val="0"/>
          <c:showSerName val="0"/>
          <c:showPercent val="0"/>
          <c:showBubbleSize val="0"/>
        </c:dLbls>
        <c:smooth val="0"/>
        <c:axId val="-1775121088"/>
        <c:axId val="-1775122176"/>
      </c:lineChart>
      <c:catAx>
        <c:axId val="-1775121088"/>
        <c:scaling>
          <c:orientation val="minMax"/>
        </c:scaling>
        <c:delete val="0"/>
        <c:axPos val="b"/>
        <c:numFmt formatCode="General" sourceLinked="0"/>
        <c:majorTickMark val="out"/>
        <c:minorTickMark val="none"/>
        <c:tickLblPos val="low"/>
        <c:crossAx val="-1775122176"/>
        <c:crossesAt val="1"/>
        <c:auto val="1"/>
        <c:lblAlgn val="ctr"/>
        <c:lblOffset val="100"/>
        <c:noMultiLvlLbl val="0"/>
      </c:catAx>
      <c:valAx>
        <c:axId val="-1775122176"/>
        <c:scaling>
          <c:orientation val="minMax"/>
          <c:min val="0.5"/>
        </c:scaling>
        <c:delete val="0"/>
        <c:axPos val="l"/>
        <c:majorGridlines>
          <c:spPr>
            <a:ln>
              <a:solidFill>
                <a:schemeClr val="tx1">
                  <a:lumMod val="65000"/>
                </a:schemeClr>
              </a:solidFill>
            </a:ln>
          </c:spPr>
        </c:majorGridlines>
        <c:numFmt formatCode="General" sourceLinked="1"/>
        <c:majorTickMark val="out"/>
        <c:minorTickMark val="none"/>
        <c:tickLblPos val="nextTo"/>
        <c:crossAx val="-1775121088"/>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invertIfNegative val="0"/>
          <c:cat>
            <c:strRef>
              <c:f>Sheet1!$A$2:$A$7</c:f>
              <c:strCache>
                <c:ptCount val="6"/>
                <c:pt idx="0">
                  <c:v>Denmark</c:v>
                </c:pt>
                <c:pt idx="1">
                  <c:v>Baltimore</c:v>
                </c:pt>
                <c:pt idx="2">
                  <c:v>UK</c:v>
                </c:pt>
                <c:pt idx="3">
                  <c:v>Ireland</c:v>
                </c:pt>
                <c:pt idx="4">
                  <c:v>Italy</c:v>
                </c:pt>
                <c:pt idx="5">
                  <c:v>UK</c:v>
                </c:pt>
              </c:strCache>
            </c:strRef>
          </c:cat>
          <c:val>
            <c:numRef>
              <c:f>Sheet1!$B$2:$B$7</c:f>
              <c:numCache>
                <c:formatCode>General</c:formatCode>
                <c:ptCount val="6"/>
                <c:pt idx="0">
                  <c:v>0.27</c:v>
                </c:pt>
                <c:pt idx="1">
                  <c:v>0.7</c:v>
                </c:pt>
                <c:pt idx="2">
                  <c:v>0.44</c:v>
                </c:pt>
                <c:pt idx="3">
                  <c:v>4.3</c:v>
                </c:pt>
                <c:pt idx="4">
                  <c:v>0.27</c:v>
                </c:pt>
                <c:pt idx="5">
                  <c:v>0.51</c:v>
                </c:pt>
              </c:numCache>
            </c:numRef>
          </c:val>
        </c:ser>
        <c:dLbls>
          <c:showLegendKey val="0"/>
          <c:showVal val="0"/>
          <c:showCatName val="0"/>
          <c:showSerName val="0"/>
          <c:showPercent val="0"/>
          <c:showBubbleSize val="0"/>
        </c:dLbls>
        <c:gapWidth val="150"/>
        <c:axId val="-1775127616"/>
        <c:axId val="-1775124896"/>
      </c:barChart>
      <c:catAx>
        <c:axId val="-1775127616"/>
        <c:scaling>
          <c:orientation val="minMax"/>
        </c:scaling>
        <c:delete val="0"/>
        <c:axPos val="b"/>
        <c:numFmt formatCode="General" sourceLinked="0"/>
        <c:majorTickMark val="out"/>
        <c:minorTickMark val="none"/>
        <c:tickLblPos val="nextTo"/>
        <c:crossAx val="-1775124896"/>
        <c:crosses val="autoZero"/>
        <c:auto val="1"/>
        <c:lblAlgn val="ctr"/>
        <c:lblOffset val="100"/>
        <c:noMultiLvlLbl val="0"/>
      </c:catAx>
      <c:valAx>
        <c:axId val="-1775124896"/>
        <c:scaling>
          <c:orientation val="minMax"/>
        </c:scaling>
        <c:delete val="0"/>
        <c:axPos val="l"/>
        <c:majorGridlines/>
        <c:numFmt formatCode="General" sourceLinked="1"/>
        <c:majorTickMark val="out"/>
        <c:minorTickMark val="none"/>
        <c:tickLblPos val="nextTo"/>
        <c:crossAx val="-17751276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FC000"/>
            </a:solidFill>
            <a:ln>
              <a:solidFill>
                <a:srgbClr val="FFC000"/>
              </a:solidFill>
            </a:ln>
          </c:spPr>
          <c:invertIfNegative val="0"/>
          <c:cat>
            <c:strRef>
              <c:f>Sheet1!$A$2:$A$10</c:f>
              <c:strCache>
                <c:ptCount val="9"/>
                <c:pt idx="0">
                  <c:v>Maternal flu</c:v>
                </c:pt>
                <c:pt idx="1">
                  <c:v>Maternal anaemia</c:v>
                </c:pt>
                <c:pt idx="2">
                  <c:v>Pre-eclampsia</c:v>
                </c:pt>
                <c:pt idx="3">
                  <c:v>Threatened premature delivery</c:v>
                </c:pt>
                <c:pt idx="4">
                  <c:v>Haemorrhage during delivery</c:v>
                </c:pt>
                <c:pt idx="5">
                  <c:v>Manual extraction</c:v>
                </c:pt>
                <c:pt idx="6">
                  <c:v>&lt;37 weeks</c:v>
                </c:pt>
                <c:pt idx="7">
                  <c:v>&lt;2000 g BW</c:v>
                </c:pt>
                <c:pt idx="8">
                  <c:v>SGA</c:v>
                </c:pt>
              </c:strCache>
            </c:strRef>
          </c:cat>
          <c:val>
            <c:numRef>
              <c:f>Sheet1!$B$2:$B$10</c:f>
              <c:numCache>
                <c:formatCode>General</c:formatCode>
                <c:ptCount val="9"/>
                <c:pt idx="0">
                  <c:v>8.1999999999999993</c:v>
                </c:pt>
                <c:pt idx="1">
                  <c:v>2.9</c:v>
                </c:pt>
                <c:pt idx="2">
                  <c:v>2.7</c:v>
                </c:pt>
                <c:pt idx="3">
                  <c:v>2.4</c:v>
                </c:pt>
                <c:pt idx="4">
                  <c:v>2.4</c:v>
                </c:pt>
                <c:pt idx="5">
                  <c:v>2.2000000000000002</c:v>
                </c:pt>
                <c:pt idx="6">
                  <c:v>1.5</c:v>
                </c:pt>
                <c:pt idx="7">
                  <c:v>1.7</c:v>
                </c:pt>
                <c:pt idx="8">
                  <c:v>1.6</c:v>
                </c:pt>
              </c:numCache>
            </c:numRef>
          </c:val>
        </c:ser>
        <c:dLbls>
          <c:showLegendKey val="0"/>
          <c:showVal val="0"/>
          <c:showCatName val="0"/>
          <c:showSerName val="0"/>
          <c:showPercent val="0"/>
          <c:showBubbleSize val="0"/>
        </c:dLbls>
        <c:gapWidth val="150"/>
        <c:axId val="-1775117824"/>
        <c:axId val="-1775124352"/>
      </c:barChart>
      <c:catAx>
        <c:axId val="-1775117824"/>
        <c:scaling>
          <c:orientation val="minMax"/>
        </c:scaling>
        <c:delete val="0"/>
        <c:axPos val="b"/>
        <c:numFmt formatCode="General" sourceLinked="0"/>
        <c:majorTickMark val="out"/>
        <c:minorTickMark val="none"/>
        <c:tickLblPos val="nextTo"/>
        <c:crossAx val="-1775124352"/>
        <c:crosses val="autoZero"/>
        <c:auto val="1"/>
        <c:lblAlgn val="ctr"/>
        <c:lblOffset val="100"/>
        <c:noMultiLvlLbl val="0"/>
      </c:catAx>
      <c:valAx>
        <c:axId val="-1775124352"/>
        <c:scaling>
          <c:logBase val="2"/>
          <c:orientation val="minMax"/>
        </c:scaling>
        <c:delete val="0"/>
        <c:axPos val="l"/>
        <c:majorGridlines/>
        <c:numFmt formatCode="General" sourceLinked="1"/>
        <c:majorTickMark val="out"/>
        <c:minorTickMark val="none"/>
        <c:tickLblPos val="nextTo"/>
        <c:crossAx val="-17751178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FC000"/>
            </a:solidFill>
          </c:spPr>
          <c:invertIfNegative val="0"/>
          <c:cat>
            <c:strRef>
              <c:f>Sheet1!$A$2:$A$5</c:f>
              <c:strCache>
                <c:ptCount val="4"/>
                <c:pt idx="0">
                  <c:v>No use + No predisposition</c:v>
                </c:pt>
                <c:pt idx="1">
                  <c:v>Use + No predisposition</c:v>
                </c:pt>
                <c:pt idx="2">
                  <c:v>No use + Predisposition</c:v>
                </c:pt>
                <c:pt idx="3">
                  <c:v>Use + Predisposition</c:v>
                </c:pt>
              </c:strCache>
            </c:strRef>
          </c:cat>
          <c:val>
            <c:numRef>
              <c:f>Sheet1!$B$2:$B$5</c:f>
              <c:numCache>
                <c:formatCode>General</c:formatCode>
                <c:ptCount val="4"/>
                <c:pt idx="0">
                  <c:v>15</c:v>
                </c:pt>
                <c:pt idx="1">
                  <c:v>21</c:v>
                </c:pt>
                <c:pt idx="2">
                  <c:v>26</c:v>
                </c:pt>
                <c:pt idx="3">
                  <c:v>51</c:v>
                </c:pt>
              </c:numCache>
            </c:numRef>
          </c:val>
        </c:ser>
        <c:dLbls>
          <c:showLegendKey val="0"/>
          <c:showVal val="0"/>
          <c:showCatName val="0"/>
          <c:showSerName val="0"/>
          <c:showPercent val="0"/>
          <c:showBubbleSize val="0"/>
        </c:dLbls>
        <c:gapWidth val="150"/>
        <c:axId val="-1775120000"/>
        <c:axId val="-1775123808"/>
      </c:barChart>
      <c:catAx>
        <c:axId val="-1775120000"/>
        <c:scaling>
          <c:orientation val="minMax"/>
        </c:scaling>
        <c:delete val="0"/>
        <c:axPos val="b"/>
        <c:numFmt formatCode="General" sourceLinked="0"/>
        <c:majorTickMark val="out"/>
        <c:minorTickMark val="none"/>
        <c:tickLblPos val="nextTo"/>
        <c:crossAx val="-1775123808"/>
        <c:crosses val="autoZero"/>
        <c:auto val="1"/>
        <c:lblAlgn val="ctr"/>
        <c:lblOffset val="100"/>
        <c:noMultiLvlLbl val="0"/>
      </c:catAx>
      <c:valAx>
        <c:axId val="-1775123808"/>
        <c:scaling>
          <c:orientation val="minMax"/>
        </c:scaling>
        <c:delete val="0"/>
        <c:axPos val="l"/>
        <c:majorGridlines/>
        <c:numFmt formatCode="General" sourceLinked="1"/>
        <c:majorTickMark val="out"/>
        <c:minorTickMark val="none"/>
        <c:tickLblPos val="nextTo"/>
        <c:crossAx val="-17751200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1645"/>
          </a:xfrm>
          <a:prstGeom prst="rect">
            <a:avLst/>
          </a:prstGeom>
        </p:spPr>
        <p:txBody>
          <a:bodyPr vert="horz" lIns="92382" tIns="46191" rIns="92382" bIns="46191" rtlCol="0"/>
          <a:lstStyle>
            <a:lvl1pPr algn="r">
              <a:defRPr sz="1200"/>
            </a:lvl1pPr>
          </a:lstStyle>
          <a:p>
            <a:fld id="{41DB66F1-8D19-48F5-A5CA-024CC87A55FE}" type="datetimeFigureOut">
              <a:rPr lang="en-US" smtClean="0"/>
              <a:t>3/23/2015</a:t>
            </a:fld>
            <a:endParaRPr lang="en-US"/>
          </a:p>
        </p:txBody>
      </p:sp>
      <p:sp>
        <p:nvSpPr>
          <p:cNvPr id="4" name="Footer Placeholder 3"/>
          <p:cNvSpPr>
            <a:spLocks noGrp="1"/>
          </p:cNvSpPr>
          <p:nvPr>
            <p:ph type="ftr" sz="quarter" idx="2"/>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69653"/>
            <a:ext cx="3004820" cy="461645"/>
          </a:xfrm>
          <a:prstGeom prst="rect">
            <a:avLst/>
          </a:prstGeom>
        </p:spPr>
        <p:txBody>
          <a:bodyPr vert="horz" lIns="92382" tIns="46191" rIns="92382" bIns="46191" rtlCol="0" anchor="b"/>
          <a:lstStyle>
            <a:lvl1pPr algn="r">
              <a:defRPr sz="1200"/>
            </a:lvl1pPr>
          </a:lstStyle>
          <a:p>
            <a:fld id="{55F7612A-58E7-441D-A07E-0FD9381562B7}" type="slidenum">
              <a:rPr lang="en-US" smtClean="0"/>
              <a:t>‹#›</a:t>
            </a:fld>
            <a:endParaRPr lang="en-US"/>
          </a:p>
        </p:txBody>
      </p:sp>
    </p:spTree>
    <p:extLst>
      <p:ext uri="{BB962C8B-B14F-4D97-AF65-F5344CB8AC3E}">
        <p14:creationId xmlns:p14="http://schemas.microsoft.com/office/powerpoint/2010/main" val="2333588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idx="1"/>
          </p:nvPr>
        </p:nvSpPr>
        <p:spPr>
          <a:xfrm>
            <a:off x="3927775" y="0"/>
            <a:ext cx="3004820" cy="461645"/>
          </a:xfrm>
          <a:prstGeom prst="rect">
            <a:avLst/>
          </a:prstGeom>
        </p:spPr>
        <p:txBody>
          <a:bodyPr vert="horz" lIns="92382" tIns="46191" rIns="92382" bIns="46191" rtlCol="0"/>
          <a:lstStyle>
            <a:lvl1pPr algn="r">
              <a:defRPr sz="1200"/>
            </a:lvl1pPr>
          </a:lstStyle>
          <a:p>
            <a:fld id="{A47778B7-A8D7-42FF-B7B5-62FE8CA73875}" type="datetimeFigureOut">
              <a:rPr lang="en-US" smtClean="0"/>
              <a:t>3/23/2015</a:t>
            </a:fld>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82" tIns="46191" rIns="92382" bIns="46191" rtlCol="0" anchor="ctr"/>
          <a:lstStyle/>
          <a:p>
            <a:endParaRPr lang="en-US"/>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82" tIns="46191" rIns="92382" bIns="4619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69653"/>
            <a:ext cx="3004820" cy="461645"/>
          </a:xfrm>
          <a:prstGeom prst="rect">
            <a:avLst/>
          </a:prstGeom>
        </p:spPr>
        <p:txBody>
          <a:bodyPr vert="horz" lIns="92382" tIns="46191" rIns="92382" bIns="46191" rtlCol="0" anchor="b"/>
          <a:lstStyle>
            <a:lvl1pPr algn="r">
              <a:defRPr sz="1200"/>
            </a:lvl1pPr>
          </a:lstStyle>
          <a:p>
            <a:fld id="{C6A8B02B-30EF-4F02-83EA-D63AB07B0267}" type="slidenum">
              <a:rPr lang="en-US" smtClean="0"/>
              <a:t>‹#›</a:t>
            </a:fld>
            <a:endParaRPr lang="en-US"/>
          </a:p>
        </p:txBody>
      </p:sp>
    </p:spTree>
    <p:extLst>
      <p:ext uri="{BB962C8B-B14F-4D97-AF65-F5344CB8AC3E}">
        <p14:creationId xmlns:p14="http://schemas.microsoft.com/office/powerpoint/2010/main" val="1177477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3" Type="http://schemas.openxmlformats.org/officeDocument/2006/relationships/hyperlink" Target="http://www.ncbi.nlm.nih.gov.proxy.library.vcu.edu/pubmed?term=Chou%20SP%5bAuthor%5d&amp;cauthor=true&amp;cauthor_uid=15194200" TargetMode="External"/><Relationship Id="rId18" Type="http://schemas.openxmlformats.org/officeDocument/2006/relationships/hyperlink" Target="http://www.ncbi.nlm.nih.gov.proxy.library.vcu.edu/pubmed?term=Grant%20BF%5bAuthor%5d&amp;cauthor=true&amp;cauthor_uid=15126440" TargetMode="External"/><Relationship Id="rId26" Type="http://schemas.openxmlformats.org/officeDocument/2006/relationships/hyperlink" Target="http://www.ncbi.nlm.nih.gov.proxy.library.vcu.edu/pubmed?term=Biederman%20J%5bAuthor%5d&amp;cauthor=true&amp;cauthor_uid=15950019" TargetMode="External"/><Relationship Id="rId39" Type="http://schemas.openxmlformats.org/officeDocument/2006/relationships/hyperlink" Target="http://www.ncbi.nlm.nih.gov.proxy.library.vcu.edu/pubmed?term=Kessler%20RC%5bAuthor%5d&amp;cauthor=true&amp;cauthor_uid=16438742" TargetMode="External"/><Relationship Id="rId21" Type="http://schemas.openxmlformats.org/officeDocument/2006/relationships/hyperlink" Target="http://www.ncbi.nlm.nih.gov.proxy.library.vcu.edu/pubmed?term=Stinson%20FS%5bAuthor%5d&amp;cauthor=true&amp;cauthor_uid=15126440" TargetMode="External"/><Relationship Id="rId34" Type="http://schemas.openxmlformats.org/officeDocument/2006/relationships/hyperlink" Target="http://www.ncbi.nlm.nih.gov.proxy.library.vcu.edu/pubmed?term=Zaslavsky%20AM%5bAuthor%5d&amp;cauthor=true&amp;cauthor_uid=15950019" TargetMode="External"/><Relationship Id="rId7" Type="http://schemas.openxmlformats.org/officeDocument/2006/relationships/hyperlink" Target="http://www.ncbi.nlm.nih.gov.proxy.library.vcu.edu/pubmed?term=Zaslavsky%20AM%5bAuthor%5d&amp;cauthor=true&amp;cauthor_uid=22865617" TargetMode="External"/><Relationship Id="rId12" Type="http://schemas.openxmlformats.org/officeDocument/2006/relationships/hyperlink" Target="http://www.ncbi.nlm.nih.gov.proxy.library.vcu.edu/pubmed?term=Stinson%20FS%5bAuthor%5d&amp;cauthor=true&amp;cauthor_uid=15194200" TargetMode="External"/><Relationship Id="rId17" Type="http://schemas.openxmlformats.org/officeDocument/2006/relationships/hyperlink" Target="http://www.ncbi.nlm.nih.gov.proxy.library.vcu.edu/pubmed?term=Compton%20WM%5bAuthor%5d&amp;cauthor=true&amp;cauthor_uid=15126440" TargetMode="External"/><Relationship Id="rId25" Type="http://schemas.openxmlformats.org/officeDocument/2006/relationships/hyperlink" Target="http://www.ncbi.nlm.nih.gov.proxy.library.vcu.edu/pubmed?term=Barkley%20R%5bAuthor%5d&amp;cauthor=true&amp;cauthor_uid=15950019" TargetMode="External"/><Relationship Id="rId33" Type="http://schemas.openxmlformats.org/officeDocument/2006/relationships/hyperlink" Target="http://www.ncbi.nlm.nih.gov.proxy.library.vcu.edu/pubmed?term=Ust%C3%BCn%20TB%5bAuthor%5d&amp;cauthor=true&amp;cauthor_uid=15950019" TargetMode="External"/><Relationship Id="rId38" Type="http://schemas.openxmlformats.org/officeDocument/2006/relationships/hyperlink" Target="http://www.ncbi.nlm.nih.gov.proxy.library.vcu.edu/pubmed?term=Hiripi%20E%5bAuthor%5d&amp;cauthor=true&amp;cauthor_uid=16438742" TargetMode="External"/><Relationship Id="rId2" Type="http://schemas.openxmlformats.org/officeDocument/2006/relationships/slide" Target="../slides/slide4.xml"/><Relationship Id="rId16" Type="http://schemas.openxmlformats.org/officeDocument/2006/relationships/hyperlink" Target="http://www.ncbi.nlm.nih.gov.proxy.library.vcu.edu/pubmed/15126440" TargetMode="External"/><Relationship Id="rId20" Type="http://schemas.openxmlformats.org/officeDocument/2006/relationships/hyperlink" Target="http://www.ncbi.nlm.nih.gov.proxy.library.vcu.edu/pubmed?term=Glantz%20MD%5bAuthor%5d&amp;cauthor=true&amp;cauthor_uid=15126440" TargetMode="External"/><Relationship Id="rId29" Type="http://schemas.openxmlformats.org/officeDocument/2006/relationships/hyperlink" Target="http://www.ncbi.nlm.nih.gov.proxy.library.vcu.edu/pubmed?term=Greenhill%20LL%5bAuthor%5d&amp;cauthor=true&amp;cauthor_uid=15950019" TargetMode="External"/><Relationship Id="rId1" Type="http://schemas.openxmlformats.org/officeDocument/2006/relationships/notesMaster" Target="../notesMasters/notesMaster1.xml"/><Relationship Id="rId6" Type="http://schemas.openxmlformats.org/officeDocument/2006/relationships/hyperlink" Target="http://www.ncbi.nlm.nih.gov.proxy.library.vcu.edu/pubmed?term=Sampson%20NA%5bAuthor%5d&amp;cauthor=true&amp;cauthor_uid=22865617" TargetMode="External"/><Relationship Id="rId11" Type="http://schemas.openxmlformats.org/officeDocument/2006/relationships/hyperlink" Target="http://www.ncbi.nlm.nih.gov.proxy.library.vcu.edu/pubmed?term=Dawson%20DA%5bAuthor%5d&amp;cauthor=true&amp;cauthor_uid=15194200" TargetMode="External"/><Relationship Id="rId24" Type="http://schemas.openxmlformats.org/officeDocument/2006/relationships/hyperlink" Target="http://www.ncbi.nlm.nih.gov.proxy.library.vcu.edu/pubmed?term=Adler%20LA%5bAuthor%5d&amp;cauthor=true&amp;cauthor_uid=15950019" TargetMode="External"/><Relationship Id="rId32" Type="http://schemas.openxmlformats.org/officeDocument/2006/relationships/hyperlink" Target="http://www.ncbi.nlm.nih.gov.proxy.library.vcu.edu/pubmed?term=Spencer%20T%5bAuthor%5d&amp;cauthor=true&amp;cauthor_uid=15950019" TargetMode="External"/><Relationship Id="rId37" Type="http://schemas.openxmlformats.org/officeDocument/2006/relationships/hyperlink" Target="http://www.ncbi.nlm.nih.gov.proxy.library.vcu.edu/pubmed?term=Kazdin%20AE%5bAuthor%5d&amp;cauthor=true&amp;cauthor_uid=16438742" TargetMode="External"/><Relationship Id="rId5" Type="http://schemas.openxmlformats.org/officeDocument/2006/relationships/hyperlink" Target="http://www.ncbi.nlm.nih.gov.proxy.library.vcu.edu/pubmed?term=Petukhova%20M%5bAuthor%5d&amp;cauthor=true&amp;cauthor_uid=22865617" TargetMode="External"/><Relationship Id="rId15" Type="http://schemas.openxmlformats.org/officeDocument/2006/relationships/hyperlink" Target="http://www.ncbi.nlm.nih.gov.proxy.library.vcu.edu/pubmed?term=Pickering%20RP%5bAuthor%5d&amp;cauthor=true&amp;cauthor_uid=15194200" TargetMode="External"/><Relationship Id="rId23" Type="http://schemas.openxmlformats.org/officeDocument/2006/relationships/hyperlink" Target="http://www.ncbi.nlm.nih.gov.proxy.library.vcu.edu/pubmed?term=Kessler%20RC%5bAuthor%5d&amp;cauthor=true&amp;cauthor_uid=15950019" TargetMode="External"/><Relationship Id="rId28" Type="http://schemas.openxmlformats.org/officeDocument/2006/relationships/hyperlink" Target="http://www.ncbi.nlm.nih.gov.proxy.library.vcu.edu/pubmed?term=Faraone%20SV%5bAuthor%5d&amp;cauthor=true&amp;cauthor_uid=15950019" TargetMode="External"/><Relationship Id="rId36" Type="http://schemas.openxmlformats.org/officeDocument/2006/relationships/hyperlink" Target="http://www.ncbi.nlm.nih.gov.proxy.library.vcu.edu/pubmed?term=Nock%20MK%5bAuthor%5d&amp;cauthor=true&amp;cauthor_uid=16438742" TargetMode="External"/><Relationship Id="rId10" Type="http://schemas.openxmlformats.org/officeDocument/2006/relationships/hyperlink" Target="http://www.ncbi.nlm.nih.gov.proxy.library.vcu.edu/pubmed?term=Grant%20BF%5bAuthor%5d&amp;cauthor=true&amp;cauthor_uid=15194200" TargetMode="External"/><Relationship Id="rId19" Type="http://schemas.openxmlformats.org/officeDocument/2006/relationships/hyperlink" Target="http://www.ncbi.nlm.nih.gov.proxy.library.vcu.edu/pubmed?term=Colliver%20JD%5bAuthor%5d&amp;cauthor=true&amp;cauthor_uid=15126440" TargetMode="External"/><Relationship Id="rId31" Type="http://schemas.openxmlformats.org/officeDocument/2006/relationships/hyperlink" Target="http://www.ncbi.nlm.nih.gov.proxy.library.vcu.edu/pubmed?term=Secnik%20K%5bAuthor%5d&amp;cauthor=true&amp;cauthor_uid=15950019" TargetMode="External"/><Relationship Id="rId4" Type="http://schemas.openxmlformats.org/officeDocument/2006/relationships/hyperlink" Target="http://www.ncbi.nlm.nih.gov.proxy.library.vcu.edu/pubmed?term=Kessler%20RC%5bAuthor%5d&amp;cauthor=true&amp;cauthor_uid=22865617" TargetMode="External"/><Relationship Id="rId9" Type="http://schemas.openxmlformats.org/officeDocument/2006/relationships/hyperlink" Target="http://www.ncbi.nlm.nih.gov.proxy.library.vcu.edu/pubmed/15194200" TargetMode="External"/><Relationship Id="rId14" Type="http://schemas.openxmlformats.org/officeDocument/2006/relationships/hyperlink" Target="http://www.ncbi.nlm.nih.gov.proxy.library.vcu.edu/pubmed?term=Dufour%20MC%5bAuthor%5d&amp;cauthor=true&amp;cauthor_uid=15194200" TargetMode="External"/><Relationship Id="rId22" Type="http://schemas.openxmlformats.org/officeDocument/2006/relationships/hyperlink" Target="http://www.ncbi.nlm.nih.gov.proxy.library.vcu.edu/pubmed/15950019" TargetMode="External"/><Relationship Id="rId27" Type="http://schemas.openxmlformats.org/officeDocument/2006/relationships/hyperlink" Target="http://www.ncbi.nlm.nih.gov.proxy.library.vcu.edu/pubmed?term=Conners%20CK%5bAuthor%5d&amp;cauthor=true&amp;cauthor_uid=15950019" TargetMode="External"/><Relationship Id="rId30" Type="http://schemas.openxmlformats.org/officeDocument/2006/relationships/hyperlink" Target="http://www.ncbi.nlm.nih.gov.proxy.library.vcu.edu/pubmed?term=Jaeger%20S%5bAuthor%5d&amp;cauthor=true&amp;cauthor_uid=15950019" TargetMode="External"/><Relationship Id="rId35" Type="http://schemas.openxmlformats.org/officeDocument/2006/relationships/hyperlink" Target="http://www.ncbi.nlm.nih.gov.proxy.library.vcu.edu/pubmed/16438742" TargetMode="External"/><Relationship Id="rId8" Type="http://schemas.openxmlformats.org/officeDocument/2006/relationships/hyperlink" Target="http://www.ncbi.nlm.nih.gov.proxy.library.vcu.edu/pubmed?term=Wittchen%20HU%5bAuthor%5d&amp;cauthor=true&amp;cauthor_uid=22865617" TargetMode="External"/><Relationship Id="rId3" Type="http://schemas.openxmlformats.org/officeDocument/2006/relationships/hyperlink" Target="http://www.ncbi.nlm.nih.gov.proxy.library.vcu.edu/pubmed/22865617"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ncbi-nlm-nih-gov.proxy.library.vcu.edu/pubmed/21220394"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www-ncbi-nlm-nih-gov.proxy.library.vcu.edu/pubmed?term=Bearman%20PS%5bAuthor%5d&amp;cauthor=true&amp;cauthor_uid=21220394" TargetMode="External"/><Relationship Id="rId5" Type="http://schemas.openxmlformats.org/officeDocument/2006/relationships/hyperlink" Target="http://www-ncbi-nlm-nih-gov.proxy.library.vcu.edu/pubmed?term=Liu%20K%5bAuthor%5d&amp;cauthor=true&amp;cauthor_uid=21220394" TargetMode="External"/><Relationship Id="rId4" Type="http://schemas.openxmlformats.org/officeDocument/2006/relationships/hyperlink" Target="http://www-ncbi-nlm-nih-gov.proxy.library.vcu.edu/pubmed?term=Cheslack-Postava%20K%5bAuthor%5d&amp;cauthor=true&amp;cauthor_uid=21220394"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ncbi-nlm-nih-gov.proxy.library.vcu.edu/pubmed/19737791" TargetMode="External"/><Relationship Id="rId2" Type="http://schemas.openxmlformats.org/officeDocument/2006/relationships/slide" Target="../slides/slide47.xml"/><Relationship Id="rId1" Type="http://schemas.openxmlformats.org/officeDocument/2006/relationships/notesMaster" Target="../notesMasters/notesMaster1.xml"/><Relationship Id="rId5" Type="http://schemas.openxmlformats.org/officeDocument/2006/relationships/hyperlink" Target="http://www-ncbi-nlm-nih-gov.proxy.library.vcu.edu/pubmed?term=Bearman%20P%5bAuthor%5d&amp;cauthor=true&amp;cauthor_uid=19737791" TargetMode="External"/><Relationship Id="rId4" Type="http://schemas.openxmlformats.org/officeDocument/2006/relationships/hyperlink" Target="http://www-ncbi-nlm-nih-gov.proxy.library.vcu.edu/pubmed?term=King%20M%5bAuthor%5d&amp;cauthor=true&amp;cauthor_uid=19737791"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www-ncbi-nlm-nih-gov.proxy.library.vcu.edu/pubmed?term=Bearman%20P%5bAuthor%5d&amp;cauthor=true&amp;cauthor_uid=20097113" TargetMode="External"/><Relationship Id="rId3" Type="http://schemas.openxmlformats.org/officeDocument/2006/relationships/hyperlink" Target="http://www-ncbi-nlm-nih-gov.proxy.library.vcu.edu/pubmed/20097113" TargetMode="External"/><Relationship Id="rId7" Type="http://schemas.openxmlformats.org/officeDocument/2006/relationships/hyperlink" Target="http://www-ncbi-nlm-nih-gov.proxy.library.vcu.edu/pubmed?term=Zerubavel%20N%5bAuthor%5d&amp;cauthor=true&amp;cauthor_uid=20097113" TargetMode="External"/><Relationship Id="rId2" Type="http://schemas.openxmlformats.org/officeDocument/2006/relationships/slide" Target="../slides/slide50.xml"/><Relationship Id="rId1" Type="http://schemas.openxmlformats.org/officeDocument/2006/relationships/notesMaster" Target="../notesMasters/notesMaster1.xml"/><Relationship Id="rId6" Type="http://schemas.openxmlformats.org/officeDocument/2006/relationships/hyperlink" Target="http://www-ncbi-nlm-nih-gov.proxy.library.vcu.edu/pubmed?term=Liu%20KY%5bAuthor%5d&amp;cauthor=true&amp;cauthor_uid=20097113" TargetMode="External"/><Relationship Id="rId5" Type="http://schemas.openxmlformats.org/officeDocument/2006/relationships/hyperlink" Target="http://www-ncbi-nlm-nih-gov.proxy.library.vcu.edu/pubmed?term=King%20M%5bAuthor%5d&amp;cauthor=true&amp;cauthor_uid=20097113" TargetMode="External"/><Relationship Id="rId4" Type="http://schemas.openxmlformats.org/officeDocument/2006/relationships/hyperlink" Target="http://www-ncbi-nlm-nih-gov.proxy.library.vcu.edu/pubmed?term=Mazumdar%20S%5bAuthor%5d&amp;cauthor=true&amp;cauthor_uid=20097113" TargetMode="Externa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www.ncbi.nlm.nih.gov/sites/entrez?cmd=search&amp;db=PubMed&amp;term=%20McConnell%20R%5bauth%5d" TargetMode="External"/><Relationship Id="rId3" Type="http://schemas.openxmlformats.org/officeDocument/2006/relationships/hyperlink" Target="http://dx.crossref.org/10.1289/ehp.1002835" TargetMode="External"/><Relationship Id="rId7" Type="http://schemas.openxmlformats.org/officeDocument/2006/relationships/hyperlink" Target="http://www.ncbi.nlm.nih.gov/sites/entrez?cmd=search&amp;db=PubMed&amp;term=%20Lurmann%20F%5bauth%5d" TargetMode="External"/><Relationship Id="rId2" Type="http://schemas.openxmlformats.org/officeDocument/2006/relationships/slide" Target="../slides/slide51.xml"/><Relationship Id="rId1" Type="http://schemas.openxmlformats.org/officeDocument/2006/relationships/notesMaster" Target="../notesMasters/notesMaster1.xml"/><Relationship Id="rId6" Type="http://schemas.openxmlformats.org/officeDocument/2006/relationships/hyperlink" Target="http://www.ncbi.nlm.nih.gov/sites/entrez?cmd=search&amp;db=PubMed&amp;term=%20Delwiche%20L%5bauth%5d" TargetMode="External"/><Relationship Id="rId11" Type="http://schemas.openxmlformats.org/officeDocument/2006/relationships/hyperlink" Target="http://www.ncbi.nlm.nih.gov/pmc/articles/PMC3114825/" TargetMode="External"/><Relationship Id="rId5" Type="http://schemas.openxmlformats.org/officeDocument/2006/relationships/hyperlink" Target="http://www.ncbi.nlm.nih.gov/sites/entrez?cmd=search&amp;db=PubMed&amp;term=%20Hertz-Picciotto%20I%5bauth%5d" TargetMode="External"/><Relationship Id="rId10" Type="http://schemas.openxmlformats.org/officeDocument/2006/relationships/hyperlink" Target="http://www.ncbi.nlm.nih.gov/pmc/articles/PMC3114825/citedby/" TargetMode="External"/><Relationship Id="rId4" Type="http://schemas.openxmlformats.org/officeDocument/2006/relationships/hyperlink" Target="http://www.ncbi.nlm.nih.gov/sites/entrez?cmd=search&amp;db=PubMed&amp;term=%20Volk%20HE%5bauth%5d" TargetMode="External"/><Relationship Id="rId9" Type="http://schemas.openxmlformats.org/officeDocument/2006/relationships/hyperlink" Target="http://www.ncbi.nlm.nih.gov/pmc/articles/PMC3404655/" TargetMode="Externa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www-ncbi-nlm-nih-gov.proxy.library.vcu.edu/pubmed?term=Carpenter%20TE%5bAuthor%5d&amp;cauthor=true&amp;cauthor_uid=20049980" TargetMode="External"/><Relationship Id="rId3" Type="http://schemas.openxmlformats.org/officeDocument/2006/relationships/hyperlink" Target="http://www-ncbi-nlm-nih-gov.proxy.library.vcu.edu/pubmed/20049980" TargetMode="External"/><Relationship Id="rId7" Type="http://schemas.openxmlformats.org/officeDocument/2006/relationships/hyperlink" Target="http://www-ncbi-nlm-nih-gov.proxy.library.vcu.edu/pubmed?term=Azari%20R%5bAuthor%5d&amp;cauthor=true&amp;cauthor_uid=20049980" TargetMode="External"/><Relationship Id="rId2" Type="http://schemas.openxmlformats.org/officeDocument/2006/relationships/slide" Target="../slides/slide52.xml"/><Relationship Id="rId1" Type="http://schemas.openxmlformats.org/officeDocument/2006/relationships/notesMaster" Target="../notesMasters/notesMaster1.xml"/><Relationship Id="rId6" Type="http://schemas.openxmlformats.org/officeDocument/2006/relationships/hyperlink" Target="http://www-ncbi-nlm-nih-gov.proxy.library.vcu.edu/pubmed?term=Delwiche%20LD%5bAuthor%5d&amp;cauthor=true&amp;cauthor_uid=20049980" TargetMode="External"/><Relationship Id="rId5" Type="http://schemas.openxmlformats.org/officeDocument/2006/relationships/hyperlink" Target="http://www-ncbi-nlm-nih-gov.proxy.library.vcu.edu/pubmed?term=Christiansen%20LE%5bAuthor%5d&amp;cauthor=true&amp;cauthor_uid=20049980" TargetMode="External"/><Relationship Id="rId4" Type="http://schemas.openxmlformats.org/officeDocument/2006/relationships/hyperlink" Target="http://www-ncbi-nlm-nih-gov.proxy.library.vcu.edu/pubmed?term=Van%20Meter%20KC%5bAuthor%5d&amp;cauthor=true&amp;cauthor_uid=20049980" TargetMode="External"/><Relationship Id="rId9" Type="http://schemas.openxmlformats.org/officeDocument/2006/relationships/hyperlink" Target="http://www-ncbi-nlm-nih-gov.proxy.library.vcu.edu/pubmed?term=Hertz-Picciotto%20I%5bAuthor%5d&amp;cauthor=true&amp;cauthor_uid=20049980"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ncbi-nlm-nih-gov.proxy.library.vcu.edu/pmc/articles/PMC2927813/figure/F4/" TargetMode="External"/><Relationship Id="rId2" Type="http://schemas.openxmlformats.org/officeDocument/2006/relationships/slide" Target="../slides/slide54.xml"/><Relationship Id="rId1" Type="http://schemas.openxmlformats.org/officeDocument/2006/relationships/notesMaster" Target="../notesMasters/notesMaster1.xml"/><Relationship Id="rId4" Type="http://schemas.openxmlformats.org/officeDocument/2006/relationships/hyperlink" Target="http://www-ncbi-nlm-nih-gov.proxy.library.vcu.edu/pmc/articles/PMC2927813/"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wordle.net/create"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cbi.nlm.nih.gov.proxy.library.vcu.edu/pubmed/9766774" TargetMode="External"/><Relationship Id="rId7" Type="http://schemas.openxmlformats.org/officeDocument/2006/relationships/hyperlink" Target="http://www.ncbi.nlm.nih.gov.proxy.library.vcu.edu/pubmed?term=Lin%20E%5bAuthor%5d&amp;cauthor=true&amp;cauthor_uid=9766774"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www.ncbi.nlm.nih.gov.proxy.library.vcu.edu/pubmed?term=Berglund%20PA%5bAuthor%5d&amp;cauthor=true&amp;cauthor_uid=9766774" TargetMode="External"/><Relationship Id="rId5" Type="http://schemas.openxmlformats.org/officeDocument/2006/relationships/hyperlink" Target="http://www.ncbi.nlm.nih.gov.proxy.library.vcu.edu/pubmed?term=Kessler%20RC%5bAuthor%5d&amp;cauthor=true&amp;cauthor_uid=9766774" TargetMode="External"/><Relationship Id="rId4" Type="http://schemas.openxmlformats.org/officeDocument/2006/relationships/hyperlink" Target="http://www.ncbi.nlm.nih.gov.proxy.library.vcu.edu/pubmed?term=Olfson%20M%5bAuthor%5d&amp;cauthor=true&amp;cauthor_uid=9766774"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8" Type="http://schemas.openxmlformats.org/officeDocument/2006/relationships/hyperlink" Target="http://www.ncbi.nlm.nih.gov/pubmed?term=Yolken%20RH%5bAuthor%5d&amp;cauthor=true&amp;cauthor_uid=22535227" TargetMode="External"/><Relationship Id="rId3" Type="http://schemas.openxmlformats.org/officeDocument/2006/relationships/hyperlink" Target="http://www.ncbi.nlm.nih.gov/pubmed/22535227" TargetMode="External"/><Relationship Id="rId7" Type="http://schemas.openxmlformats.org/officeDocument/2006/relationships/hyperlink" Target="http://www.ncbi.nlm.nih.gov/pubmed?term=Yang%20S%5bAuthor%5d&amp;cauthor=true&amp;cauthor_uid=22535227" TargetMode="External"/><Relationship Id="rId2" Type="http://schemas.openxmlformats.org/officeDocument/2006/relationships/slide" Target="../slides/slide82.xml"/><Relationship Id="rId1" Type="http://schemas.openxmlformats.org/officeDocument/2006/relationships/notesMaster" Target="../notesMasters/notesMaster1.xml"/><Relationship Id="rId6" Type="http://schemas.openxmlformats.org/officeDocument/2006/relationships/hyperlink" Target="http://www.ncbi.nlm.nih.gov/pubmed?term=Wicks%20S%5bAuthor%5d&amp;cauthor=true&amp;cauthor_uid=22535227" TargetMode="External"/><Relationship Id="rId5" Type="http://schemas.openxmlformats.org/officeDocument/2006/relationships/hyperlink" Target="http://www.ncbi.nlm.nih.gov/pubmed?term=Blomstr%C3%B6m%20%C3%85%5bAuthor%5d&amp;cauthor=true&amp;cauthor_uid=22535227" TargetMode="External"/><Relationship Id="rId4" Type="http://schemas.openxmlformats.org/officeDocument/2006/relationships/hyperlink" Target="http://www.ncbi.nlm.nih.gov/pubmed?term=Karlsson%20H%5bAuthor%5d&amp;cauthor=true&amp;cauthor_uid=22535227" TargetMode="External"/><Relationship Id="rId9" Type="http://schemas.openxmlformats.org/officeDocument/2006/relationships/hyperlink" Target="http://www.ncbi.nlm.nih.gov/pubmed?term=Dalman%20C%5bAuthor%5d&amp;cauthor=true&amp;cauthor_uid=22535227"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ncbi.nlm.nih.gov/pubmed/25034760" TargetMode="External"/><Relationship Id="rId2" Type="http://schemas.openxmlformats.org/officeDocument/2006/relationships/slide" Target="../slides/slide83.xml"/><Relationship Id="rId1" Type="http://schemas.openxmlformats.org/officeDocument/2006/relationships/notesMaster" Target="../notesMasters/notesMaster1.xml"/><Relationship Id="rId6" Type="http://schemas.openxmlformats.org/officeDocument/2006/relationships/hyperlink" Target="http://www.ncbi.nlm.nih.gov/pubmed?term=Eaton%20WW%5bAuthor%5d&amp;cauthor=true&amp;cauthor_uid=25034760" TargetMode="External"/><Relationship Id="rId5" Type="http://schemas.openxmlformats.org/officeDocument/2006/relationships/hyperlink" Target="http://www.ncbi.nlm.nih.gov/pubmed?term=Yolken%20RH%5bAuthor%5d&amp;cauthor=true&amp;cauthor_uid=25034760" TargetMode="External"/><Relationship Id="rId4" Type="http://schemas.openxmlformats.org/officeDocument/2006/relationships/hyperlink" Target="http://www.ncbi.nlm.nih.gov/pubmed?term=Severance%20EG%5bAuthor%5d&amp;cauthor=true&amp;cauthor_uid=25034760"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www.biologicalpsychiatryjournal.com/cms/attachment/1271891/8778017/gr1.gif" TargetMode="External"/><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www.biologicalpsychiatryjournal.com/cms/attachment/1271891/8778017/gr1.gif" TargetMode="External"/><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www.biostat.jhsph.edu/project/globalAD/" TargetMode="External"/><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u="sng" dirty="0" err="1">
                <a:hlinkClick r:id="rId3" tooltip="International journal of methods in psychiatric research."/>
              </a:rPr>
              <a:t>Int</a:t>
            </a:r>
            <a:r>
              <a:rPr lang="en-US" u="sng" dirty="0">
                <a:hlinkClick r:id="rId3" tooltip="International journal of methods in psychiatric research."/>
              </a:rPr>
              <a:t> J Methods </a:t>
            </a:r>
            <a:r>
              <a:rPr lang="en-US" u="sng" dirty="0" err="1">
                <a:hlinkClick r:id="rId3" tooltip="International journal of methods in psychiatric research."/>
              </a:rPr>
              <a:t>Psychiatr</a:t>
            </a:r>
            <a:r>
              <a:rPr lang="en-US" u="sng" dirty="0">
                <a:hlinkClick r:id="rId3" tooltip="International journal of methods in psychiatric research."/>
              </a:rPr>
              <a:t> Res.</a:t>
            </a:r>
            <a:r>
              <a:rPr lang="en-US" dirty="0"/>
              <a:t> 2012 Aug 1. </a:t>
            </a:r>
            <a:r>
              <a:rPr lang="en-US" dirty="0" err="1"/>
              <a:t>doi</a:t>
            </a:r>
            <a:r>
              <a:rPr lang="en-US" dirty="0"/>
              <a:t>: 10.1002/mpr.1359. [</a:t>
            </a:r>
            <a:r>
              <a:rPr lang="en-US" dirty="0" err="1"/>
              <a:t>Epub</a:t>
            </a:r>
            <a:r>
              <a:rPr lang="en-US" dirty="0"/>
              <a:t> ahead of print]</a:t>
            </a:r>
          </a:p>
          <a:p>
            <a:pPr fontAlgn="base"/>
            <a:r>
              <a:rPr lang="en-US" b="1" dirty="0"/>
              <a:t>Twelve-month and lifetime prevalence and lifetime morbid risk of anxiety and mood disorders in the United States.</a:t>
            </a:r>
          </a:p>
          <a:p>
            <a:pPr fontAlgn="base"/>
            <a:r>
              <a:rPr lang="en-US" u="sng" dirty="0">
                <a:hlinkClick r:id="rId4"/>
              </a:rPr>
              <a:t>Kessler RC</a:t>
            </a:r>
            <a:r>
              <a:rPr lang="en-US" dirty="0"/>
              <a:t>, </a:t>
            </a:r>
            <a:r>
              <a:rPr lang="en-US" u="sng" dirty="0" err="1">
                <a:hlinkClick r:id="rId5"/>
              </a:rPr>
              <a:t>Petukhova</a:t>
            </a:r>
            <a:r>
              <a:rPr lang="en-US" u="sng" dirty="0">
                <a:hlinkClick r:id="rId5"/>
              </a:rPr>
              <a:t> M</a:t>
            </a:r>
            <a:r>
              <a:rPr lang="en-US" dirty="0"/>
              <a:t>, </a:t>
            </a:r>
            <a:r>
              <a:rPr lang="en-US" u="sng" dirty="0">
                <a:hlinkClick r:id="rId6"/>
              </a:rPr>
              <a:t>Sampson NA</a:t>
            </a:r>
            <a:r>
              <a:rPr lang="en-US" dirty="0"/>
              <a:t>, </a:t>
            </a:r>
            <a:r>
              <a:rPr lang="en-US" u="sng" dirty="0" err="1">
                <a:hlinkClick r:id="rId7"/>
              </a:rPr>
              <a:t>Zaslavsky</a:t>
            </a:r>
            <a:r>
              <a:rPr lang="en-US" u="sng" dirty="0">
                <a:hlinkClick r:id="rId7"/>
              </a:rPr>
              <a:t> AM</a:t>
            </a:r>
            <a:r>
              <a:rPr lang="en-US" dirty="0"/>
              <a:t>, </a:t>
            </a:r>
            <a:r>
              <a:rPr lang="en-US" u="sng" dirty="0" err="1">
                <a:hlinkClick r:id="rId8"/>
              </a:rPr>
              <a:t>Wittchen</a:t>
            </a:r>
            <a:r>
              <a:rPr lang="en-US" u="sng" dirty="0">
                <a:hlinkClick r:id="rId8"/>
              </a:rPr>
              <a:t> HU</a:t>
            </a:r>
            <a:r>
              <a:rPr lang="en-US" dirty="0"/>
              <a:t>.</a:t>
            </a:r>
          </a:p>
          <a:p>
            <a:pPr fontAlgn="base"/>
            <a:endParaRPr lang="en-US" dirty="0"/>
          </a:p>
          <a:p>
            <a:pPr fontAlgn="base"/>
            <a:r>
              <a:rPr lang="en-US" u="sng" dirty="0">
                <a:hlinkClick r:id="rId9" tooltip="Drug and alcohol dependence."/>
              </a:rPr>
              <a:t>Drug Alcohol Depend.</a:t>
            </a:r>
            <a:r>
              <a:rPr lang="en-US" dirty="0"/>
              <a:t> 2004 Jun 11;74(3):223-34.</a:t>
            </a:r>
          </a:p>
          <a:p>
            <a:pPr fontAlgn="base"/>
            <a:r>
              <a:rPr lang="en-US" b="1" dirty="0"/>
              <a:t>The 12-month prevalence and trends in DSM-IV alcohol abuse and dependence: United States, 1991-1992 and 2001-2002.</a:t>
            </a:r>
          </a:p>
          <a:p>
            <a:pPr fontAlgn="base"/>
            <a:r>
              <a:rPr lang="en-US" u="sng" dirty="0">
                <a:hlinkClick r:id="rId10"/>
              </a:rPr>
              <a:t>Grant BF</a:t>
            </a:r>
            <a:r>
              <a:rPr lang="en-US" dirty="0"/>
              <a:t>, </a:t>
            </a:r>
            <a:r>
              <a:rPr lang="en-US" u="sng" dirty="0">
                <a:hlinkClick r:id="rId11"/>
              </a:rPr>
              <a:t>Dawson DA</a:t>
            </a:r>
            <a:r>
              <a:rPr lang="en-US" dirty="0"/>
              <a:t>, </a:t>
            </a:r>
            <a:r>
              <a:rPr lang="en-US" u="sng" dirty="0">
                <a:hlinkClick r:id="rId12"/>
              </a:rPr>
              <a:t>Stinson FS</a:t>
            </a:r>
            <a:r>
              <a:rPr lang="en-US" dirty="0"/>
              <a:t>, </a:t>
            </a:r>
            <a:r>
              <a:rPr lang="en-US" u="sng" dirty="0">
                <a:hlinkClick r:id="rId13"/>
              </a:rPr>
              <a:t>Chou SP</a:t>
            </a:r>
            <a:r>
              <a:rPr lang="en-US" dirty="0"/>
              <a:t>, </a:t>
            </a:r>
            <a:r>
              <a:rPr lang="en-US" u="sng" dirty="0" err="1">
                <a:hlinkClick r:id="rId14"/>
              </a:rPr>
              <a:t>Dufour</a:t>
            </a:r>
            <a:r>
              <a:rPr lang="en-US" u="sng" dirty="0">
                <a:hlinkClick r:id="rId14"/>
              </a:rPr>
              <a:t> MC</a:t>
            </a:r>
            <a:r>
              <a:rPr lang="en-US" dirty="0"/>
              <a:t>, </a:t>
            </a:r>
            <a:r>
              <a:rPr lang="en-US" u="sng" dirty="0">
                <a:hlinkClick r:id="rId15"/>
              </a:rPr>
              <a:t>Pickering RP</a:t>
            </a:r>
            <a:r>
              <a:rPr lang="en-US" dirty="0"/>
              <a:t>.</a:t>
            </a:r>
          </a:p>
          <a:p>
            <a:pPr fontAlgn="base"/>
            <a:endParaRPr lang="en-US" dirty="0"/>
          </a:p>
          <a:p>
            <a:pPr fontAlgn="base"/>
            <a:r>
              <a:rPr lang="en-US" u="sng" dirty="0">
                <a:hlinkClick r:id="rId16" tooltip="JAMA : the journal of the American Medical Association."/>
              </a:rPr>
              <a:t>JAMA.</a:t>
            </a:r>
            <a:r>
              <a:rPr lang="en-US" dirty="0"/>
              <a:t> 2004 May 5;291(17):2114-21.</a:t>
            </a:r>
          </a:p>
          <a:p>
            <a:pPr fontAlgn="base"/>
            <a:r>
              <a:rPr lang="en-US" b="1" dirty="0"/>
              <a:t>Prevalence of marijuana use disorders in the United States: 1991-1992 and 2001-2002.</a:t>
            </a:r>
          </a:p>
          <a:p>
            <a:pPr fontAlgn="base"/>
            <a:r>
              <a:rPr lang="en-US" u="sng" dirty="0">
                <a:hlinkClick r:id="rId17"/>
              </a:rPr>
              <a:t>Compton WM</a:t>
            </a:r>
            <a:r>
              <a:rPr lang="en-US" dirty="0"/>
              <a:t>, </a:t>
            </a:r>
            <a:r>
              <a:rPr lang="en-US" u="sng" dirty="0">
                <a:hlinkClick r:id="rId18"/>
              </a:rPr>
              <a:t>Grant BF</a:t>
            </a:r>
            <a:r>
              <a:rPr lang="en-US" dirty="0"/>
              <a:t>, </a:t>
            </a:r>
            <a:r>
              <a:rPr lang="en-US" u="sng" dirty="0" err="1">
                <a:hlinkClick r:id="rId19"/>
              </a:rPr>
              <a:t>Colliver</a:t>
            </a:r>
            <a:r>
              <a:rPr lang="en-US" u="sng" dirty="0">
                <a:hlinkClick r:id="rId19"/>
              </a:rPr>
              <a:t> JD</a:t>
            </a:r>
            <a:r>
              <a:rPr lang="en-US" dirty="0"/>
              <a:t>, </a:t>
            </a:r>
            <a:r>
              <a:rPr lang="en-US" u="sng" dirty="0" err="1">
                <a:hlinkClick r:id="rId20"/>
              </a:rPr>
              <a:t>Glantz</a:t>
            </a:r>
            <a:r>
              <a:rPr lang="en-US" u="sng" dirty="0">
                <a:hlinkClick r:id="rId20"/>
              </a:rPr>
              <a:t> MD</a:t>
            </a:r>
            <a:r>
              <a:rPr lang="en-US" dirty="0"/>
              <a:t>, </a:t>
            </a:r>
            <a:r>
              <a:rPr lang="en-US" u="sng" dirty="0">
                <a:hlinkClick r:id="rId21"/>
              </a:rPr>
              <a:t>Stinson FS</a:t>
            </a:r>
            <a:r>
              <a:rPr lang="en-US" dirty="0"/>
              <a:t>.</a:t>
            </a:r>
          </a:p>
          <a:p>
            <a:pPr fontAlgn="base"/>
            <a:endParaRPr lang="en-US" dirty="0"/>
          </a:p>
          <a:p>
            <a:pPr fontAlgn="base"/>
            <a:r>
              <a:rPr lang="en-US" u="sng" dirty="0" err="1">
                <a:hlinkClick r:id="rId22" tooltip="Biological psychiatry."/>
              </a:rPr>
              <a:t>Biol</a:t>
            </a:r>
            <a:r>
              <a:rPr lang="en-US" u="sng" dirty="0">
                <a:hlinkClick r:id="rId22" tooltip="Biological psychiatry."/>
              </a:rPr>
              <a:t> Psychiatry.</a:t>
            </a:r>
            <a:r>
              <a:rPr lang="en-US" dirty="0"/>
              <a:t> 2005 Jun 1;57(11):1442-51.</a:t>
            </a:r>
          </a:p>
          <a:p>
            <a:pPr fontAlgn="base"/>
            <a:r>
              <a:rPr lang="en-US" b="1" dirty="0"/>
              <a:t>Patterns and predictors of attention-deficit/hyperactivity disorder persistence into adulthood: results from the national comorbidity survey replication.</a:t>
            </a:r>
          </a:p>
          <a:p>
            <a:pPr fontAlgn="base"/>
            <a:r>
              <a:rPr lang="en-US" u="sng" dirty="0">
                <a:hlinkClick r:id="rId23"/>
              </a:rPr>
              <a:t>Kessler RC</a:t>
            </a:r>
            <a:r>
              <a:rPr lang="en-US" dirty="0"/>
              <a:t>, </a:t>
            </a:r>
            <a:r>
              <a:rPr lang="en-US" u="sng" dirty="0">
                <a:hlinkClick r:id="rId24"/>
              </a:rPr>
              <a:t>Adler LA</a:t>
            </a:r>
            <a:r>
              <a:rPr lang="en-US" dirty="0"/>
              <a:t>, </a:t>
            </a:r>
            <a:r>
              <a:rPr lang="en-US" u="sng" dirty="0">
                <a:hlinkClick r:id="rId25"/>
              </a:rPr>
              <a:t>Barkley R</a:t>
            </a:r>
            <a:r>
              <a:rPr lang="en-US" dirty="0"/>
              <a:t>, </a:t>
            </a:r>
            <a:r>
              <a:rPr lang="en-US" u="sng" dirty="0" err="1">
                <a:hlinkClick r:id="rId26"/>
              </a:rPr>
              <a:t>Biederman</a:t>
            </a:r>
            <a:r>
              <a:rPr lang="en-US" u="sng" dirty="0">
                <a:hlinkClick r:id="rId26"/>
              </a:rPr>
              <a:t> J</a:t>
            </a:r>
            <a:r>
              <a:rPr lang="en-US" dirty="0"/>
              <a:t>, </a:t>
            </a:r>
            <a:r>
              <a:rPr lang="en-US" u="sng" dirty="0" err="1">
                <a:hlinkClick r:id="rId27"/>
              </a:rPr>
              <a:t>Conners</a:t>
            </a:r>
            <a:r>
              <a:rPr lang="en-US" u="sng" dirty="0">
                <a:hlinkClick r:id="rId27"/>
              </a:rPr>
              <a:t> CK</a:t>
            </a:r>
            <a:r>
              <a:rPr lang="en-US" dirty="0"/>
              <a:t>, </a:t>
            </a:r>
            <a:r>
              <a:rPr lang="en-US" u="sng" dirty="0" err="1">
                <a:hlinkClick r:id="rId28"/>
              </a:rPr>
              <a:t>Faraone</a:t>
            </a:r>
            <a:r>
              <a:rPr lang="en-US" u="sng" dirty="0">
                <a:hlinkClick r:id="rId28"/>
              </a:rPr>
              <a:t> SV</a:t>
            </a:r>
            <a:r>
              <a:rPr lang="en-US" dirty="0"/>
              <a:t>, </a:t>
            </a:r>
            <a:r>
              <a:rPr lang="en-US" u="sng" dirty="0">
                <a:hlinkClick r:id="rId29"/>
              </a:rPr>
              <a:t>Greenhill LL</a:t>
            </a:r>
            <a:r>
              <a:rPr lang="en-US" dirty="0"/>
              <a:t>, </a:t>
            </a:r>
            <a:r>
              <a:rPr lang="en-US" u="sng" dirty="0">
                <a:hlinkClick r:id="rId30"/>
              </a:rPr>
              <a:t>Jaeger S</a:t>
            </a:r>
            <a:r>
              <a:rPr lang="en-US" dirty="0"/>
              <a:t>, </a:t>
            </a:r>
            <a:r>
              <a:rPr lang="en-US" u="sng" dirty="0" err="1">
                <a:hlinkClick r:id="rId31"/>
              </a:rPr>
              <a:t>Secnik</a:t>
            </a:r>
            <a:r>
              <a:rPr lang="en-US" u="sng" dirty="0">
                <a:hlinkClick r:id="rId31"/>
              </a:rPr>
              <a:t> K</a:t>
            </a:r>
            <a:r>
              <a:rPr lang="en-US" dirty="0"/>
              <a:t>, </a:t>
            </a:r>
            <a:r>
              <a:rPr lang="en-US" u="sng" dirty="0">
                <a:hlinkClick r:id="rId32"/>
              </a:rPr>
              <a:t>Spencer T</a:t>
            </a:r>
            <a:r>
              <a:rPr lang="en-US" dirty="0"/>
              <a:t>, </a:t>
            </a:r>
            <a:r>
              <a:rPr lang="en-US" u="sng" dirty="0" err="1">
                <a:hlinkClick r:id="rId33"/>
              </a:rPr>
              <a:t>Ustün</a:t>
            </a:r>
            <a:r>
              <a:rPr lang="en-US" u="sng" dirty="0">
                <a:hlinkClick r:id="rId33"/>
              </a:rPr>
              <a:t> TB</a:t>
            </a:r>
            <a:r>
              <a:rPr lang="en-US" dirty="0"/>
              <a:t>, </a:t>
            </a:r>
            <a:r>
              <a:rPr lang="en-US" u="sng" dirty="0" err="1">
                <a:hlinkClick r:id="rId34"/>
              </a:rPr>
              <a:t>Zaslavsky</a:t>
            </a:r>
            <a:r>
              <a:rPr lang="en-US" u="sng" dirty="0">
                <a:hlinkClick r:id="rId34"/>
              </a:rPr>
              <a:t> AM</a:t>
            </a:r>
            <a:r>
              <a:rPr lang="en-US" dirty="0"/>
              <a:t>.</a:t>
            </a:r>
          </a:p>
          <a:p>
            <a:pPr fontAlgn="base"/>
            <a:endParaRPr lang="en-US" dirty="0"/>
          </a:p>
          <a:p>
            <a:pPr fontAlgn="base"/>
            <a:r>
              <a:rPr lang="en-US" u="sng" dirty="0" err="1">
                <a:hlinkClick r:id="rId35" tooltip="Psychological medicine."/>
              </a:rPr>
              <a:t>Psychol</a:t>
            </a:r>
            <a:r>
              <a:rPr lang="en-US" u="sng" dirty="0">
                <a:hlinkClick r:id="rId35" tooltip="Psychological medicine."/>
              </a:rPr>
              <a:t> Med.</a:t>
            </a:r>
            <a:r>
              <a:rPr lang="en-US" dirty="0"/>
              <a:t> 2006 May;36(5):699-710. </a:t>
            </a:r>
            <a:r>
              <a:rPr lang="en-US" dirty="0" err="1"/>
              <a:t>Epub</a:t>
            </a:r>
            <a:r>
              <a:rPr lang="en-US" dirty="0"/>
              <a:t> 2006 Jan 26.</a:t>
            </a:r>
          </a:p>
          <a:p>
            <a:pPr fontAlgn="base"/>
            <a:r>
              <a:rPr lang="en-US" b="1" dirty="0"/>
              <a:t>Prevalence, subtypes, and correlates of DSM-IV conduct disorder in the National Comorbidity Survey Replication.</a:t>
            </a:r>
          </a:p>
          <a:p>
            <a:pPr fontAlgn="base"/>
            <a:r>
              <a:rPr lang="en-US" u="sng" dirty="0">
                <a:hlinkClick r:id="rId36"/>
              </a:rPr>
              <a:t>Nock MK</a:t>
            </a:r>
            <a:r>
              <a:rPr lang="en-US" dirty="0"/>
              <a:t>, </a:t>
            </a:r>
            <a:r>
              <a:rPr lang="en-US" u="sng" dirty="0" err="1">
                <a:hlinkClick r:id="rId37"/>
              </a:rPr>
              <a:t>Kazdin</a:t>
            </a:r>
            <a:r>
              <a:rPr lang="en-US" u="sng" dirty="0">
                <a:hlinkClick r:id="rId37"/>
              </a:rPr>
              <a:t> AE</a:t>
            </a:r>
            <a:r>
              <a:rPr lang="en-US" dirty="0"/>
              <a:t>, </a:t>
            </a:r>
            <a:r>
              <a:rPr lang="en-US" u="sng" dirty="0" err="1">
                <a:hlinkClick r:id="rId38"/>
              </a:rPr>
              <a:t>Hiripi</a:t>
            </a:r>
            <a:r>
              <a:rPr lang="en-US" u="sng" dirty="0">
                <a:hlinkClick r:id="rId38"/>
              </a:rPr>
              <a:t> E</a:t>
            </a:r>
            <a:r>
              <a:rPr lang="en-US" dirty="0"/>
              <a:t>, </a:t>
            </a:r>
            <a:r>
              <a:rPr lang="en-US" u="sng" dirty="0">
                <a:hlinkClick r:id="rId39"/>
              </a:rPr>
              <a:t>Kessler RC</a:t>
            </a:r>
            <a:r>
              <a:rPr lang="en-US" dirty="0"/>
              <a:t>.</a:t>
            </a:r>
          </a:p>
          <a:p>
            <a:endParaRPr lang="en-US" dirty="0"/>
          </a:p>
        </p:txBody>
      </p:sp>
      <p:sp>
        <p:nvSpPr>
          <p:cNvPr id="4" name="Slide Number Placeholder 3"/>
          <p:cNvSpPr>
            <a:spLocks noGrp="1"/>
          </p:cNvSpPr>
          <p:nvPr>
            <p:ph type="sldNum" sz="quarter" idx="10"/>
          </p:nvPr>
        </p:nvSpPr>
        <p:spPr/>
        <p:txBody>
          <a:bodyPr/>
          <a:lstStyle/>
          <a:p>
            <a:fld id="{C6A8B02B-30EF-4F02-83EA-D63AB07B0267}" type="slidenum">
              <a:rPr lang="en-US" smtClean="0"/>
              <a:t>4</a:t>
            </a:fld>
            <a:endParaRPr lang="en-US"/>
          </a:p>
        </p:txBody>
      </p:sp>
    </p:spTree>
    <p:extLst>
      <p:ext uri="{BB962C8B-B14F-4D97-AF65-F5344CB8AC3E}">
        <p14:creationId xmlns:p14="http://schemas.microsoft.com/office/powerpoint/2010/main" val="3145621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Causal vs. non-causal explanation of birth order:</a:t>
            </a:r>
          </a:p>
          <a:p>
            <a:r>
              <a:rPr lang="en-US" dirty="0"/>
              <a:t>ASD was highest for firstborn children and declined with increasing birth order is a pattern also observed for other childhood disorders, including type I diabetes and </a:t>
            </a:r>
            <a:r>
              <a:rPr lang="en-US" dirty="0" err="1"/>
              <a:t>atopy</a:t>
            </a:r>
            <a:r>
              <a:rPr lang="en-US" dirty="0"/>
              <a:t>, and is cited as support for the ‘‘hygiene hypothesis.’’ According to this hypothesis, firstborn children are exposed to fewer infections from other children early in childhood and, because of delayed immunologic challenge, may be more likely to develop autoimmune responses including those that may adversely affect neurodevelopment (29). </a:t>
            </a:r>
          </a:p>
          <a:p>
            <a:endParaRPr lang="en-US" dirty="0"/>
          </a:p>
          <a:p>
            <a:r>
              <a:rPr lang="en-US" dirty="0"/>
              <a:t>Another possible factor that could lead to the observed </a:t>
            </a:r>
            <a:r>
              <a:rPr lang="en-US" dirty="0" err="1"/>
              <a:t>birthorder</a:t>
            </a:r>
            <a:r>
              <a:rPr lang="en-US" dirty="0"/>
              <a:t> effect is exposure to potentially neurotoxic, fat-soluble chemicals accumulated in maternal tissue that have been</a:t>
            </a:r>
          </a:p>
          <a:p>
            <a:r>
              <a:rPr lang="en-US" dirty="0"/>
              <a:t>passed to offspring </a:t>
            </a:r>
            <a:r>
              <a:rPr lang="en-US" dirty="0" err="1"/>
              <a:t>transplacentally</a:t>
            </a:r>
            <a:r>
              <a:rPr lang="en-US" dirty="0"/>
              <a:t> or through breast milk (30). Because of accumulation over a lifetime, the load of such neurotoxins transmitted might be expected to be highest</a:t>
            </a:r>
          </a:p>
          <a:p>
            <a:r>
              <a:rPr lang="en-US" dirty="0"/>
              <a:t>for firstborn children, particularly when combined with advanced maternal age. </a:t>
            </a:r>
          </a:p>
          <a:p>
            <a:endParaRPr lang="en-US" dirty="0"/>
          </a:p>
          <a:p>
            <a:r>
              <a:rPr lang="en-US" dirty="0"/>
              <a:t>Another possible explanation for the observed birth order effect is ‘‘stoppage’’ or a tendency for parents of 1 child with ASD not to have subsequent children</a:t>
            </a:r>
          </a:p>
          <a:p>
            <a:r>
              <a:rPr lang="en-US" dirty="0"/>
              <a:t>because of the demands of parenting a child with a disability or concerns about genetic susceptibility (31), thus increasing the likelihood in the cohort as a whole that a child with ASD</a:t>
            </a:r>
          </a:p>
          <a:p>
            <a:r>
              <a:rPr lang="en-US" dirty="0"/>
              <a:t>will have a low birth order.</a:t>
            </a:r>
          </a:p>
        </p:txBody>
      </p:sp>
      <p:sp>
        <p:nvSpPr>
          <p:cNvPr id="4" name="Slide Number Placeholder 3"/>
          <p:cNvSpPr>
            <a:spLocks noGrp="1"/>
          </p:cNvSpPr>
          <p:nvPr>
            <p:ph type="sldNum" sz="quarter" idx="10"/>
          </p:nvPr>
        </p:nvSpPr>
        <p:spPr/>
        <p:txBody>
          <a:bodyPr/>
          <a:lstStyle/>
          <a:p>
            <a:fld id="{C6A8B02B-30EF-4F02-83EA-D63AB07B0267}" type="slidenum">
              <a:rPr lang="en-US" smtClean="0"/>
              <a:t>34</a:t>
            </a:fld>
            <a:endParaRPr lang="en-US"/>
          </a:p>
        </p:txBody>
      </p:sp>
    </p:spTree>
    <p:extLst>
      <p:ext uri="{BB962C8B-B14F-4D97-AF65-F5344CB8AC3E}">
        <p14:creationId xmlns:p14="http://schemas.microsoft.com/office/powerpoint/2010/main" val="1611482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tooltip="Pediatrics."/>
              </a:rPr>
              <a:t>Pediatrics.</a:t>
            </a:r>
            <a:r>
              <a:rPr lang="en-US" dirty="0" smtClean="0"/>
              <a:t> 2011 Feb;127(2):246-53. </a:t>
            </a:r>
            <a:r>
              <a:rPr lang="en-US" dirty="0" err="1" smtClean="0"/>
              <a:t>Epub</a:t>
            </a:r>
            <a:r>
              <a:rPr lang="en-US" dirty="0" smtClean="0"/>
              <a:t> 2011 Jan 10.</a:t>
            </a:r>
          </a:p>
          <a:p>
            <a:r>
              <a:rPr lang="en-US" b="1" dirty="0" smtClean="0"/>
              <a:t>Closely spaced pregnancies are associated with increased odds of autism in California sibling births.</a:t>
            </a:r>
          </a:p>
          <a:p>
            <a:r>
              <a:rPr lang="en-US" dirty="0" err="1" smtClean="0">
                <a:hlinkClick r:id="rId4"/>
              </a:rPr>
              <a:t>Cheslack-Postava</a:t>
            </a:r>
            <a:r>
              <a:rPr lang="en-US" dirty="0" smtClean="0">
                <a:hlinkClick r:id="rId4"/>
              </a:rPr>
              <a:t> K</a:t>
            </a:r>
            <a:r>
              <a:rPr lang="en-US" dirty="0" smtClean="0"/>
              <a:t>, </a:t>
            </a:r>
            <a:r>
              <a:rPr lang="en-US" dirty="0" smtClean="0">
                <a:hlinkClick r:id="rId5"/>
              </a:rPr>
              <a:t>Liu K</a:t>
            </a:r>
            <a:r>
              <a:rPr lang="en-US" dirty="0" smtClean="0"/>
              <a:t>, </a:t>
            </a:r>
            <a:r>
              <a:rPr lang="en-US" dirty="0" err="1" smtClean="0">
                <a:hlinkClick r:id="rId6"/>
              </a:rPr>
              <a:t>Bearman</a:t>
            </a:r>
            <a:r>
              <a:rPr lang="en-US" dirty="0" smtClean="0">
                <a:hlinkClick r:id="rId6"/>
              </a:rPr>
              <a:t> PS</a:t>
            </a:r>
            <a:r>
              <a:rPr lang="en-US" dirty="0" smtClean="0"/>
              <a:t>.</a:t>
            </a:r>
          </a:p>
          <a:p>
            <a:r>
              <a:rPr lang="en-US" b="1" dirty="0" smtClean="0"/>
              <a:t>Source</a:t>
            </a:r>
          </a:p>
          <a:p>
            <a:r>
              <a:rPr lang="en-US" dirty="0" smtClean="0"/>
              <a:t>Robert Wood Johnson Foundation Health and Society Scholars, Columbia University, New York, New York, USA. kc2497@columbia.edu</a:t>
            </a:r>
          </a:p>
          <a:p>
            <a:r>
              <a:rPr lang="en-US" b="1" dirty="0" smtClean="0"/>
              <a:t>Abstract</a:t>
            </a:r>
          </a:p>
          <a:p>
            <a:r>
              <a:rPr lang="en-US" b="1" dirty="0" smtClean="0"/>
              <a:t>OBJECTIVE: </a:t>
            </a:r>
          </a:p>
          <a:p>
            <a:r>
              <a:rPr lang="en-US" dirty="0" smtClean="0"/>
              <a:t>To determine whether the </a:t>
            </a:r>
            <a:r>
              <a:rPr lang="en-US" dirty="0" err="1" smtClean="0"/>
              <a:t>interpregnancy</a:t>
            </a:r>
            <a:r>
              <a:rPr lang="en-US" dirty="0" smtClean="0"/>
              <a:t> interval (IPI) is associated with the risk of autism in subsequent births.</a:t>
            </a:r>
          </a:p>
          <a:p>
            <a:r>
              <a:rPr lang="en-US" b="1" dirty="0" smtClean="0"/>
              <a:t>METHODS: </a:t>
            </a:r>
          </a:p>
          <a:p>
            <a:r>
              <a:rPr lang="en-US" dirty="0" smtClean="0"/>
              <a:t>Pairs of first- and second-born singleton full siblings were identified from all California births that occurred from 1992 to 2002 using birth records, and autism diagnoses were identified by using linked records of the California Department of Developmental Services. IPI was calculated as the time interval between birth dates minus the gestational age of the second sibling. In the primary analysis, logistic regression models were used to determine whether odds of autism in second-born children varied according to IPI. To address potential confounding by unmeasured family-level factors, a case-sibling control analysis determined whether affected sibling (first versus second) varied with IPI.</a:t>
            </a:r>
          </a:p>
          <a:p>
            <a:r>
              <a:rPr lang="en-US" b="1" dirty="0" smtClean="0"/>
              <a:t>RESULTS: </a:t>
            </a:r>
          </a:p>
          <a:p>
            <a:r>
              <a:rPr lang="en-US" dirty="0" smtClean="0"/>
              <a:t>An inverse association between IPI and odds of autism among 662 730 second-born children was observed. In particular, IPIs of &lt;12, 12 to 23, and 24 to 35 months were associated with odds ratios (95% confidence intervals) for autism of 3.39 (3.00-3.82), 1.86 (1.65-2.10), and 1.26 (1.10-1.45) relative to IPIs of ≥ 36 months. The association was not mediated by preterm birth or low birth weight and persisted across categories of </a:t>
            </a:r>
            <a:r>
              <a:rPr lang="en-US" dirty="0" err="1" smtClean="0"/>
              <a:t>sociodemographic</a:t>
            </a:r>
            <a:r>
              <a:rPr lang="en-US" dirty="0" smtClean="0"/>
              <a:t> characteristics, with some attenuation in the oldest and youngest parents. Second-born children were at increased risk of autism relative to their firstborn siblings only in pairs with short IPIs.</a:t>
            </a:r>
          </a:p>
          <a:p>
            <a:r>
              <a:rPr lang="en-US" b="1" dirty="0" smtClean="0"/>
              <a:t>CONCLUSIONS: </a:t>
            </a:r>
          </a:p>
          <a:p>
            <a:r>
              <a:rPr lang="en-US" dirty="0" smtClean="0"/>
              <a:t>These results suggest that children born after shorter intervals between pregnancies are at increased risk of developing autism; the highest risk was associated with pregnancies spaced &lt;1 year apart.</a:t>
            </a:r>
          </a:p>
          <a:p>
            <a:endParaRPr lang="en-US" dirty="0"/>
          </a:p>
        </p:txBody>
      </p:sp>
      <p:sp>
        <p:nvSpPr>
          <p:cNvPr id="4" name="Slide Number Placeholder 3"/>
          <p:cNvSpPr>
            <a:spLocks noGrp="1"/>
          </p:cNvSpPr>
          <p:nvPr>
            <p:ph type="sldNum" sz="quarter" idx="10"/>
          </p:nvPr>
        </p:nvSpPr>
        <p:spPr/>
        <p:txBody>
          <a:bodyPr/>
          <a:lstStyle/>
          <a:p>
            <a:fld id="{C6A8B02B-30EF-4F02-83EA-D63AB07B0267}" type="slidenum">
              <a:rPr lang="en-US" smtClean="0"/>
              <a:t>35</a:t>
            </a:fld>
            <a:endParaRPr lang="en-US"/>
          </a:p>
        </p:txBody>
      </p:sp>
    </p:spTree>
    <p:extLst>
      <p:ext uri="{BB962C8B-B14F-4D97-AF65-F5344CB8AC3E}">
        <p14:creationId xmlns:p14="http://schemas.microsoft.com/office/powerpoint/2010/main" val="3137281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16300" y="923873"/>
            <a:ext cx="4100186" cy="3165066"/>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03" tIns="41451" rIns="82903" bIns="41451" anchor="ctr"/>
          <a:lstStyle/>
          <a:p>
            <a:endParaRPr lang="en-US"/>
          </a:p>
        </p:txBody>
      </p:sp>
      <p:sp>
        <p:nvSpPr>
          <p:cNvPr id="4098" name="Text Box 2"/>
          <p:cNvSpPr txBox="1">
            <a:spLocks noGrp="1" noChangeArrowheads="1"/>
          </p:cNvSpPr>
          <p:nvPr>
            <p:ph type="body"/>
          </p:nvPr>
        </p:nvSpPr>
        <p:spPr bwMode="auto">
          <a:xfrm>
            <a:off x="1057976" y="4394954"/>
            <a:ext cx="4823915" cy="351188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Mean (±SEM) maternal folic acid intake by pregnancy month for mothers of typically developing children and mothers of children with autism spectrum disorder or developmental delay. Maternal folic acid intake (μg/d) represents total intake reported from vitamins, supplements, and cereal. *Two-sided </a:t>
            </a:r>
            <a:r>
              <a:rPr lang="en-GB" i="1">
                <a:latin typeface="Arial" charset="0"/>
                <a:ea typeface="msgothic" charset="0"/>
                <a:cs typeface="msgothic" charset="0"/>
              </a:rPr>
              <a:t>P</a:t>
            </a:r>
            <a:r>
              <a:rPr lang="en-GB">
                <a:latin typeface="Arial" charset="0"/>
                <a:ea typeface="msgothic" charset="0"/>
                <a:cs typeface="msgothic" charset="0"/>
              </a:rPr>
              <a:t> &lt; 0.01, Wilcoxon 2-sample test. B, month before pregnancy; P, month of pregnancy.</a:t>
            </a:r>
          </a:p>
        </p:txBody>
      </p:sp>
    </p:spTree>
    <p:extLst>
      <p:ext uri="{BB962C8B-B14F-4D97-AF65-F5344CB8AC3E}">
        <p14:creationId xmlns:p14="http://schemas.microsoft.com/office/powerpoint/2010/main" val="2347342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Mean maternal age in the United States has increased steadily since the 1970s, particularly for firstborn children, for whom mean maternal age at delivery increased by 3.8</a:t>
            </a:r>
          </a:p>
          <a:p>
            <a:r>
              <a:rPr lang="en-US" dirty="0"/>
              <a:t>years between 1970 and 2004.</a:t>
            </a:r>
          </a:p>
        </p:txBody>
      </p:sp>
      <p:sp>
        <p:nvSpPr>
          <p:cNvPr id="4" name="Slide Number Placeholder 3"/>
          <p:cNvSpPr>
            <a:spLocks noGrp="1"/>
          </p:cNvSpPr>
          <p:nvPr>
            <p:ph type="sldNum" sz="quarter" idx="10"/>
          </p:nvPr>
        </p:nvSpPr>
        <p:spPr/>
        <p:txBody>
          <a:bodyPr/>
          <a:lstStyle/>
          <a:p>
            <a:fld id="{C6A8B02B-30EF-4F02-83EA-D63AB07B0267}" type="slidenum">
              <a:rPr lang="en-US" smtClean="0"/>
              <a:t>38</a:t>
            </a:fld>
            <a:endParaRPr lang="en-US"/>
          </a:p>
        </p:txBody>
      </p:sp>
    </p:spTree>
    <p:extLst>
      <p:ext uri="{BB962C8B-B14F-4D97-AF65-F5344CB8AC3E}">
        <p14:creationId xmlns:p14="http://schemas.microsoft.com/office/powerpoint/2010/main" val="3098782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A8B02B-30EF-4F02-83EA-D63AB07B0267}" type="slidenum">
              <a:rPr lang="en-US" smtClean="0"/>
              <a:t>42</a:t>
            </a:fld>
            <a:endParaRPr lang="en-US"/>
          </a:p>
        </p:txBody>
      </p:sp>
    </p:spTree>
    <p:extLst>
      <p:ext uri="{BB962C8B-B14F-4D97-AF65-F5344CB8AC3E}">
        <p14:creationId xmlns:p14="http://schemas.microsoft.com/office/powerpoint/2010/main" val="2131583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Prevalence has increased 10-fold since</a:t>
            </a:r>
            <a:r>
              <a:rPr lang="en-US" baseline="0" dirty="0" smtClean="0"/>
              <a:t> 1970</a:t>
            </a:r>
            <a:endParaRPr lang="en-US" dirty="0" smtClean="0"/>
          </a:p>
          <a:p>
            <a:r>
              <a:rPr lang="en-US" dirty="0" smtClean="0"/>
              <a:t>Individual risk factors alone are unlikely to have produced this dramatic increase</a:t>
            </a:r>
            <a:r>
              <a:rPr lang="en-US" baseline="0" dirty="0" smtClean="0"/>
              <a:t> in such a short period of time</a:t>
            </a:r>
            <a:endParaRPr lang="en-US" dirty="0"/>
          </a:p>
        </p:txBody>
      </p:sp>
      <p:sp>
        <p:nvSpPr>
          <p:cNvPr id="4" name="Slide Number Placeholder 3"/>
          <p:cNvSpPr>
            <a:spLocks noGrp="1"/>
          </p:cNvSpPr>
          <p:nvPr>
            <p:ph type="sldNum" sz="quarter" idx="10"/>
          </p:nvPr>
        </p:nvSpPr>
        <p:spPr/>
        <p:txBody>
          <a:bodyPr/>
          <a:lstStyle/>
          <a:p>
            <a:fld id="{C6A8B02B-30EF-4F02-83EA-D63AB07B0267}" type="slidenum">
              <a:rPr lang="en-US" smtClean="0"/>
              <a:t>43</a:t>
            </a:fld>
            <a:endParaRPr lang="en-US"/>
          </a:p>
        </p:txBody>
      </p:sp>
    </p:spTree>
    <p:extLst>
      <p:ext uri="{BB962C8B-B14F-4D97-AF65-F5344CB8AC3E}">
        <p14:creationId xmlns:p14="http://schemas.microsoft.com/office/powerpoint/2010/main" val="3124298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16300" y="923873"/>
            <a:ext cx="4100186" cy="3165066"/>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03" tIns="41451" rIns="82903" bIns="41451" anchor="ctr"/>
          <a:lstStyle/>
          <a:p>
            <a:endParaRPr lang="en-US"/>
          </a:p>
        </p:txBody>
      </p:sp>
      <p:sp>
        <p:nvSpPr>
          <p:cNvPr id="4098" name="Text Box 2"/>
          <p:cNvSpPr txBox="1">
            <a:spLocks noGrp="1" noChangeArrowheads="1"/>
          </p:cNvSpPr>
          <p:nvPr>
            <p:ph type="body"/>
          </p:nvPr>
        </p:nvSpPr>
        <p:spPr bwMode="auto">
          <a:xfrm>
            <a:off x="1057976" y="4394954"/>
            <a:ext cx="4823915" cy="351188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Age-specific incidence of autism diagnosis by birth cohort in California among those born 1992–2003</a:t>
            </a:r>
          </a:p>
        </p:txBody>
      </p:sp>
    </p:spTree>
    <p:extLst>
      <p:ext uri="{BB962C8B-B14F-4D97-AF65-F5344CB8AC3E}">
        <p14:creationId xmlns:p14="http://schemas.microsoft.com/office/powerpoint/2010/main" val="3336957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16300" y="923873"/>
            <a:ext cx="4100186" cy="3165066"/>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03" tIns="41451" rIns="82903" bIns="41451" anchor="ctr"/>
          <a:lstStyle/>
          <a:p>
            <a:endParaRPr lang="en-US"/>
          </a:p>
        </p:txBody>
      </p:sp>
      <p:sp>
        <p:nvSpPr>
          <p:cNvPr id="4098" name="Text Box 2"/>
          <p:cNvSpPr txBox="1">
            <a:spLocks noGrp="1" noChangeArrowheads="1"/>
          </p:cNvSpPr>
          <p:nvPr>
            <p:ph type="body"/>
          </p:nvPr>
        </p:nvSpPr>
        <p:spPr bwMode="auto">
          <a:xfrm>
            <a:off x="1057976" y="4394954"/>
            <a:ext cx="4823915" cy="351188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Cohort effects in autism diagnosis in California from 1994 to 2005 by child's functioning (functioning defined by a global index on two dimensions relevant to autism: social interaction, and communication and language, both recorded on the CDER diagnostic and evaluation instrument at the time of intake. Those above the 80th percentile were considered high-functioning children with autism, those in the 20th to 79th percentile were considered mid-functioning, and those below the 20th percentile were considered low-functioning children with autism) at the time of diagnosis</a:t>
            </a:r>
          </a:p>
        </p:txBody>
      </p:sp>
    </p:spTree>
    <p:extLst>
      <p:ext uri="{BB962C8B-B14F-4D97-AF65-F5344CB8AC3E}">
        <p14:creationId xmlns:p14="http://schemas.microsoft.com/office/powerpoint/2010/main" val="1029820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hlinkClick r:id="rId3" tooltip="International journal of epidemiology."/>
              </a:rPr>
              <a:t>Int</a:t>
            </a:r>
            <a:r>
              <a:rPr lang="en-US" dirty="0" smtClean="0">
                <a:hlinkClick r:id="rId3" tooltip="International journal of epidemiology."/>
              </a:rPr>
              <a:t> J </a:t>
            </a:r>
            <a:r>
              <a:rPr lang="en-US" dirty="0" err="1" smtClean="0">
                <a:hlinkClick r:id="rId3" tooltip="International journal of epidemiology."/>
              </a:rPr>
              <a:t>Epidemiol</a:t>
            </a:r>
            <a:r>
              <a:rPr lang="en-US" dirty="0" smtClean="0">
                <a:hlinkClick r:id="rId3" tooltip="International journal of epidemiology."/>
              </a:rPr>
              <a:t>.</a:t>
            </a:r>
            <a:r>
              <a:rPr lang="en-US" dirty="0" smtClean="0"/>
              <a:t> 2009 Oct;38(5):1224-34. </a:t>
            </a:r>
            <a:r>
              <a:rPr lang="en-US" dirty="0" err="1" smtClean="0"/>
              <a:t>Epub</a:t>
            </a:r>
            <a:r>
              <a:rPr lang="en-US" dirty="0" smtClean="0"/>
              <a:t> 2009 Sep 7.</a:t>
            </a:r>
          </a:p>
          <a:p>
            <a:r>
              <a:rPr lang="en-US" b="1" dirty="0" smtClean="0"/>
              <a:t>Diagnostic change and the increased prevalence of autism.</a:t>
            </a:r>
          </a:p>
          <a:p>
            <a:r>
              <a:rPr lang="en-US" dirty="0" smtClean="0">
                <a:hlinkClick r:id="rId4"/>
              </a:rPr>
              <a:t>King M</a:t>
            </a:r>
            <a:r>
              <a:rPr lang="en-US" dirty="0" smtClean="0"/>
              <a:t>, </a:t>
            </a:r>
            <a:r>
              <a:rPr lang="en-US" dirty="0" err="1" smtClean="0">
                <a:hlinkClick r:id="rId5"/>
              </a:rPr>
              <a:t>Bearman</a:t>
            </a:r>
            <a:r>
              <a:rPr lang="en-US" dirty="0" smtClean="0">
                <a:hlinkClick r:id="rId5"/>
              </a:rPr>
              <a:t> P</a:t>
            </a:r>
            <a:r>
              <a:rPr lang="en-US" dirty="0" smtClean="0"/>
              <a:t>.</a:t>
            </a:r>
          </a:p>
          <a:p>
            <a:r>
              <a:rPr lang="en-US" b="1" dirty="0" smtClean="0"/>
              <a:t>Source</a:t>
            </a:r>
          </a:p>
          <a:p>
            <a:r>
              <a:rPr lang="en-US" dirty="0" smtClean="0"/>
              <a:t>Institute for Social and Economic Research and Policy, Columbia University, New York, NY 10027, USA.</a:t>
            </a:r>
          </a:p>
          <a:p>
            <a:r>
              <a:rPr lang="en-US" b="1" dirty="0" smtClean="0"/>
              <a:t>Abstract</a:t>
            </a:r>
          </a:p>
          <a:p>
            <a:r>
              <a:rPr lang="en-US" b="1" dirty="0" smtClean="0"/>
              <a:t>BACKGROUND: </a:t>
            </a:r>
          </a:p>
          <a:p>
            <a:r>
              <a:rPr lang="en-US" dirty="0" smtClean="0"/>
              <a:t>Increased autism prevalence rates have generated considerable concern. However, the contribution of changes in diagnostic practices to increased prevalence rates has not been thoroughly examined. Debates over the role of diagnostic substitution also continue. California has been an important test case in these controversies. The objective of this study was to determine the extent to which the increased prevalence of autism in California has been driven by changes in diagnostic practices, diagnostic substitution and diagnostic accretion.</a:t>
            </a:r>
          </a:p>
          <a:p>
            <a:r>
              <a:rPr lang="en-US" b="1" dirty="0" smtClean="0"/>
              <a:t>METHODS: </a:t>
            </a:r>
          </a:p>
          <a:p>
            <a:r>
              <a:rPr lang="en-US" dirty="0" smtClean="0"/>
              <a:t>Retrospective case record examination of 7003 patients born before 1987 with autism who were enrolled with the California Department of Developmental Services between 1992 and 2005 was carried out. Of principal interest were 631 patients with a sole diagnosis of mental retardation (MR) who subsequently acquired a diagnosis of autism. The outcome of interest was the probability of acquiring a diagnosis of autism as a result of changes in diagnostic practices was calculated. The probability of diagnostic change is then used to model the proportion of the autism caseload arising from changing diagnostic practices.</a:t>
            </a:r>
          </a:p>
          <a:p>
            <a:r>
              <a:rPr lang="en-US" b="1" dirty="0" smtClean="0"/>
              <a:t>RESULTS: </a:t>
            </a:r>
          </a:p>
          <a:p>
            <a:r>
              <a:rPr lang="en-US" dirty="0" smtClean="0"/>
              <a:t>The odds of a patient acquiring an autism diagnosis were elevated in periods in which the practices for diagnosing autism changed. The odds of change in years in which diagnostic practices changed were 1.68 [95% confidence interval (CI) 1.11-2.54], 1.55 (95% CI 1.03-2.34), 1.58 (95% CI 1.05-2.39), 1.82 (95% CI 1.23-2.7) and 1.61 (95% CI 1.09-2.39). Using the probability of change between 1992 and 2005 to generalize to the population with autism, it is estimated that 26.4% (95% CI 16.25-36.48) of the increased autism caseload in California is uniquely associated with diagnostic change through a single pathway--individuals previously diagnosed with MR.</a:t>
            </a:r>
          </a:p>
          <a:p>
            <a:r>
              <a:rPr lang="en-US" b="1" dirty="0" smtClean="0"/>
              <a:t>CONCLUSION: </a:t>
            </a:r>
          </a:p>
          <a:p>
            <a:r>
              <a:rPr lang="en-US" dirty="0" smtClean="0"/>
              <a:t>Changes in practices for diagnosing autism have had a substantial effect on autism caseloads, accounting for one-quarter of the observed increase in prevalence in California between 1992 and 2005.</a:t>
            </a:r>
          </a:p>
          <a:p>
            <a:endParaRPr lang="en-US" dirty="0" smtClean="0"/>
          </a:p>
          <a:p>
            <a:endParaRPr lang="en-US" dirty="0" smtClean="0"/>
          </a:p>
          <a:p>
            <a:r>
              <a:rPr lang="en-US" dirty="0" smtClean="0"/>
              <a:t>The cumulative adjusted probability of an average individual experiencing a change in diagnosis in a given year. The baseline probability, which takes into account changes in the underlying population distribution, is represented by the line marked with a triangle, and ranges from 0.003 to 0.004. The adjusted probability of observing a change allowing for observed revisions of diagnostic practices is represented by the line marked with an asterisk. In 2005, the cumulative probability of change allowing for new practices was 0.13</a:t>
            </a:r>
            <a:endParaRPr lang="en-US" dirty="0"/>
          </a:p>
        </p:txBody>
      </p:sp>
      <p:sp>
        <p:nvSpPr>
          <p:cNvPr id="4" name="Slide Number Placeholder 3"/>
          <p:cNvSpPr>
            <a:spLocks noGrp="1"/>
          </p:cNvSpPr>
          <p:nvPr>
            <p:ph type="sldNum" sz="quarter" idx="10"/>
          </p:nvPr>
        </p:nvSpPr>
        <p:spPr/>
        <p:txBody>
          <a:bodyPr/>
          <a:lstStyle/>
          <a:p>
            <a:fld id="{C6A8B02B-30EF-4F02-83EA-D63AB07B0267}" type="slidenum">
              <a:rPr lang="en-US" smtClean="0"/>
              <a:t>47</a:t>
            </a:fld>
            <a:endParaRPr lang="en-US"/>
          </a:p>
        </p:txBody>
      </p:sp>
    </p:spTree>
    <p:extLst>
      <p:ext uri="{BB962C8B-B14F-4D97-AF65-F5344CB8AC3E}">
        <p14:creationId xmlns:p14="http://schemas.microsoft.com/office/powerpoint/2010/main" val="549314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study period, prevalence increased from 5.8 to 14.9 per 10,000, for an absolute change of 9.1 per 10,000. The pattern of increase was not influenced by maternal</a:t>
            </a:r>
          </a:p>
          <a:p>
            <a:r>
              <a:rPr lang="en-US" dirty="0"/>
              <a:t>age, race/ethnicity, education, child gender, or plurality. During the same period, the prevalence of mental retardation without autism decreased from 28.8 to 19.5 per 10,000, for</a:t>
            </a:r>
          </a:p>
          <a:p>
            <a:r>
              <a:rPr lang="en-US" dirty="0"/>
              <a:t>an absolute change of 9.3 per 10,000.</a:t>
            </a:r>
          </a:p>
        </p:txBody>
      </p:sp>
      <p:sp>
        <p:nvSpPr>
          <p:cNvPr id="4" name="Slide Number Placeholder 3"/>
          <p:cNvSpPr>
            <a:spLocks noGrp="1"/>
          </p:cNvSpPr>
          <p:nvPr>
            <p:ph type="sldNum" sz="quarter" idx="10"/>
          </p:nvPr>
        </p:nvSpPr>
        <p:spPr/>
        <p:txBody>
          <a:bodyPr/>
          <a:lstStyle/>
          <a:p>
            <a:fld id="{C6A8B02B-30EF-4F02-83EA-D63AB07B0267}" type="slidenum">
              <a:rPr lang="en-US" smtClean="0"/>
              <a:t>48</a:t>
            </a:fld>
            <a:endParaRPr lang="en-US"/>
          </a:p>
        </p:txBody>
      </p:sp>
    </p:spTree>
    <p:extLst>
      <p:ext uri="{BB962C8B-B14F-4D97-AF65-F5344CB8AC3E}">
        <p14:creationId xmlns:p14="http://schemas.microsoft.com/office/powerpoint/2010/main" val="3627433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MD cases in </a:t>
            </a:r>
            <a:r>
              <a:rPr lang="en-US" baseline="0" dirty="0" smtClean="0"/>
              <a:t>treatment are (1) more educated, (2) more wealthy, and (3) have more severe symptomology than MD cases in the community.</a:t>
            </a:r>
          </a:p>
          <a:p>
            <a:endParaRPr lang="en-US" baseline="0" dirty="0" smtClean="0"/>
          </a:p>
          <a:p>
            <a:r>
              <a:rPr lang="en-US" baseline="0" dirty="0" smtClean="0"/>
              <a:t>Other health issues that you study in which it is reasonable to think that cases in clinics would be different than cases in the general community?</a:t>
            </a:r>
            <a:endParaRPr lang="en-US" dirty="0"/>
          </a:p>
        </p:txBody>
      </p:sp>
      <p:sp>
        <p:nvSpPr>
          <p:cNvPr id="4" name="Slide Number Placeholder 3"/>
          <p:cNvSpPr>
            <a:spLocks noGrp="1"/>
          </p:cNvSpPr>
          <p:nvPr>
            <p:ph type="sldNum" sz="quarter" idx="10"/>
          </p:nvPr>
        </p:nvSpPr>
        <p:spPr/>
        <p:txBody>
          <a:bodyPr/>
          <a:lstStyle/>
          <a:p>
            <a:fld id="{EB9D3F7E-1F09-43AC-80F4-15CF96AAAFDA}" type="slidenum">
              <a:rPr lang="en-US" smtClean="0"/>
              <a:t>8</a:t>
            </a:fld>
            <a:endParaRPr lang="en-US"/>
          </a:p>
        </p:txBody>
      </p:sp>
    </p:spTree>
    <p:extLst>
      <p:ext uri="{BB962C8B-B14F-4D97-AF65-F5344CB8AC3E}">
        <p14:creationId xmlns:p14="http://schemas.microsoft.com/office/powerpoint/2010/main" val="3529232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changing diagnostic world in California between 1992 and 2005. The number of cases of autism and MR both expand, though the proportion of autism cases is increasing at a much greater rate. As this is happening, the rate of co-morbidity within the autism population is decreasing, though the number of co-morbid cases is increasing, as is co-morbidity within the population with MR. Represented in the non-shaded portion of the MR circles is MR*, the number of cases of MR without co-morbidity</a:t>
            </a:r>
            <a:endParaRPr lang="en-US" dirty="0"/>
          </a:p>
        </p:txBody>
      </p:sp>
      <p:sp>
        <p:nvSpPr>
          <p:cNvPr id="4" name="Slide Number Placeholder 3"/>
          <p:cNvSpPr>
            <a:spLocks noGrp="1"/>
          </p:cNvSpPr>
          <p:nvPr>
            <p:ph type="sldNum" sz="quarter" idx="10"/>
          </p:nvPr>
        </p:nvSpPr>
        <p:spPr/>
        <p:txBody>
          <a:bodyPr/>
          <a:lstStyle/>
          <a:p>
            <a:fld id="{C6A8B02B-30EF-4F02-83EA-D63AB07B0267}" type="slidenum">
              <a:rPr lang="en-US" smtClean="0"/>
              <a:t>49</a:t>
            </a:fld>
            <a:endParaRPr lang="en-US"/>
          </a:p>
        </p:txBody>
      </p:sp>
    </p:spTree>
    <p:extLst>
      <p:ext uri="{BB962C8B-B14F-4D97-AF65-F5344CB8AC3E}">
        <p14:creationId xmlns:p14="http://schemas.microsoft.com/office/powerpoint/2010/main" val="3129334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tooltip="Health &amp; place."/>
              </a:rPr>
              <a:t>Health Place.</a:t>
            </a:r>
            <a:r>
              <a:rPr lang="en-US" dirty="0" smtClean="0"/>
              <a:t> 2010 May;16(3):539-46. </a:t>
            </a:r>
            <a:r>
              <a:rPr lang="en-US" dirty="0" err="1" smtClean="0"/>
              <a:t>Epub</a:t>
            </a:r>
            <a:r>
              <a:rPr lang="en-US" dirty="0" smtClean="0"/>
              <a:t> 2010 Jan 22.</a:t>
            </a:r>
          </a:p>
          <a:p>
            <a:r>
              <a:rPr lang="en-US" b="1" dirty="0" smtClean="0"/>
              <a:t>The spatial structure of autism in California, 1993-2001.</a:t>
            </a:r>
          </a:p>
          <a:p>
            <a:r>
              <a:rPr lang="en-US" dirty="0" err="1" smtClean="0">
                <a:hlinkClick r:id="rId4"/>
              </a:rPr>
              <a:t>Mazumdar</a:t>
            </a:r>
            <a:r>
              <a:rPr lang="en-US" dirty="0" smtClean="0">
                <a:hlinkClick r:id="rId4"/>
              </a:rPr>
              <a:t> S</a:t>
            </a:r>
            <a:r>
              <a:rPr lang="en-US" dirty="0" smtClean="0"/>
              <a:t>, </a:t>
            </a:r>
            <a:r>
              <a:rPr lang="en-US" dirty="0" smtClean="0">
                <a:hlinkClick r:id="rId5"/>
              </a:rPr>
              <a:t>King M</a:t>
            </a:r>
            <a:r>
              <a:rPr lang="en-US" dirty="0" smtClean="0"/>
              <a:t>, </a:t>
            </a:r>
            <a:r>
              <a:rPr lang="en-US" dirty="0" smtClean="0">
                <a:hlinkClick r:id="rId6"/>
              </a:rPr>
              <a:t>Liu KY</a:t>
            </a:r>
            <a:r>
              <a:rPr lang="en-US" dirty="0" smtClean="0"/>
              <a:t>, </a:t>
            </a:r>
            <a:r>
              <a:rPr lang="en-US" dirty="0" err="1" smtClean="0">
                <a:hlinkClick r:id="rId7"/>
              </a:rPr>
              <a:t>Zerubavel</a:t>
            </a:r>
            <a:r>
              <a:rPr lang="en-US" dirty="0" smtClean="0">
                <a:hlinkClick r:id="rId7"/>
              </a:rPr>
              <a:t> N</a:t>
            </a:r>
            <a:r>
              <a:rPr lang="en-US" dirty="0" smtClean="0"/>
              <a:t>, </a:t>
            </a:r>
            <a:r>
              <a:rPr lang="en-US" dirty="0" err="1" smtClean="0">
                <a:hlinkClick r:id="rId8"/>
              </a:rPr>
              <a:t>Bearman</a:t>
            </a:r>
            <a:r>
              <a:rPr lang="en-US" dirty="0" smtClean="0">
                <a:hlinkClick r:id="rId8"/>
              </a:rPr>
              <a:t> P</a:t>
            </a:r>
            <a:r>
              <a:rPr lang="en-US" dirty="0" smtClean="0"/>
              <a:t>.</a:t>
            </a:r>
          </a:p>
          <a:p>
            <a:r>
              <a:rPr lang="en-US" b="1" dirty="0" smtClean="0"/>
              <a:t>Source</a:t>
            </a:r>
          </a:p>
          <a:p>
            <a:r>
              <a:rPr lang="en-US" dirty="0" smtClean="0"/>
              <a:t>Institute for Social and Economic Research and Policy Columbia University, New York, NY, USA. soumyamazumdar@yahoo.com</a:t>
            </a:r>
          </a:p>
          <a:p>
            <a:r>
              <a:rPr lang="en-US" b="1" dirty="0" smtClean="0"/>
              <a:t>Abstract</a:t>
            </a:r>
          </a:p>
          <a:p>
            <a:r>
              <a:rPr lang="en-US" dirty="0" smtClean="0"/>
              <a:t>This article identifies significant high-risk clusters of autism based on residence at birth in California for children born from 1993 to 2001. These clusters are geographically stable. Children born in a primary cluster are at four times greater risk for autism than children living in other parts of the state. This is comparable to the difference between males and females and twice the risk estimated for maternal age over 40. In every year roughly 3% of the new caseload of autism in California arises from the primary cluster we identify-a small zone 20 km by 50 km. We identify a set of secondary clusters that support the existence of the primary clusters. The identification of robust spatial clusters indicates that autism does not arise from a global treatment and indicates that important drivers of increased autism prevalence are located at the local level.</a:t>
            </a:r>
          </a:p>
          <a:p>
            <a:endParaRPr lang="en-US" dirty="0"/>
          </a:p>
        </p:txBody>
      </p:sp>
      <p:sp>
        <p:nvSpPr>
          <p:cNvPr id="4" name="Slide Number Placeholder 3"/>
          <p:cNvSpPr>
            <a:spLocks noGrp="1"/>
          </p:cNvSpPr>
          <p:nvPr>
            <p:ph type="sldNum" sz="quarter" idx="10"/>
          </p:nvPr>
        </p:nvSpPr>
        <p:spPr/>
        <p:txBody>
          <a:bodyPr/>
          <a:lstStyle/>
          <a:p>
            <a:fld id="{C6A8B02B-30EF-4F02-83EA-D63AB07B0267}" type="slidenum">
              <a:rPr lang="en-US" smtClean="0"/>
              <a:t>50</a:t>
            </a:fld>
            <a:endParaRPr lang="en-US"/>
          </a:p>
        </p:txBody>
      </p:sp>
    </p:spTree>
    <p:extLst>
      <p:ext uri="{BB962C8B-B14F-4D97-AF65-F5344CB8AC3E}">
        <p14:creationId xmlns:p14="http://schemas.microsoft.com/office/powerpoint/2010/main" val="1813559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Environ Health </a:t>
            </a:r>
            <a:r>
              <a:rPr lang="en-US" dirty="0" err="1" smtClean="0"/>
              <a:t>Perspect</a:t>
            </a:r>
            <a:r>
              <a:rPr lang="en-US" dirty="0" smtClean="0"/>
              <a:t>. 2011 June; 119(6): 873–877. </a:t>
            </a:r>
          </a:p>
          <a:p>
            <a:r>
              <a:rPr lang="en-US" dirty="0" smtClean="0"/>
              <a:t>Published online 2010 December 16. </a:t>
            </a:r>
            <a:r>
              <a:rPr lang="en-US" dirty="0" err="1" smtClean="0"/>
              <a:t>doi</a:t>
            </a:r>
            <a:r>
              <a:rPr lang="en-US" dirty="0" smtClean="0"/>
              <a:t>:  </a:t>
            </a:r>
            <a:r>
              <a:rPr lang="en-US" dirty="0" smtClean="0">
                <a:hlinkClick r:id="rId3"/>
              </a:rPr>
              <a:t>10.1289/ehp.1002835</a:t>
            </a:r>
            <a:endParaRPr lang="en-US" dirty="0" smtClean="0"/>
          </a:p>
          <a:p>
            <a:r>
              <a:rPr lang="en-US" dirty="0" smtClean="0"/>
              <a:t>PMCID: PMC3114825</a:t>
            </a:r>
          </a:p>
          <a:p>
            <a:r>
              <a:rPr lang="en-US" dirty="0" smtClean="0"/>
              <a:t>Research</a:t>
            </a:r>
          </a:p>
          <a:p>
            <a:r>
              <a:rPr lang="en-US" dirty="0" smtClean="0"/>
              <a:t>Children’s Health</a:t>
            </a:r>
          </a:p>
          <a:p>
            <a:r>
              <a:rPr lang="en-US" b="1" dirty="0" smtClean="0"/>
              <a:t>Residential Proximity to Freeways and Autism in the CHARGE Study</a:t>
            </a:r>
          </a:p>
          <a:p>
            <a:r>
              <a:rPr lang="en-US" dirty="0" smtClean="0">
                <a:hlinkClick r:id="rId4"/>
              </a:rPr>
              <a:t>Heather E. Volk</a:t>
            </a:r>
            <a:r>
              <a:rPr lang="en-US" dirty="0" smtClean="0"/>
              <a:t>,</a:t>
            </a:r>
            <a:r>
              <a:rPr lang="en-US" baseline="30000" dirty="0" smtClean="0"/>
              <a:t>1</a:t>
            </a:r>
            <a:r>
              <a:rPr lang="en-US" dirty="0" smtClean="0"/>
              <a:t> </a:t>
            </a:r>
            <a:r>
              <a:rPr lang="en-US" dirty="0" err="1" smtClean="0">
                <a:hlinkClick r:id="rId5"/>
              </a:rPr>
              <a:t>Irva</a:t>
            </a:r>
            <a:r>
              <a:rPr lang="en-US" dirty="0" smtClean="0">
                <a:hlinkClick r:id="rId5"/>
              </a:rPr>
              <a:t> Hertz-Picciotto</a:t>
            </a:r>
            <a:r>
              <a:rPr lang="en-US" dirty="0" smtClean="0"/>
              <a:t>,</a:t>
            </a:r>
            <a:r>
              <a:rPr lang="en-US" baseline="30000" dirty="0" smtClean="0"/>
              <a:t>2</a:t>
            </a:r>
            <a:r>
              <a:rPr lang="en-US" dirty="0" smtClean="0"/>
              <a:t> </a:t>
            </a:r>
            <a:r>
              <a:rPr lang="en-US" dirty="0" smtClean="0">
                <a:hlinkClick r:id="rId6"/>
              </a:rPr>
              <a:t>Lora Delwiche</a:t>
            </a:r>
            <a:r>
              <a:rPr lang="en-US" dirty="0" smtClean="0"/>
              <a:t>,</a:t>
            </a:r>
            <a:r>
              <a:rPr lang="en-US" baseline="30000" dirty="0" smtClean="0"/>
              <a:t>2</a:t>
            </a:r>
            <a:r>
              <a:rPr lang="en-US" dirty="0" smtClean="0"/>
              <a:t> </a:t>
            </a:r>
            <a:r>
              <a:rPr lang="en-US" dirty="0" smtClean="0">
                <a:hlinkClick r:id="rId7"/>
              </a:rPr>
              <a:t>Fred Lurmann</a:t>
            </a:r>
            <a:r>
              <a:rPr lang="en-US" dirty="0" smtClean="0"/>
              <a:t>,</a:t>
            </a:r>
            <a:r>
              <a:rPr lang="en-US" baseline="30000" dirty="0" smtClean="0"/>
              <a:t>3</a:t>
            </a:r>
            <a:r>
              <a:rPr lang="en-US" dirty="0" smtClean="0"/>
              <a:t> and </a:t>
            </a:r>
            <a:r>
              <a:rPr lang="en-US" dirty="0" smtClean="0">
                <a:hlinkClick r:id="rId8"/>
              </a:rPr>
              <a:t>Rob McConnell</a:t>
            </a:r>
            <a:r>
              <a:rPr lang="en-US" baseline="30000" dirty="0" smtClean="0"/>
              <a:t>4</a:t>
            </a:r>
            <a:endParaRPr lang="en-US" dirty="0" smtClean="0"/>
          </a:p>
          <a:p>
            <a:r>
              <a:rPr lang="en-US" dirty="0" smtClean="0"/>
              <a:t>Author information ► Article notes ► Copyright and License information ►</a:t>
            </a:r>
          </a:p>
          <a:p>
            <a:r>
              <a:rPr lang="en-US" dirty="0" smtClean="0"/>
              <a:t>See "</a:t>
            </a:r>
            <a:r>
              <a:rPr lang="en-US" dirty="0" smtClean="0">
                <a:hlinkClick r:id="rId9"/>
              </a:rPr>
              <a:t>A Research Strategy to Discover the Environmental Causes of Autism and Neurodevelopmental Disabilities</a:t>
            </a:r>
            <a:r>
              <a:rPr lang="en-US" dirty="0" smtClean="0"/>
              <a:t>" in volume 120 on page a258.</a:t>
            </a:r>
          </a:p>
          <a:p>
            <a:r>
              <a:rPr lang="en-US" dirty="0" smtClean="0"/>
              <a:t>This article has been </a:t>
            </a:r>
            <a:r>
              <a:rPr lang="en-US" dirty="0" smtClean="0">
                <a:hlinkClick r:id="rId10"/>
              </a:rPr>
              <a:t>cited by</a:t>
            </a:r>
            <a:r>
              <a:rPr lang="en-US" dirty="0" smtClean="0"/>
              <a:t> other articles in PMC.</a:t>
            </a:r>
          </a:p>
          <a:p>
            <a:r>
              <a:rPr lang="en-US" dirty="0" smtClean="0">
                <a:hlinkClick r:id="rId11" tooltip="Go to other sections in this page"/>
              </a:rPr>
              <a:t>Go to:</a:t>
            </a:r>
            <a:endParaRPr lang="en-US" dirty="0" smtClean="0"/>
          </a:p>
          <a:p>
            <a:r>
              <a:rPr lang="en-US" b="1" dirty="0" smtClean="0"/>
              <a:t>Abstract</a:t>
            </a:r>
          </a:p>
          <a:p>
            <a:r>
              <a:rPr lang="en-US" b="1" dirty="0" smtClean="0"/>
              <a:t>Background </a:t>
            </a:r>
          </a:p>
          <a:p>
            <a:r>
              <a:rPr lang="en-US" dirty="0" smtClean="0"/>
              <a:t>Little is known about environmental causes and contributing factors for autism. Basic science and epidemiologic research suggest that oxidative stress and inflammation may play a role in disease development. Traffic-related air pollution, a common exposure with established effects on these pathways, contains substances found to have adverse prenatal effects.</a:t>
            </a:r>
          </a:p>
          <a:p>
            <a:r>
              <a:rPr lang="en-US" b="1" dirty="0" smtClean="0"/>
              <a:t>Objectives </a:t>
            </a:r>
          </a:p>
          <a:p>
            <a:r>
              <a:rPr lang="en-US" dirty="0" smtClean="0"/>
              <a:t>We examined the association between autism and proximity of residence to freeways and major roadways during pregnancy and near the time of delivery, as a surrogate for air pollution exposure.</a:t>
            </a:r>
          </a:p>
          <a:p>
            <a:r>
              <a:rPr lang="en-US" b="1" dirty="0" smtClean="0"/>
              <a:t>Methods </a:t>
            </a:r>
          </a:p>
          <a:p>
            <a:r>
              <a:rPr lang="en-US" dirty="0" smtClean="0"/>
              <a:t>Data were from 304 autism cases and 259 typically developing controls enrolled in the Childhood Autism Risks from Genetics and the Environment (CHARGE) study. The mother’s address recorded on the birth certificate and trimester-specific addresses derived from a residential history obtained by questionnaire were geocoded, and measures of distance to freeways and major roads were calculated using ArcGIS software. Logistic regression models compared residential proximity to freeways and major roads for autism cases and typically developing controls.</a:t>
            </a:r>
          </a:p>
          <a:p>
            <a:r>
              <a:rPr lang="en-US" b="1" dirty="0" smtClean="0"/>
              <a:t>Results </a:t>
            </a:r>
          </a:p>
          <a:p>
            <a:r>
              <a:rPr lang="en-US" dirty="0" smtClean="0"/>
              <a:t>Adjusting for </a:t>
            </a:r>
            <a:r>
              <a:rPr lang="en-US" dirty="0" err="1" smtClean="0"/>
              <a:t>sociodemographic</a:t>
            </a:r>
            <a:r>
              <a:rPr lang="en-US" dirty="0" smtClean="0"/>
              <a:t> factors and maternal smoking, maternal residence at the time of delivery was more likely be near a freeway (≤ 309 m) for cases than for controls [odds ratio (OR) = 1.86; 95% confidence interval (CI), 1.04–3.45]. Autism was also associated with residential proximity to a freeway during the third trimester (OR = 2.22; CI, 1.16–4.42). After adjustment for socioeconomic and </a:t>
            </a:r>
            <a:r>
              <a:rPr lang="en-US" dirty="0" err="1" smtClean="0"/>
              <a:t>sociodemographic</a:t>
            </a:r>
            <a:r>
              <a:rPr lang="en-US" dirty="0" smtClean="0"/>
              <a:t> characteristics, these associations were unchanged. Living near other major roads at birth was not associated with autism.</a:t>
            </a:r>
          </a:p>
          <a:p>
            <a:r>
              <a:rPr lang="en-US" b="1" dirty="0" smtClean="0"/>
              <a:t>Conclusions </a:t>
            </a:r>
          </a:p>
          <a:p>
            <a:r>
              <a:rPr lang="en-US" dirty="0" smtClean="0"/>
              <a:t>Living near a freeway was associated with autism. Examination of associations with measured air pollutants is needed.</a:t>
            </a:r>
          </a:p>
          <a:p>
            <a:endParaRPr lang="en-US" dirty="0"/>
          </a:p>
        </p:txBody>
      </p:sp>
      <p:sp>
        <p:nvSpPr>
          <p:cNvPr id="4" name="Slide Number Placeholder 3"/>
          <p:cNvSpPr>
            <a:spLocks noGrp="1"/>
          </p:cNvSpPr>
          <p:nvPr>
            <p:ph type="sldNum" sz="quarter" idx="10"/>
          </p:nvPr>
        </p:nvSpPr>
        <p:spPr/>
        <p:txBody>
          <a:bodyPr/>
          <a:lstStyle/>
          <a:p>
            <a:fld id="{C6A8B02B-30EF-4F02-83EA-D63AB07B0267}" type="slidenum">
              <a:rPr lang="en-US" smtClean="0"/>
              <a:t>51</a:t>
            </a:fld>
            <a:endParaRPr lang="en-US"/>
          </a:p>
        </p:txBody>
      </p:sp>
    </p:spTree>
    <p:extLst>
      <p:ext uri="{BB962C8B-B14F-4D97-AF65-F5344CB8AC3E}">
        <p14:creationId xmlns:p14="http://schemas.microsoft.com/office/powerpoint/2010/main" val="2496629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tooltip="Autism research : official journal of the International Society for Autism Research."/>
              </a:rPr>
              <a:t>Autism Res.</a:t>
            </a:r>
            <a:r>
              <a:rPr lang="en-US" dirty="0" smtClean="0"/>
              <a:t> 2010 Feb;3(1):19-29.</a:t>
            </a:r>
          </a:p>
          <a:p>
            <a:r>
              <a:rPr lang="en-US" b="1" dirty="0" smtClean="0"/>
              <a:t>Geographic distribution of autism in California: a retrospective birth cohort analysis.</a:t>
            </a:r>
          </a:p>
          <a:p>
            <a:r>
              <a:rPr lang="en-US" dirty="0" smtClean="0">
                <a:hlinkClick r:id="rId4"/>
              </a:rPr>
              <a:t>Van Meter KC</a:t>
            </a:r>
            <a:r>
              <a:rPr lang="en-US" dirty="0" smtClean="0"/>
              <a:t>, </a:t>
            </a:r>
            <a:r>
              <a:rPr lang="en-US" dirty="0" smtClean="0">
                <a:hlinkClick r:id="rId5"/>
              </a:rPr>
              <a:t>Christiansen LE</a:t>
            </a:r>
            <a:r>
              <a:rPr lang="en-US" dirty="0" smtClean="0"/>
              <a:t>, </a:t>
            </a:r>
            <a:r>
              <a:rPr lang="en-US" dirty="0" err="1" smtClean="0">
                <a:hlinkClick r:id="rId6"/>
              </a:rPr>
              <a:t>Delwiche</a:t>
            </a:r>
            <a:r>
              <a:rPr lang="en-US" dirty="0" smtClean="0">
                <a:hlinkClick r:id="rId6"/>
              </a:rPr>
              <a:t> LD</a:t>
            </a:r>
            <a:r>
              <a:rPr lang="en-US" dirty="0" smtClean="0"/>
              <a:t>, </a:t>
            </a:r>
            <a:r>
              <a:rPr lang="en-US" dirty="0" err="1" smtClean="0">
                <a:hlinkClick r:id="rId7"/>
              </a:rPr>
              <a:t>Azari</a:t>
            </a:r>
            <a:r>
              <a:rPr lang="en-US" dirty="0" smtClean="0">
                <a:hlinkClick r:id="rId7"/>
              </a:rPr>
              <a:t> R</a:t>
            </a:r>
            <a:r>
              <a:rPr lang="en-US" dirty="0" smtClean="0"/>
              <a:t>, </a:t>
            </a:r>
            <a:r>
              <a:rPr lang="en-US" dirty="0" smtClean="0">
                <a:hlinkClick r:id="rId8"/>
              </a:rPr>
              <a:t>Carpenter TE</a:t>
            </a:r>
            <a:r>
              <a:rPr lang="en-US" dirty="0" smtClean="0"/>
              <a:t>, </a:t>
            </a:r>
            <a:r>
              <a:rPr lang="en-US" dirty="0" smtClean="0">
                <a:hlinkClick r:id="rId9"/>
              </a:rPr>
              <a:t>Hertz-</a:t>
            </a:r>
            <a:r>
              <a:rPr lang="en-US" dirty="0" err="1" smtClean="0">
                <a:hlinkClick r:id="rId9"/>
              </a:rPr>
              <a:t>Picciotto</a:t>
            </a:r>
            <a:r>
              <a:rPr lang="en-US" dirty="0" smtClean="0">
                <a:hlinkClick r:id="rId9"/>
              </a:rPr>
              <a:t> I</a:t>
            </a:r>
            <a:r>
              <a:rPr lang="en-US" dirty="0" smtClean="0"/>
              <a:t>.</a:t>
            </a:r>
          </a:p>
          <a:p>
            <a:r>
              <a:rPr lang="en-US" b="1" dirty="0" smtClean="0"/>
              <a:t>Source</a:t>
            </a:r>
          </a:p>
          <a:p>
            <a:r>
              <a:rPr lang="en-US" dirty="0" smtClean="0"/>
              <a:t>Department of Public Health Sciences, School of Medicine, and Medical Investigations of Neurodevelopmental Disorders Institute, University of California-Davis, One Shields Avenue, Davis, CA 95616, USA. vanmeter@pobox.com</a:t>
            </a:r>
          </a:p>
          <a:p>
            <a:r>
              <a:rPr lang="en-US" b="1" dirty="0" smtClean="0"/>
              <a:t>Abstract</a:t>
            </a:r>
          </a:p>
          <a:p>
            <a:r>
              <a:rPr lang="en-US" dirty="0" smtClean="0"/>
              <a:t>Prenatal environmental exposures are among the risk factors being explored for associations with autism. We applied a new procedure combining multiple scan cluster detection tests to identify geographically defined areas of increased autism incidence. This procedure can serve as a first hypothesis-generating step aimed at localized environmental exposures, but would not be useful for assessing widely distributed exposures, such as household products, nor for exposures from nonpoint sources, such as traffic. Geocoded mothers' residences on 2,453,717 California birth records, 1996-2000, were analyzed including 9,900 autism cases recorded in the California Department of Developmental Services (DDS) database through February 2006 which were matched to their corresponding birth records. We analyzed each of the 21 DDS Regional Center (RC) catchment areas separately because of the wide variation in diagnostic practices. Ten clusters of increased autism risk were identified in eight RC regions, and one Potential Cluster in each of two other RC </a:t>
            </a:r>
            <a:r>
              <a:rPr lang="en-US" dirty="0" err="1" smtClean="0"/>
              <a:t>regions.After</a:t>
            </a:r>
            <a:r>
              <a:rPr lang="en-US" dirty="0" smtClean="0"/>
              <a:t> determination of clusters, multiple mixed Poisson regression models were fit to assess differences in known demographic autism risk factors between the births within and outside areas of elevated autism incidence, independent of case </a:t>
            </a:r>
            <a:r>
              <a:rPr lang="en-US" dirty="0" err="1" smtClean="0"/>
              <a:t>status.Adjusted</a:t>
            </a:r>
            <a:r>
              <a:rPr lang="en-US" dirty="0" smtClean="0"/>
              <a:t> for other covariates, the majority of areas of autism clustering were characterized by high parental education, e.g. relative risks &gt;4 for college-graduate vs. </a:t>
            </a:r>
            <a:r>
              <a:rPr lang="en-US" dirty="0" err="1" smtClean="0"/>
              <a:t>nonhigh</a:t>
            </a:r>
            <a:r>
              <a:rPr lang="en-US" dirty="0" smtClean="0"/>
              <a:t>-school graduate parents. This geographic association possibly occurs because RCs do not actively conduct case finding and parents with lower education are, for various reasons, less likely to successfully seek services.</a:t>
            </a:r>
          </a:p>
          <a:p>
            <a:endParaRPr lang="en-US" dirty="0"/>
          </a:p>
        </p:txBody>
      </p:sp>
      <p:sp>
        <p:nvSpPr>
          <p:cNvPr id="4" name="Slide Number Placeholder 3"/>
          <p:cNvSpPr>
            <a:spLocks noGrp="1"/>
          </p:cNvSpPr>
          <p:nvPr>
            <p:ph type="sldNum" sz="quarter" idx="10"/>
          </p:nvPr>
        </p:nvSpPr>
        <p:spPr/>
        <p:txBody>
          <a:bodyPr/>
          <a:lstStyle/>
          <a:p>
            <a:fld id="{C6A8B02B-30EF-4F02-83EA-D63AB07B0267}" type="slidenum">
              <a:rPr lang="en-US" smtClean="0"/>
              <a:t>52</a:t>
            </a:fld>
            <a:endParaRPr lang="en-US"/>
          </a:p>
        </p:txBody>
      </p:sp>
    </p:spTree>
    <p:extLst>
      <p:ext uri="{BB962C8B-B14F-4D97-AF65-F5344CB8AC3E}">
        <p14:creationId xmlns:p14="http://schemas.microsoft.com/office/powerpoint/2010/main" val="1512580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shown in </a:t>
            </a:r>
            <a:r>
              <a:rPr lang="en-US" dirty="0" smtClean="0">
                <a:hlinkClick r:id="rId3"/>
              </a:rPr>
              <a:t>figure 4</a:t>
            </a:r>
            <a:r>
              <a:rPr lang="en-US" dirty="0" smtClean="0"/>
              <a:t>, residing in close proximity to a child with autism within the past two years has no effect on subsequent autism risk if the neighboring family with autism moved away. In contrast, residing in very close proximity (less than 250 meters) has a statistically significant effect when the nearest neighbor with autism did not move away. The significant positive effect is also observed in the group who had a shorter distance to a child with autism in year </a:t>
            </a:r>
            <a:r>
              <a:rPr lang="en-US" i="1" dirty="0" smtClean="0"/>
              <a:t>t</a:t>
            </a:r>
            <a:r>
              <a:rPr lang="en-US" dirty="0" smtClean="0"/>
              <a:t> − 1 than in year </a:t>
            </a:r>
            <a:r>
              <a:rPr lang="en-US" i="1" dirty="0" smtClean="0"/>
              <a:t>t</a:t>
            </a:r>
            <a:r>
              <a:rPr lang="en-US" dirty="0" smtClean="0"/>
              <a:t> − 2. This group of children consists of those whose nearest neighbor with autism had moved closer, those who had a new neighbor with autism move into their close proximity, or those who had a neighbor in closer proximity receive an autism diagnosis in year </a:t>
            </a:r>
            <a:r>
              <a:rPr lang="en-US" i="1" dirty="0" smtClean="0"/>
              <a:t>t</a:t>
            </a:r>
            <a:r>
              <a:rPr lang="en-US" dirty="0" smtClean="0"/>
              <a:t> − 1.</a:t>
            </a:r>
            <a:r>
              <a:rPr lang="en-US" baseline="30000" dirty="0" smtClean="0">
                <a:hlinkClick r:id="rId4"/>
              </a:rPr>
              <a:t>23</a:t>
            </a:r>
            <a:endParaRPr lang="en-US" baseline="30000" dirty="0" smtClean="0"/>
          </a:p>
          <a:p>
            <a:endParaRPr lang="en-US" baseline="30000" dirty="0" smtClean="0"/>
          </a:p>
          <a:p>
            <a:r>
              <a:rPr lang="en-US" dirty="0" smtClean="0"/>
              <a:t>Effect of two-year lagged proximity on autism diagnosis in year </a:t>
            </a:r>
            <a:r>
              <a:rPr lang="en-US" i="1" dirty="0" smtClean="0"/>
              <a:t>t</a:t>
            </a:r>
            <a:r>
              <a:rPr lang="en-US" dirty="0" smtClean="0"/>
              <a:t> by whether the child was (1) the same distance to the nearest child with autism in the two consecutive years, (2) a shorter distance to the nearest child with autism in year </a:t>
            </a:r>
            <a:r>
              <a:rPr lang="en-US" i="1" dirty="0" smtClean="0"/>
              <a:t>t</a:t>
            </a:r>
            <a:r>
              <a:rPr lang="en-US" dirty="0" smtClean="0"/>
              <a:t> – 1 than in year </a:t>
            </a:r>
            <a:r>
              <a:rPr lang="en-US" i="1" dirty="0" smtClean="0"/>
              <a:t>t</a:t>
            </a:r>
            <a:r>
              <a:rPr lang="en-US" dirty="0" smtClean="0"/>
              <a:t> –2, and (3) a longer distance to the nearest child with autism in year </a:t>
            </a:r>
            <a:r>
              <a:rPr lang="en-US" i="1" dirty="0" smtClean="0"/>
              <a:t>t</a:t>
            </a:r>
            <a:r>
              <a:rPr lang="en-US" dirty="0" smtClean="0"/>
              <a:t> – 1 than in year </a:t>
            </a:r>
            <a:r>
              <a:rPr lang="en-US" i="1" dirty="0" smtClean="0"/>
              <a:t>t</a:t>
            </a:r>
            <a:r>
              <a:rPr lang="en-US" dirty="0" smtClean="0"/>
              <a:t> – 2.</a:t>
            </a:r>
            <a:endParaRPr lang="en-US" dirty="0"/>
          </a:p>
        </p:txBody>
      </p:sp>
      <p:sp>
        <p:nvSpPr>
          <p:cNvPr id="4" name="Slide Number Placeholder 3"/>
          <p:cNvSpPr>
            <a:spLocks noGrp="1"/>
          </p:cNvSpPr>
          <p:nvPr>
            <p:ph type="sldNum" sz="quarter" idx="10"/>
          </p:nvPr>
        </p:nvSpPr>
        <p:spPr/>
        <p:txBody>
          <a:bodyPr/>
          <a:lstStyle/>
          <a:p>
            <a:fld id="{C6A8B02B-30EF-4F02-83EA-D63AB07B0267}" type="slidenum">
              <a:rPr lang="en-US" smtClean="0"/>
              <a:t>54</a:t>
            </a:fld>
            <a:endParaRPr lang="en-US"/>
          </a:p>
        </p:txBody>
      </p:sp>
    </p:spTree>
    <p:extLst>
      <p:ext uri="{BB962C8B-B14F-4D97-AF65-F5344CB8AC3E}">
        <p14:creationId xmlns:p14="http://schemas.microsoft.com/office/powerpoint/2010/main" val="11913305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in prevalence of autism has not been uniform across communities/all subgroups</a:t>
            </a:r>
          </a:p>
          <a:p>
            <a:endParaRPr lang="en-US" dirty="0"/>
          </a:p>
          <a:p>
            <a:r>
              <a:rPr lang="en-US" dirty="0"/>
              <a:t>Figure shows the probability of diagnosis for children receiving </a:t>
            </a:r>
            <a:r>
              <a:rPr lang="en-US" dirty="0" err="1"/>
              <a:t>Medi</a:t>
            </a:r>
            <a:r>
              <a:rPr lang="en-US" dirty="0"/>
              <a:t>-Cal residing in communities at the bottom </a:t>
            </a:r>
            <a:r>
              <a:rPr lang="en-US" dirty="0" err="1"/>
              <a:t>decile</a:t>
            </a:r>
            <a:r>
              <a:rPr lang="en-US" dirty="0"/>
              <a:t> (dashed line) compared with the top </a:t>
            </a:r>
            <a:r>
              <a:rPr lang="en-US" dirty="0" err="1"/>
              <a:t>decile</a:t>
            </a:r>
            <a:r>
              <a:rPr lang="en-US" dirty="0"/>
              <a:t> (solid line) of</a:t>
            </a:r>
          </a:p>
          <a:p>
            <a:r>
              <a:rPr lang="en-US" dirty="0"/>
              <a:t>property value.</a:t>
            </a:r>
          </a:p>
        </p:txBody>
      </p:sp>
      <p:sp>
        <p:nvSpPr>
          <p:cNvPr id="4" name="Slide Number Placeholder 3"/>
          <p:cNvSpPr>
            <a:spLocks noGrp="1"/>
          </p:cNvSpPr>
          <p:nvPr>
            <p:ph type="sldNum" sz="quarter" idx="10"/>
          </p:nvPr>
        </p:nvSpPr>
        <p:spPr/>
        <p:txBody>
          <a:bodyPr/>
          <a:lstStyle/>
          <a:p>
            <a:fld id="{C6A8B02B-30EF-4F02-83EA-D63AB07B0267}" type="slidenum">
              <a:rPr lang="en-US" smtClean="0"/>
              <a:t>56</a:t>
            </a:fld>
            <a:endParaRPr lang="en-US"/>
          </a:p>
        </p:txBody>
      </p:sp>
    </p:spTree>
    <p:extLst>
      <p:ext uri="{BB962C8B-B14F-4D97-AF65-F5344CB8AC3E}">
        <p14:creationId xmlns:p14="http://schemas.microsoft.com/office/powerpoint/2010/main" val="8283232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16300" y="923873"/>
            <a:ext cx="4100186" cy="3165066"/>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03" tIns="41451" rIns="82903" bIns="41451" anchor="ctr"/>
          <a:lstStyle/>
          <a:p>
            <a:endParaRPr lang="en-US"/>
          </a:p>
        </p:txBody>
      </p:sp>
      <p:sp>
        <p:nvSpPr>
          <p:cNvPr id="4098" name="Text Box 2"/>
          <p:cNvSpPr txBox="1">
            <a:spLocks noGrp="1" noChangeArrowheads="1"/>
          </p:cNvSpPr>
          <p:nvPr>
            <p:ph type="body"/>
          </p:nvPr>
        </p:nvSpPr>
        <p:spPr bwMode="auto">
          <a:xfrm>
            <a:off x="1057976" y="4394954"/>
            <a:ext cx="4823915" cy="351188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Incidence and significant events in the diagnosis of ASD between 1985 and 2002 among children ≤8 years of age in WA</a:t>
            </a:r>
          </a:p>
        </p:txBody>
      </p:sp>
    </p:spTree>
    <p:extLst>
      <p:ext uri="{BB962C8B-B14F-4D97-AF65-F5344CB8AC3E}">
        <p14:creationId xmlns:p14="http://schemas.microsoft.com/office/powerpoint/2010/main" val="2804220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http://www.wordle.net/create</a:t>
            </a:r>
            <a:endParaRPr lang="en-US" dirty="0"/>
          </a:p>
        </p:txBody>
      </p:sp>
      <p:sp>
        <p:nvSpPr>
          <p:cNvPr id="4" name="Slide Number Placeholder 3"/>
          <p:cNvSpPr>
            <a:spLocks noGrp="1"/>
          </p:cNvSpPr>
          <p:nvPr>
            <p:ph type="sldNum" sz="quarter" idx="10"/>
          </p:nvPr>
        </p:nvSpPr>
        <p:spPr/>
        <p:txBody>
          <a:bodyPr/>
          <a:lstStyle/>
          <a:p>
            <a:fld id="{C6A8B02B-30EF-4F02-83EA-D63AB07B0267}" type="slidenum">
              <a:rPr lang="en-US" smtClean="0"/>
              <a:t>64</a:t>
            </a:fld>
            <a:endParaRPr lang="en-US"/>
          </a:p>
        </p:txBody>
      </p:sp>
    </p:spTree>
    <p:extLst>
      <p:ext uri="{BB962C8B-B14F-4D97-AF65-F5344CB8AC3E}">
        <p14:creationId xmlns:p14="http://schemas.microsoft.com/office/powerpoint/2010/main" val="25952914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Mean</a:t>
            </a:r>
            <a:r>
              <a:rPr lang="en-US" baseline="0" dirty="0" smtClean="0"/>
              <a:t> age of onset: 15 - 24</a:t>
            </a:r>
            <a:endParaRPr lang="en-US" dirty="0"/>
          </a:p>
        </p:txBody>
      </p:sp>
      <p:sp>
        <p:nvSpPr>
          <p:cNvPr id="4" name="Slide Number Placeholder 3"/>
          <p:cNvSpPr>
            <a:spLocks noGrp="1"/>
          </p:cNvSpPr>
          <p:nvPr>
            <p:ph type="sldNum" sz="quarter" idx="10"/>
          </p:nvPr>
        </p:nvSpPr>
        <p:spPr/>
        <p:txBody>
          <a:bodyPr/>
          <a:lstStyle/>
          <a:p>
            <a:fld id="{C6A8B02B-30EF-4F02-83EA-D63AB07B0267}" type="slidenum">
              <a:rPr lang="en-US" smtClean="0"/>
              <a:t>66</a:t>
            </a:fld>
            <a:endParaRPr lang="en-US"/>
          </a:p>
        </p:txBody>
      </p:sp>
    </p:spTree>
    <p:extLst>
      <p:ext uri="{BB962C8B-B14F-4D97-AF65-F5344CB8AC3E}">
        <p14:creationId xmlns:p14="http://schemas.microsoft.com/office/powerpoint/2010/main" val="9953782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A8B02B-30EF-4F02-83EA-D63AB07B0267}" type="slidenum">
              <a:rPr lang="en-US" smtClean="0"/>
              <a:t>68</a:t>
            </a:fld>
            <a:endParaRPr lang="en-US"/>
          </a:p>
        </p:txBody>
      </p:sp>
    </p:spTree>
    <p:extLst>
      <p:ext uri="{BB962C8B-B14F-4D97-AF65-F5344CB8AC3E}">
        <p14:creationId xmlns:p14="http://schemas.microsoft.com/office/powerpoint/2010/main" val="2247009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u="sng" dirty="0">
                <a:hlinkClick r:id="rId3" tooltip="The American journal of psychiatry."/>
              </a:rPr>
              <a:t>Am J Psychiatry.</a:t>
            </a:r>
            <a:r>
              <a:rPr lang="en-US" dirty="0"/>
              <a:t> 1998 Oct;155(10):1415-22.</a:t>
            </a:r>
          </a:p>
          <a:p>
            <a:pPr fontAlgn="base"/>
            <a:r>
              <a:rPr lang="en-US" b="1" dirty="0"/>
              <a:t>Psychiatric disorder onset and first treatment contact in the United States and Ontario.</a:t>
            </a:r>
          </a:p>
          <a:p>
            <a:pPr fontAlgn="base"/>
            <a:r>
              <a:rPr lang="en-US" u="sng" dirty="0" err="1">
                <a:hlinkClick r:id="rId4"/>
              </a:rPr>
              <a:t>Olfson</a:t>
            </a:r>
            <a:r>
              <a:rPr lang="en-US" u="sng" dirty="0">
                <a:hlinkClick r:id="rId4"/>
              </a:rPr>
              <a:t> M</a:t>
            </a:r>
            <a:r>
              <a:rPr lang="en-US" dirty="0"/>
              <a:t>, </a:t>
            </a:r>
            <a:r>
              <a:rPr lang="en-US" u="sng" dirty="0">
                <a:hlinkClick r:id="rId5"/>
              </a:rPr>
              <a:t>Kessler RC</a:t>
            </a:r>
            <a:r>
              <a:rPr lang="en-US" dirty="0"/>
              <a:t>, </a:t>
            </a:r>
            <a:r>
              <a:rPr lang="en-US" u="sng" dirty="0">
                <a:hlinkClick r:id="rId6"/>
              </a:rPr>
              <a:t>Berglund PA</a:t>
            </a:r>
            <a:r>
              <a:rPr lang="en-US" dirty="0"/>
              <a:t>, </a:t>
            </a:r>
            <a:r>
              <a:rPr lang="en-US" u="sng" dirty="0">
                <a:hlinkClick r:id="rId7"/>
              </a:rPr>
              <a:t>Lin E</a:t>
            </a:r>
            <a:r>
              <a:rPr lang="en-US" dirty="0"/>
              <a:t>.</a:t>
            </a:r>
          </a:p>
          <a:p>
            <a:endParaRPr lang="en-US" dirty="0"/>
          </a:p>
        </p:txBody>
      </p:sp>
      <p:sp>
        <p:nvSpPr>
          <p:cNvPr id="4" name="Slide Number Placeholder 3"/>
          <p:cNvSpPr>
            <a:spLocks noGrp="1"/>
          </p:cNvSpPr>
          <p:nvPr>
            <p:ph type="sldNum" sz="quarter" idx="10"/>
          </p:nvPr>
        </p:nvSpPr>
        <p:spPr/>
        <p:txBody>
          <a:bodyPr/>
          <a:lstStyle/>
          <a:p>
            <a:fld id="{C6A8B02B-30EF-4F02-83EA-D63AB07B0267}" type="slidenum">
              <a:rPr lang="en-US" smtClean="0"/>
              <a:t>9</a:t>
            </a:fld>
            <a:endParaRPr lang="en-US"/>
          </a:p>
        </p:txBody>
      </p:sp>
    </p:spTree>
    <p:extLst>
      <p:ext uri="{BB962C8B-B14F-4D97-AF65-F5344CB8AC3E}">
        <p14:creationId xmlns:p14="http://schemas.microsoft.com/office/powerpoint/2010/main" val="2996424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818">
              <a:defRPr/>
            </a:pPr>
            <a:r>
              <a:rPr lang="en-US" dirty="0" smtClean="0"/>
              <a:t>Since chronic</a:t>
            </a:r>
            <a:r>
              <a:rPr lang="en-US" baseline="0" dirty="0" smtClean="0"/>
              <a:t> cases end up in hospitals more often, until we had longitudinal studies that followed </a:t>
            </a:r>
            <a:r>
              <a:rPr lang="en-US" baseline="0" dirty="0" err="1" smtClean="0"/>
              <a:t>ppl</a:t>
            </a:r>
            <a:r>
              <a:rPr lang="en-US" baseline="0" dirty="0" smtClean="0"/>
              <a:t> post-discharge it wasn’t appreciated that a sizable portion of SZ remain in the community/have a favorable outcome</a:t>
            </a:r>
            <a:endParaRPr lang="en-US" dirty="0" smtClean="0"/>
          </a:p>
          <a:p>
            <a:endParaRPr lang="en-US" dirty="0"/>
          </a:p>
        </p:txBody>
      </p:sp>
      <p:sp>
        <p:nvSpPr>
          <p:cNvPr id="4" name="Slide Number Placeholder 3"/>
          <p:cNvSpPr>
            <a:spLocks noGrp="1"/>
          </p:cNvSpPr>
          <p:nvPr>
            <p:ph type="sldNum" sz="quarter" idx="10"/>
          </p:nvPr>
        </p:nvSpPr>
        <p:spPr/>
        <p:txBody>
          <a:bodyPr/>
          <a:lstStyle/>
          <a:p>
            <a:fld id="{C6A8B02B-30EF-4F02-83EA-D63AB07B0267}" type="slidenum">
              <a:rPr lang="en-US" smtClean="0"/>
              <a:t>69</a:t>
            </a:fld>
            <a:endParaRPr lang="en-US"/>
          </a:p>
        </p:txBody>
      </p:sp>
    </p:spTree>
    <p:extLst>
      <p:ext uri="{BB962C8B-B14F-4D97-AF65-F5344CB8AC3E}">
        <p14:creationId xmlns:p14="http://schemas.microsoft.com/office/powerpoint/2010/main" val="38548761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818">
              <a:defRPr/>
            </a:pPr>
            <a:r>
              <a:rPr lang="en-US" dirty="0" err="1"/>
              <a:t>Kirkbride</a:t>
            </a:r>
            <a:r>
              <a:rPr lang="en-US" dirty="0"/>
              <a:t> JB, </a:t>
            </a:r>
            <a:r>
              <a:rPr lang="en-US" dirty="0" err="1"/>
              <a:t>Errazuriz</a:t>
            </a:r>
            <a:r>
              <a:rPr lang="en-US" dirty="0"/>
              <a:t> A, </a:t>
            </a:r>
            <a:r>
              <a:rPr lang="en-US" dirty="0" err="1"/>
              <a:t>Croudace</a:t>
            </a:r>
            <a:r>
              <a:rPr lang="en-US" dirty="0"/>
              <a:t> TJ, Morgan C, et al. (2012) Incidence of Schizophrenia and Other Psychoses in England, 1950–2009: A Systematic Review and Meta-Analyses. </a:t>
            </a:r>
            <a:r>
              <a:rPr lang="en-US" dirty="0" err="1"/>
              <a:t>PLoS</a:t>
            </a:r>
            <a:r>
              <a:rPr lang="en-US" dirty="0"/>
              <a:t> ONE 7(3): e31660. doi:10.1371/journal.pone.0031660</a:t>
            </a:r>
          </a:p>
          <a:p>
            <a:endParaRPr lang="en-US" dirty="0"/>
          </a:p>
        </p:txBody>
      </p:sp>
      <p:sp>
        <p:nvSpPr>
          <p:cNvPr id="4" name="Slide Number Placeholder 3"/>
          <p:cNvSpPr>
            <a:spLocks noGrp="1"/>
          </p:cNvSpPr>
          <p:nvPr>
            <p:ph type="sldNum" sz="quarter" idx="10"/>
          </p:nvPr>
        </p:nvSpPr>
        <p:spPr/>
        <p:txBody>
          <a:bodyPr/>
          <a:lstStyle/>
          <a:p>
            <a:fld id="{C6A8B02B-30EF-4F02-83EA-D63AB07B0267}" type="slidenum">
              <a:rPr lang="en-US" smtClean="0"/>
              <a:t>77</a:t>
            </a:fld>
            <a:endParaRPr lang="en-US"/>
          </a:p>
        </p:txBody>
      </p:sp>
    </p:spTree>
    <p:extLst>
      <p:ext uri="{BB962C8B-B14F-4D97-AF65-F5344CB8AC3E}">
        <p14:creationId xmlns:p14="http://schemas.microsoft.com/office/powerpoint/2010/main" val="11416535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focus on celiac disease? BC you can control it with diet.</a:t>
            </a:r>
            <a:endParaRPr lang="en-US" dirty="0"/>
          </a:p>
        </p:txBody>
      </p:sp>
      <p:sp>
        <p:nvSpPr>
          <p:cNvPr id="4" name="Slide Number Placeholder 3"/>
          <p:cNvSpPr>
            <a:spLocks noGrp="1"/>
          </p:cNvSpPr>
          <p:nvPr>
            <p:ph type="sldNum" sz="quarter" idx="10"/>
          </p:nvPr>
        </p:nvSpPr>
        <p:spPr/>
        <p:txBody>
          <a:bodyPr/>
          <a:lstStyle/>
          <a:p>
            <a:fld id="{C6A8B02B-30EF-4F02-83EA-D63AB07B0267}" type="slidenum">
              <a:rPr lang="en-US" smtClean="0"/>
              <a:t>80</a:t>
            </a:fld>
            <a:endParaRPr lang="en-US"/>
          </a:p>
        </p:txBody>
      </p:sp>
    </p:spTree>
    <p:extLst>
      <p:ext uri="{BB962C8B-B14F-4D97-AF65-F5344CB8AC3E}">
        <p14:creationId xmlns:p14="http://schemas.microsoft.com/office/powerpoint/2010/main" val="28641811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hlinkClick r:id="rId3" tooltip="The American journal of psychiatry."/>
              </a:rPr>
              <a:t>Am J Psychiatry.</a:t>
            </a:r>
            <a:r>
              <a:rPr lang="en-US" dirty="0"/>
              <a:t> 2012 Jun;169(6):625-32. </a:t>
            </a:r>
            <a:r>
              <a:rPr lang="en-US" dirty="0" err="1"/>
              <a:t>doi</a:t>
            </a:r>
            <a:r>
              <a:rPr lang="en-US" dirty="0"/>
              <a:t>: 10.1176/appi.ajp.2012.11081197.</a:t>
            </a:r>
          </a:p>
          <a:p>
            <a:r>
              <a:rPr lang="en-US" b="1" dirty="0"/>
              <a:t>Maternal antibodies to dietary antigens and risk for </a:t>
            </a:r>
            <a:r>
              <a:rPr lang="en-US" b="1" dirty="0" err="1"/>
              <a:t>nonaffective</a:t>
            </a:r>
            <a:r>
              <a:rPr lang="en-US" b="1" dirty="0"/>
              <a:t> psychosis in offspring.</a:t>
            </a:r>
          </a:p>
          <a:p>
            <a:r>
              <a:rPr lang="en-US" u="sng" dirty="0" err="1">
                <a:hlinkClick r:id="rId4"/>
              </a:rPr>
              <a:t>Karlsson</a:t>
            </a:r>
            <a:r>
              <a:rPr lang="en-US" u="sng" dirty="0">
                <a:hlinkClick r:id="rId4"/>
              </a:rPr>
              <a:t> H</a:t>
            </a:r>
            <a:r>
              <a:rPr lang="en-US" baseline="30000" dirty="0"/>
              <a:t>1</a:t>
            </a:r>
            <a:r>
              <a:rPr lang="en-US" dirty="0"/>
              <a:t>, </a:t>
            </a:r>
            <a:r>
              <a:rPr lang="en-US" u="sng" dirty="0" err="1">
                <a:hlinkClick r:id="rId5"/>
              </a:rPr>
              <a:t>Blomström</a:t>
            </a:r>
            <a:r>
              <a:rPr lang="en-US" u="sng" dirty="0">
                <a:hlinkClick r:id="rId5"/>
              </a:rPr>
              <a:t> Å</a:t>
            </a:r>
            <a:r>
              <a:rPr lang="en-US" dirty="0"/>
              <a:t>, </a:t>
            </a:r>
            <a:r>
              <a:rPr lang="en-US" u="sng" dirty="0">
                <a:hlinkClick r:id="rId6"/>
              </a:rPr>
              <a:t>Wicks S</a:t>
            </a:r>
            <a:r>
              <a:rPr lang="en-US" dirty="0"/>
              <a:t>, </a:t>
            </a:r>
            <a:r>
              <a:rPr lang="en-US" u="sng" dirty="0">
                <a:hlinkClick r:id="rId7"/>
              </a:rPr>
              <a:t>Yang S</a:t>
            </a:r>
            <a:r>
              <a:rPr lang="en-US" dirty="0"/>
              <a:t>, </a:t>
            </a:r>
            <a:r>
              <a:rPr lang="en-US" u="sng" dirty="0" err="1">
                <a:hlinkClick r:id="rId8"/>
              </a:rPr>
              <a:t>Yolken</a:t>
            </a:r>
            <a:r>
              <a:rPr lang="en-US" u="sng" dirty="0">
                <a:hlinkClick r:id="rId8"/>
              </a:rPr>
              <a:t> RH</a:t>
            </a:r>
            <a:r>
              <a:rPr lang="en-US" dirty="0"/>
              <a:t>, </a:t>
            </a:r>
            <a:r>
              <a:rPr lang="en-US" u="sng" dirty="0">
                <a:hlinkClick r:id="rId9"/>
              </a:rPr>
              <a:t>Dalman C</a:t>
            </a:r>
            <a:r>
              <a:rPr lang="en-US" dirty="0"/>
              <a:t>.</a:t>
            </a:r>
          </a:p>
          <a:p>
            <a:r>
              <a:rPr lang="en-US" b="1" dirty="0">
                <a:hlinkClick r:id="rId3" tooltip="Open/close author information list"/>
              </a:rPr>
              <a:t>Author information</a:t>
            </a:r>
            <a:endParaRPr lang="en-US" b="1" dirty="0"/>
          </a:p>
          <a:p>
            <a:r>
              <a:rPr lang="en-US" b="1" dirty="0"/>
              <a:t>Abstract</a:t>
            </a:r>
          </a:p>
          <a:p>
            <a:r>
              <a:rPr lang="en-US" b="1" cap="all" dirty="0"/>
              <a:t>OBJECTIVE:</a:t>
            </a:r>
          </a:p>
          <a:p>
            <a:r>
              <a:rPr lang="en-US" dirty="0"/>
              <a:t>The authors analyzed archival dried blood spots obtained from newborns to assess whether levels of immunoglobulin G (IgG) directed at dietary antigens were associated with a later diagnosis of a </a:t>
            </a:r>
            <a:r>
              <a:rPr lang="en-US" dirty="0" err="1"/>
              <a:t>nonaffective</a:t>
            </a:r>
            <a:r>
              <a:rPr lang="en-US" dirty="0"/>
              <a:t> psychotic disorder.</a:t>
            </a:r>
          </a:p>
          <a:p>
            <a:r>
              <a:rPr lang="en-US" b="1" cap="all" dirty="0"/>
              <a:t>METHOD:</a:t>
            </a:r>
          </a:p>
          <a:p>
            <a:r>
              <a:rPr lang="en-US" dirty="0"/>
              <a:t>The study population consisted of individuals born in Sweden between 1975 and 1985 with verified register-based diagnoses of </a:t>
            </a:r>
            <a:r>
              <a:rPr lang="en-US" dirty="0" err="1"/>
              <a:t>nonaffective</a:t>
            </a:r>
            <a:r>
              <a:rPr lang="en-US" dirty="0"/>
              <a:t> psychoses made between 1987 and 2003 and comparison subjects matched on sex, date of birth, birth hospital, and municipality. A total of 211 case subjects and 553 comparison subjects consented to participate in the study. Data on factors associated with maternal status, pregnancy, and delivery were extracted from the Swedish Medical Birth Register. Levels of IgG directed at </a:t>
            </a:r>
            <a:r>
              <a:rPr lang="en-US" dirty="0" err="1"/>
              <a:t>gliadin</a:t>
            </a:r>
            <a:r>
              <a:rPr lang="en-US" dirty="0"/>
              <a:t> (a component of gluten) and casein (a milk protein) were analyzed in </a:t>
            </a:r>
            <a:r>
              <a:rPr lang="en-US" dirty="0" err="1"/>
              <a:t>eluates</a:t>
            </a:r>
            <a:r>
              <a:rPr lang="en-US" dirty="0"/>
              <a:t> from dried blood spots by enzyme-linked </a:t>
            </a:r>
            <a:r>
              <a:rPr lang="en-US" dirty="0" err="1"/>
              <a:t>immunosorbent</a:t>
            </a:r>
            <a:r>
              <a:rPr lang="en-US" dirty="0"/>
              <a:t> assay. Odds ratios were calculated for levels of IgG directed at </a:t>
            </a:r>
            <a:r>
              <a:rPr lang="en-US" dirty="0" err="1"/>
              <a:t>gliadin</a:t>
            </a:r>
            <a:r>
              <a:rPr lang="en-US" dirty="0"/>
              <a:t> or casein for </a:t>
            </a:r>
            <a:r>
              <a:rPr lang="en-US" dirty="0" err="1"/>
              <a:t>nonaffective</a:t>
            </a:r>
            <a:r>
              <a:rPr lang="en-US" dirty="0"/>
              <a:t> psychosis.</a:t>
            </a:r>
          </a:p>
          <a:p>
            <a:r>
              <a:rPr lang="en-US" b="1" cap="all" dirty="0"/>
              <a:t>RESULTS:</a:t>
            </a:r>
          </a:p>
          <a:p>
            <a:r>
              <a:rPr lang="en-US" dirty="0"/>
              <a:t>Levels of anti-</a:t>
            </a:r>
            <a:r>
              <a:rPr lang="en-US" dirty="0" err="1"/>
              <a:t>gliadin</a:t>
            </a:r>
            <a:r>
              <a:rPr lang="en-US" dirty="0"/>
              <a:t> IgG (but not anti-casein IgG) above the 90th percentile of levels observed among comparison subjects were associated with </a:t>
            </a:r>
            <a:r>
              <a:rPr lang="en-US" dirty="0" err="1"/>
              <a:t>nonaffective</a:t>
            </a:r>
            <a:r>
              <a:rPr lang="en-US" dirty="0"/>
              <a:t> psychosis (odds ratio=1.7, 95% CI=1.1-2.8). This association was not confounded by differences in maternal age, immigrant status, or mode of delivery. Similarly, gestational age at birth, </a:t>
            </a:r>
            <a:r>
              <a:rPr lang="en-US" dirty="0" err="1"/>
              <a:t>ponderal</a:t>
            </a:r>
            <a:r>
              <a:rPr lang="en-US" dirty="0"/>
              <a:t> index, and birth weight were not related to maternal levels of anti-</a:t>
            </a:r>
            <a:r>
              <a:rPr lang="en-US" dirty="0" err="1"/>
              <a:t>gliadin</a:t>
            </a:r>
            <a:r>
              <a:rPr lang="en-US" dirty="0"/>
              <a:t> IgG.</a:t>
            </a:r>
          </a:p>
          <a:p>
            <a:r>
              <a:rPr lang="en-US" b="1" cap="all" dirty="0"/>
              <a:t>CONCLUSIONS:</a:t>
            </a:r>
          </a:p>
          <a:p>
            <a:r>
              <a:rPr lang="en-US" dirty="0"/>
              <a:t>High levels of anti-</a:t>
            </a:r>
            <a:r>
              <a:rPr lang="en-US" dirty="0" err="1"/>
              <a:t>gliadin</a:t>
            </a:r>
            <a:r>
              <a:rPr lang="en-US" dirty="0"/>
              <a:t> IgG in the maternal circulation are associated with an elevated risk for the development of a </a:t>
            </a:r>
            <a:r>
              <a:rPr lang="en-US" dirty="0" err="1"/>
              <a:t>nonaffective</a:t>
            </a:r>
            <a:r>
              <a:rPr lang="en-US" dirty="0"/>
              <a:t> psychosis in offspring. Research is needed to identify the mechanisms underlying this association in order to develop preventive strategies.</a:t>
            </a:r>
          </a:p>
          <a:p>
            <a:endParaRPr lang="en-US" dirty="0"/>
          </a:p>
        </p:txBody>
      </p:sp>
      <p:sp>
        <p:nvSpPr>
          <p:cNvPr id="4" name="Slide Number Placeholder 3"/>
          <p:cNvSpPr>
            <a:spLocks noGrp="1"/>
          </p:cNvSpPr>
          <p:nvPr>
            <p:ph type="sldNum" sz="quarter" idx="10"/>
          </p:nvPr>
        </p:nvSpPr>
        <p:spPr/>
        <p:txBody>
          <a:bodyPr/>
          <a:lstStyle/>
          <a:p>
            <a:fld id="{C6A8B02B-30EF-4F02-83EA-D63AB07B0267}" type="slidenum">
              <a:rPr lang="en-US" smtClean="0"/>
              <a:t>82</a:t>
            </a:fld>
            <a:endParaRPr lang="en-US"/>
          </a:p>
        </p:txBody>
      </p:sp>
    </p:spTree>
    <p:extLst>
      <p:ext uri="{BB962C8B-B14F-4D97-AF65-F5344CB8AC3E}">
        <p14:creationId xmlns:p14="http://schemas.microsoft.com/office/powerpoint/2010/main" val="10824665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err="1">
                <a:hlinkClick r:id="rId3" tooltip="Schizophrenia research."/>
              </a:rPr>
              <a:t>Schizophr</a:t>
            </a:r>
            <a:r>
              <a:rPr lang="en-US" u="sng" dirty="0">
                <a:hlinkClick r:id="rId3" tooltip="Schizophrenia research."/>
              </a:rPr>
              <a:t> Res.</a:t>
            </a:r>
            <a:r>
              <a:rPr lang="en-US" dirty="0"/>
              <a:t> 2014 Jul 14. </a:t>
            </a:r>
            <a:r>
              <a:rPr lang="en-US" dirty="0" err="1"/>
              <a:t>pii</a:t>
            </a:r>
            <a:r>
              <a:rPr lang="en-US" dirty="0"/>
              <a:t>: S0920-9964(14)00319-3. </a:t>
            </a:r>
            <a:r>
              <a:rPr lang="en-US" dirty="0" err="1"/>
              <a:t>doi</a:t>
            </a:r>
            <a:r>
              <a:rPr lang="en-US" dirty="0"/>
              <a:t>: 10.1016/j.schres.2014.06.027. [</a:t>
            </a:r>
            <a:r>
              <a:rPr lang="en-US" dirty="0" err="1"/>
              <a:t>Epub</a:t>
            </a:r>
            <a:r>
              <a:rPr lang="en-US" dirty="0"/>
              <a:t> ahead of print]</a:t>
            </a:r>
          </a:p>
          <a:p>
            <a:r>
              <a:rPr lang="en-US" b="1" dirty="0"/>
              <a:t>Autoimmune diseases, gastrointestinal disorders and the microbiome in schizophrenia: more than a gut feeling.</a:t>
            </a:r>
          </a:p>
          <a:p>
            <a:r>
              <a:rPr lang="en-US" u="sng" dirty="0">
                <a:hlinkClick r:id="rId4"/>
              </a:rPr>
              <a:t>Severance EG</a:t>
            </a:r>
            <a:r>
              <a:rPr lang="en-US" baseline="30000" dirty="0"/>
              <a:t>1</a:t>
            </a:r>
            <a:r>
              <a:rPr lang="en-US" dirty="0"/>
              <a:t>, </a:t>
            </a:r>
            <a:r>
              <a:rPr lang="en-US" u="sng" dirty="0" err="1">
                <a:hlinkClick r:id="rId5"/>
              </a:rPr>
              <a:t>Yolken</a:t>
            </a:r>
            <a:r>
              <a:rPr lang="en-US" u="sng" dirty="0">
                <a:hlinkClick r:id="rId5"/>
              </a:rPr>
              <a:t> RH</a:t>
            </a:r>
            <a:r>
              <a:rPr lang="en-US" baseline="30000" dirty="0"/>
              <a:t>2</a:t>
            </a:r>
            <a:r>
              <a:rPr lang="en-US" dirty="0"/>
              <a:t>, </a:t>
            </a:r>
            <a:r>
              <a:rPr lang="en-US" u="sng" dirty="0">
                <a:hlinkClick r:id="rId6"/>
              </a:rPr>
              <a:t>Eaton WW</a:t>
            </a:r>
            <a:r>
              <a:rPr lang="en-US" baseline="30000" dirty="0"/>
              <a:t>3</a:t>
            </a:r>
            <a:r>
              <a:rPr lang="en-US" dirty="0"/>
              <a:t>.</a:t>
            </a:r>
          </a:p>
          <a:p>
            <a:r>
              <a:rPr lang="en-US" b="1" dirty="0">
                <a:hlinkClick r:id="rId3" tooltip="Open/close author information list"/>
              </a:rPr>
              <a:t>Author information</a:t>
            </a:r>
            <a:endParaRPr lang="en-US" b="1" dirty="0"/>
          </a:p>
          <a:p>
            <a:r>
              <a:rPr lang="en-US" b="1" dirty="0"/>
              <a:t>Abstract</a:t>
            </a:r>
          </a:p>
          <a:p>
            <a:r>
              <a:rPr lang="en-US" dirty="0"/>
              <a:t>Autoimmunity, gastrointestinal (GI) disorders and schizophrenia have been associated with one another for a long time. This paper reviews these connections and provides a context by which multiple risk factors for schizophrenia may be related. Epidemiological studies strongly </a:t>
            </a:r>
            <a:r>
              <a:rPr lang="en-US" dirty="0" err="1"/>
              <a:t>linkschizophrenia</a:t>
            </a:r>
            <a:r>
              <a:rPr lang="en-US" dirty="0"/>
              <a:t> with autoimmune disorders including </a:t>
            </a:r>
            <a:r>
              <a:rPr lang="en-US" dirty="0" err="1"/>
              <a:t>enteropathic</a:t>
            </a:r>
            <a:r>
              <a:rPr lang="en-US" dirty="0"/>
              <a:t> celiac disease. Exposure to wheat gluten and bovine milk casein also contribute to non-celiac food sensitivities in susceptible individuals. Co-morbid GI inflammation accompanies humoral immunity to food antigens, occurs early during the course of schizophrenia and appears to be independent from antipsychotic-generated motility effects. This inflammation impacts endothelial barrier permeability and can precipitate translocation of gut bacteria into systemic circulation. Infection by the neurotropic gut pathogen, Toxoplasma </a:t>
            </a:r>
            <a:r>
              <a:rPr lang="en-US" dirty="0" err="1"/>
              <a:t>gondii</a:t>
            </a:r>
            <a:r>
              <a:rPr lang="en-US" dirty="0"/>
              <a:t>, will elicit an inflammatory GI environment. Such processes trigger innate immunity, including activation of complement C1q, which also functions at synapses in the brain. The emerging field of microbiome research lies at the center of these interactions with evidence that the abundance and diversity of resident gut microbiota contribute to digestion, inflammation, gut permeability and behavior. Dietary modifications of core bacterial compositions may explain inefficient gluten digestion and how immigrant status in certain situations is a risk factor for schizophrenia. Gut microbiome research in schizophrenia is in its infancy, but data in related fields suggest disease-associated altered phylogenetic compositions. In summary, this review surveys associative and experimental data linking autoimmunity, GI activity and schizophrenia, and proposes that understanding of disrupted biological pathways outside of the brain can lend valuable information regarding pathogeneses of complex, polygenic brain disorders.</a:t>
            </a:r>
          </a:p>
          <a:p>
            <a:endParaRPr lang="en-US" dirty="0"/>
          </a:p>
        </p:txBody>
      </p:sp>
      <p:sp>
        <p:nvSpPr>
          <p:cNvPr id="4" name="Slide Number Placeholder 3"/>
          <p:cNvSpPr>
            <a:spLocks noGrp="1"/>
          </p:cNvSpPr>
          <p:nvPr>
            <p:ph type="sldNum" sz="quarter" idx="10"/>
          </p:nvPr>
        </p:nvSpPr>
        <p:spPr/>
        <p:txBody>
          <a:bodyPr/>
          <a:lstStyle/>
          <a:p>
            <a:fld id="{C6A8B02B-30EF-4F02-83EA-D63AB07B0267}" type="slidenum">
              <a:rPr lang="en-US" smtClean="0"/>
              <a:t>83</a:t>
            </a:fld>
            <a:endParaRPr lang="en-US"/>
          </a:p>
        </p:txBody>
      </p:sp>
    </p:spTree>
    <p:extLst>
      <p:ext uri="{BB962C8B-B14F-4D97-AF65-F5344CB8AC3E}">
        <p14:creationId xmlns:p14="http://schemas.microsoft.com/office/powerpoint/2010/main" val="26608339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p:spPr>
        <p:txBody>
          <a:bodyPr/>
          <a:lstStyle/>
          <a:p>
            <a:pPr marL="692493" lvl="1" indent="-229782"/>
            <a:endParaRPr lang="en-US" altLang="en-US" smtClean="0"/>
          </a:p>
        </p:txBody>
      </p:sp>
      <p:sp>
        <p:nvSpPr>
          <p:cNvPr id="11674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36561" indent="-283293" eaLnBrk="0" hangingPunct="0">
              <a:spcBef>
                <a:spcPct val="30000"/>
              </a:spcBef>
              <a:defRPr sz="1200">
                <a:solidFill>
                  <a:schemeClr val="tx1"/>
                </a:solidFill>
                <a:latin typeface="Rockwell" pitchFamily="18" charset="0"/>
              </a:defRPr>
            </a:lvl2pPr>
            <a:lvl3pPr marL="1133170" indent="-226634" eaLnBrk="0" hangingPunct="0">
              <a:spcBef>
                <a:spcPct val="30000"/>
              </a:spcBef>
              <a:defRPr sz="1200">
                <a:solidFill>
                  <a:schemeClr val="tx1"/>
                </a:solidFill>
                <a:latin typeface="Rockwell" pitchFamily="18" charset="0"/>
              </a:defRPr>
            </a:lvl3pPr>
            <a:lvl4pPr marL="1586438" indent="-226634" eaLnBrk="0" hangingPunct="0">
              <a:spcBef>
                <a:spcPct val="30000"/>
              </a:spcBef>
              <a:defRPr sz="1200">
                <a:solidFill>
                  <a:schemeClr val="tx1"/>
                </a:solidFill>
                <a:latin typeface="Rockwell" pitchFamily="18" charset="0"/>
              </a:defRPr>
            </a:lvl4pPr>
            <a:lvl5pPr marL="2039706" indent="-226634" eaLnBrk="0" hangingPunct="0">
              <a:spcBef>
                <a:spcPct val="30000"/>
              </a:spcBef>
              <a:defRPr sz="1200">
                <a:solidFill>
                  <a:schemeClr val="tx1"/>
                </a:solidFill>
                <a:latin typeface="Rockwell" pitchFamily="18" charset="0"/>
              </a:defRPr>
            </a:lvl5pPr>
            <a:lvl6pPr marL="2492974" indent="-226634" eaLnBrk="0" fontAlgn="base" hangingPunct="0">
              <a:spcBef>
                <a:spcPct val="30000"/>
              </a:spcBef>
              <a:spcAft>
                <a:spcPct val="0"/>
              </a:spcAft>
              <a:defRPr sz="1200">
                <a:solidFill>
                  <a:schemeClr val="tx1"/>
                </a:solidFill>
                <a:latin typeface="Rockwell" pitchFamily="18" charset="0"/>
              </a:defRPr>
            </a:lvl6pPr>
            <a:lvl7pPr marL="2946243" indent="-226634" eaLnBrk="0" fontAlgn="base" hangingPunct="0">
              <a:spcBef>
                <a:spcPct val="30000"/>
              </a:spcBef>
              <a:spcAft>
                <a:spcPct val="0"/>
              </a:spcAft>
              <a:defRPr sz="1200">
                <a:solidFill>
                  <a:schemeClr val="tx1"/>
                </a:solidFill>
                <a:latin typeface="Rockwell" pitchFamily="18" charset="0"/>
              </a:defRPr>
            </a:lvl7pPr>
            <a:lvl8pPr marL="3399511" indent="-226634" eaLnBrk="0" fontAlgn="base" hangingPunct="0">
              <a:spcBef>
                <a:spcPct val="30000"/>
              </a:spcBef>
              <a:spcAft>
                <a:spcPct val="0"/>
              </a:spcAft>
              <a:defRPr sz="1200">
                <a:solidFill>
                  <a:schemeClr val="tx1"/>
                </a:solidFill>
                <a:latin typeface="Rockwell" pitchFamily="18" charset="0"/>
              </a:defRPr>
            </a:lvl8pPr>
            <a:lvl9pPr marL="3852779" indent="-226634"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BFCF2A79-F02E-476B-BD7A-1E3576614377}" type="slidenum">
              <a:rPr lang="fr-CA" altLang="en-US" smtClean="0">
                <a:latin typeface="Calibri" pitchFamily="34" charset="0"/>
              </a:rPr>
              <a:pPr eaLnBrk="1" hangingPunct="1">
                <a:spcBef>
                  <a:spcPct val="0"/>
                </a:spcBef>
              </a:pPr>
              <a:t>85</a:t>
            </a:fld>
            <a:endParaRPr lang="fr-CA" altLang="en-US" smtClean="0">
              <a:latin typeface="Calibri" pitchFamily="34" charset="0"/>
            </a:endParaRPr>
          </a:p>
        </p:txBody>
      </p:sp>
    </p:spTree>
    <p:extLst>
      <p:ext uri="{BB962C8B-B14F-4D97-AF65-F5344CB8AC3E}">
        <p14:creationId xmlns:p14="http://schemas.microsoft.com/office/powerpoint/2010/main" val="7076305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p:spPr>
        <p:txBody>
          <a:bodyPr/>
          <a:lstStyle/>
          <a:p>
            <a:endParaRPr lang="en-US" altLang="en-US" smtClean="0"/>
          </a:p>
        </p:txBody>
      </p:sp>
      <p:sp>
        <p:nvSpPr>
          <p:cNvPr id="993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36561" indent="-283293" eaLnBrk="0" hangingPunct="0">
              <a:spcBef>
                <a:spcPct val="30000"/>
              </a:spcBef>
              <a:defRPr sz="1200">
                <a:solidFill>
                  <a:schemeClr val="tx1"/>
                </a:solidFill>
                <a:latin typeface="Rockwell" pitchFamily="18" charset="0"/>
              </a:defRPr>
            </a:lvl2pPr>
            <a:lvl3pPr marL="1133170" indent="-226634" eaLnBrk="0" hangingPunct="0">
              <a:spcBef>
                <a:spcPct val="30000"/>
              </a:spcBef>
              <a:defRPr sz="1200">
                <a:solidFill>
                  <a:schemeClr val="tx1"/>
                </a:solidFill>
                <a:latin typeface="Rockwell" pitchFamily="18" charset="0"/>
              </a:defRPr>
            </a:lvl3pPr>
            <a:lvl4pPr marL="1586438" indent="-226634" eaLnBrk="0" hangingPunct="0">
              <a:spcBef>
                <a:spcPct val="30000"/>
              </a:spcBef>
              <a:defRPr sz="1200">
                <a:solidFill>
                  <a:schemeClr val="tx1"/>
                </a:solidFill>
                <a:latin typeface="Rockwell" pitchFamily="18" charset="0"/>
              </a:defRPr>
            </a:lvl4pPr>
            <a:lvl5pPr marL="2039706" indent="-226634" eaLnBrk="0" hangingPunct="0">
              <a:spcBef>
                <a:spcPct val="30000"/>
              </a:spcBef>
              <a:defRPr sz="1200">
                <a:solidFill>
                  <a:schemeClr val="tx1"/>
                </a:solidFill>
                <a:latin typeface="Rockwell" pitchFamily="18" charset="0"/>
              </a:defRPr>
            </a:lvl5pPr>
            <a:lvl6pPr marL="2492974" indent="-226634" eaLnBrk="0" fontAlgn="base" hangingPunct="0">
              <a:spcBef>
                <a:spcPct val="30000"/>
              </a:spcBef>
              <a:spcAft>
                <a:spcPct val="0"/>
              </a:spcAft>
              <a:defRPr sz="1200">
                <a:solidFill>
                  <a:schemeClr val="tx1"/>
                </a:solidFill>
                <a:latin typeface="Rockwell" pitchFamily="18" charset="0"/>
              </a:defRPr>
            </a:lvl6pPr>
            <a:lvl7pPr marL="2946243" indent="-226634" eaLnBrk="0" fontAlgn="base" hangingPunct="0">
              <a:spcBef>
                <a:spcPct val="30000"/>
              </a:spcBef>
              <a:spcAft>
                <a:spcPct val="0"/>
              </a:spcAft>
              <a:defRPr sz="1200">
                <a:solidFill>
                  <a:schemeClr val="tx1"/>
                </a:solidFill>
                <a:latin typeface="Rockwell" pitchFamily="18" charset="0"/>
              </a:defRPr>
            </a:lvl7pPr>
            <a:lvl8pPr marL="3399511" indent="-226634" eaLnBrk="0" fontAlgn="base" hangingPunct="0">
              <a:spcBef>
                <a:spcPct val="30000"/>
              </a:spcBef>
              <a:spcAft>
                <a:spcPct val="0"/>
              </a:spcAft>
              <a:defRPr sz="1200">
                <a:solidFill>
                  <a:schemeClr val="tx1"/>
                </a:solidFill>
                <a:latin typeface="Rockwell" pitchFamily="18" charset="0"/>
              </a:defRPr>
            </a:lvl8pPr>
            <a:lvl9pPr marL="3852779" indent="-226634"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CC7BFDA3-9BDE-4BD5-95B1-4346A45C1329}" type="slidenum">
              <a:rPr lang="fr-CA" altLang="en-US" smtClean="0">
                <a:latin typeface="Calibri" pitchFamily="34" charset="0"/>
              </a:rPr>
              <a:pPr eaLnBrk="1" hangingPunct="1">
                <a:spcBef>
                  <a:spcPct val="0"/>
                </a:spcBef>
              </a:pPr>
              <a:t>86</a:t>
            </a:fld>
            <a:endParaRPr lang="fr-CA" altLang="en-US" smtClean="0">
              <a:latin typeface="Calibri" pitchFamily="34" charset="0"/>
            </a:endParaRPr>
          </a:p>
        </p:txBody>
      </p:sp>
    </p:spTree>
    <p:extLst>
      <p:ext uri="{BB962C8B-B14F-4D97-AF65-F5344CB8AC3E}">
        <p14:creationId xmlns:p14="http://schemas.microsoft.com/office/powerpoint/2010/main" val="16649699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p:spPr>
        <p:txBody>
          <a:bodyPr/>
          <a:lstStyle/>
          <a:p>
            <a:endParaRPr lang="en-US" altLang="en-US" smtClean="0"/>
          </a:p>
        </p:txBody>
      </p:sp>
      <p:sp>
        <p:nvSpPr>
          <p:cNvPr id="993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36561" indent="-283293" eaLnBrk="0" hangingPunct="0">
              <a:spcBef>
                <a:spcPct val="30000"/>
              </a:spcBef>
              <a:defRPr sz="1200">
                <a:solidFill>
                  <a:schemeClr val="tx1"/>
                </a:solidFill>
                <a:latin typeface="Rockwell" pitchFamily="18" charset="0"/>
              </a:defRPr>
            </a:lvl2pPr>
            <a:lvl3pPr marL="1133170" indent="-226634" eaLnBrk="0" hangingPunct="0">
              <a:spcBef>
                <a:spcPct val="30000"/>
              </a:spcBef>
              <a:defRPr sz="1200">
                <a:solidFill>
                  <a:schemeClr val="tx1"/>
                </a:solidFill>
                <a:latin typeface="Rockwell" pitchFamily="18" charset="0"/>
              </a:defRPr>
            </a:lvl3pPr>
            <a:lvl4pPr marL="1586438" indent="-226634" eaLnBrk="0" hangingPunct="0">
              <a:spcBef>
                <a:spcPct val="30000"/>
              </a:spcBef>
              <a:defRPr sz="1200">
                <a:solidFill>
                  <a:schemeClr val="tx1"/>
                </a:solidFill>
                <a:latin typeface="Rockwell" pitchFamily="18" charset="0"/>
              </a:defRPr>
            </a:lvl4pPr>
            <a:lvl5pPr marL="2039706" indent="-226634" eaLnBrk="0" hangingPunct="0">
              <a:spcBef>
                <a:spcPct val="30000"/>
              </a:spcBef>
              <a:defRPr sz="1200">
                <a:solidFill>
                  <a:schemeClr val="tx1"/>
                </a:solidFill>
                <a:latin typeface="Rockwell" pitchFamily="18" charset="0"/>
              </a:defRPr>
            </a:lvl5pPr>
            <a:lvl6pPr marL="2492974" indent="-226634" eaLnBrk="0" fontAlgn="base" hangingPunct="0">
              <a:spcBef>
                <a:spcPct val="30000"/>
              </a:spcBef>
              <a:spcAft>
                <a:spcPct val="0"/>
              </a:spcAft>
              <a:defRPr sz="1200">
                <a:solidFill>
                  <a:schemeClr val="tx1"/>
                </a:solidFill>
                <a:latin typeface="Rockwell" pitchFamily="18" charset="0"/>
              </a:defRPr>
            </a:lvl6pPr>
            <a:lvl7pPr marL="2946243" indent="-226634" eaLnBrk="0" fontAlgn="base" hangingPunct="0">
              <a:spcBef>
                <a:spcPct val="30000"/>
              </a:spcBef>
              <a:spcAft>
                <a:spcPct val="0"/>
              </a:spcAft>
              <a:defRPr sz="1200">
                <a:solidFill>
                  <a:schemeClr val="tx1"/>
                </a:solidFill>
                <a:latin typeface="Rockwell" pitchFamily="18" charset="0"/>
              </a:defRPr>
            </a:lvl7pPr>
            <a:lvl8pPr marL="3399511" indent="-226634" eaLnBrk="0" fontAlgn="base" hangingPunct="0">
              <a:spcBef>
                <a:spcPct val="30000"/>
              </a:spcBef>
              <a:spcAft>
                <a:spcPct val="0"/>
              </a:spcAft>
              <a:defRPr sz="1200">
                <a:solidFill>
                  <a:schemeClr val="tx1"/>
                </a:solidFill>
                <a:latin typeface="Rockwell" pitchFamily="18" charset="0"/>
              </a:defRPr>
            </a:lvl8pPr>
            <a:lvl9pPr marL="3852779" indent="-226634"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CC7BFDA3-9BDE-4BD5-95B1-4346A45C1329}" type="slidenum">
              <a:rPr lang="fr-CA" altLang="en-US" smtClean="0">
                <a:latin typeface="Calibri" pitchFamily="34" charset="0"/>
              </a:rPr>
              <a:pPr eaLnBrk="1" hangingPunct="1">
                <a:spcBef>
                  <a:spcPct val="0"/>
                </a:spcBef>
              </a:pPr>
              <a:t>87</a:t>
            </a:fld>
            <a:endParaRPr lang="fr-CA" altLang="en-US" smtClean="0">
              <a:latin typeface="Calibri" pitchFamily="34" charset="0"/>
            </a:endParaRPr>
          </a:p>
        </p:txBody>
      </p:sp>
    </p:spTree>
    <p:extLst>
      <p:ext uri="{BB962C8B-B14F-4D97-AF65-F5344CB8AC3E}">
        <p14:creationId xmlns:p14="http://schemas.microsoft.com/office/powerpoint/2010/main" val="22186981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p:spPr>
        <p:txBody>
          <a:bodyPr/>
          <a:lstStyle/>
          <a:p>
            <a:endParaRPr lang="en-US" altLang="en-US" smtClean="0"/>
          </a:p>
        </p:txBody>
      </p:sp>
      <p:sp>
        <p:nvSpPr>
          <p:cNvPr id="993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36561" indent="-283293" eaLnBrk="0" hangingPunct="0">
              <a:spcBef>
                <a:spcPct val="30000"/>
              </a:spcBef>
              <a:defRPr sz="1200">
                <a:solidFill>
                  <a:schemeClr val="tx1"/>
                </a:solidFill>
                <a:latin typeface="Rockwell" pitchFamily="18" charset="0"/>
              </a:defRPr>
            </a:lvl2pPr>
            <a:lvl3pPr marL="1133170" indent="-226634" eaLnBrk="0" hangingPunct="0">
              <a:spcBef>
                <a:spcPct val="30000"/>
              </a:spcBef>
              <a:defRPr sz="1200">
                <a:solidFill>
                  <a:schemeClr val="tx1"/>
                </a:solidFill>
                <a:latin typeface="Rockwell" pitchFamily="18" charset="0"/>
              </a:defRPr>
            </a:lvl3pPr>
            <a:lvl4pPr marL="1586438" indent="-226634" eaLnBrk="0" hangingPunct="0">
              <a:spcBef>
                <a:spcPct val="30000"/>
              </a:spcBef>
              <a:defRPr sz="1200">
                <a:solidFill>
                  <a:schemeClr val="tx1"/>
                </a:solidFill>
                <a:latin typeface="Rockwell" pitchFamily="18" charset="0"/>
              </a:defRPr>
            </a:lvl4pPr>
            <a:lvl5pPr marL="2039706" indent="-226634" eaLnBrk="0" hangingPunct="0">
              <a:spcBef>
                <a:spcPct val="30000"/>
              </a:spcBef>
              <a:defRPr sz="1200">
                <a:solidFill>
                  <a:schemeClr val="tx1"/>
                </a:solidFill>
                <a:latin typeface="Rockwell" pitchFamily="18" charset="0"/>
              </a:defRPr>
            </a:lvl5pPr>
            <a:lvl6pPr marL="2492974" indent="-226634" eaLnBrk="0" fontAlgn="base" hangingPunct="0">
              <a:spcBef>
                <a:spcPct val="30000"/>
              </a:spcBef>
              <a:spcAft>
                <a:spcPct val="0"/>
              </a:spcAft>
              <a:defRPr sz="1200">
                <a:solidFill>
                  <a:schemeClr val="tx1"/>
                </a:solidFill>
                <a:latin typeface="Rockwell" pitchFamily="18" charset="0"/>
              </a:defRPr>
            </a:lvl6pPr>
            <a:lvl7pPr marL="2946243" indent="-226634" eaLnBrk="0" fontAlgn="base" hangingPunct="0">
              <a:spcBef>
                <a:spcPct val="30000"/>
              </a:spcBef>
              <a:spcAft>
                <a:spcPct val="0"/>
              </a:spcAft>
              <a:defRPr sz="1200">
                <a:solidFill>
                  <a:schemeClr val="tx1"/>
                </a:solidFill>
                <a:latin typeface="Rockwell" pitchFamily="18" charset="0"/>
              </a:defRPr>
            </a:lvl7pPr>
            <a:lvl8pPr marL="3399511" indent="-226634" eaLnBrk="0" fontAlgn="base" hangingPunct="0">
              <a:spcBef>
                <a:spcPct val="30000"/>
              </a:spcBef>
              <a:spcAft>
                <a:spcPct val="0"/>
              </a:spcAft>
              <a:defRPr sz="1200">
                <a:solidFill>
                  <a:schemeClr val="tx1"/>
                </a:solidFill>
                <a:latin typeface="Rockwell" pitchFamily="18" charset="0"/>
              </a:defRPr>
            </a:lvl8pPr>
            <a:lvl9pPr marL="3852779" indent="-226634"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CC7BFDA3-9BDE-4BD5-95B1-4346A45C1329}" type="slidenum">
              <a:rPr lang="fr-CA" altLang="en-US" smtClean="0">
                <a:latin typeface="Calibri" pitchFamily="34" charset="0"/>
              </a:rPr>
              <a:pPr eaLnBrk="1" hangingPunct="1">
                <a:spcBef>
                  <a:spcPct val="0"/>
                </a:spcBef>
              </a:pPr>
              <a:t>88</a:t>
            </a:fld>
            <a:endParaRPr lang="fr-CA" altLang="en-US" smtClean="0">
              <a:latin typeface="Calibri" pitchFamily="34" charset="0"/>
            </a:endParaRPr>
          </a:p>
        </p:txBody>
      </p:sp>
    </p:spTree>
    <p:extLst>
      <p:ext uri="{BB962C8B-B14F-4D97-AF65-F5344CB8AC3E}">
        <p14:creationId xmlns:p14="http://schemas.microsoft.com/office/powerpoint/2010/main" val="29641723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p:spPr>
        <p:txBody>
          <a:bodyPr/>
          <a:lstStyle/>
          <a:p>
            <a:endParaRPr lang="en-US" altLang="en-US" smtClean="0"/>
          </a:p>
        </p:txBody>
      </p:sp>
      <p:sp>
        <p:nvSpPr>
          <p:cNvPr id="993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36561" indent="-283293" eaLnBrk="0" hangingPunct="0">
              <a:spcBef>
                <a:spcPct val="30000"/>
              </a:spcBef>
              <a:defRPr sz="1200">
                <a:solidFill>
                  <a:schemeClr val="tx1"/>
                </a:solidFill>
                <a:latin typeface="Rockwell" pitchFamily="18" charset="0"/>
              </a:defRPr>
            </a:lvl2pPr>
            <a:lvl3pPr marL="1133170" indent="-226634" eaLnBrk="0" hangingPunct="0">
              <a:spcBef>
                <a:spcPct val="30000"/>
              </a:spcBef>
              <a:defRPr sz="1200">
                <a:solidFill>
                  <a:schemeClr val="tx1"/>
                </a:solidFill>
                <a:latin typeface="Rockwell" pitchFamily="18" charset="0"/>
              </a:defRPr>
            </a:lvl3pPr>
            <a:lvl4pPr marL="1586438" indent="-226634" eaLnBrk="0" hangingPunct="0">
              <a:spcBef>
                <a:spcPct val="30000"/>
              </a:spcBef>
              <a:defRPr sz="1200">
                <a:solidFill>
                  <a:schemeClr val="tx1"/>
                </a:solidFill>
                <a:latin typeface="Rockwell" pitchFamily="18" charset="0"/>
              </a:defRPr>
            </a:lvl4pPr>
            <a:lvl5pPr marL="2039706" indent="-226634" eaLnBrk="0" hangingPunct="0">
              <a:spcBef>
                <a:spcPct val="30000"/>
              </a:spcBef>
              <a:defRPr sz="1200">
                <a:solidFill>
                  <a:schemeClr val="tx1"/>
                </a:solidFill>
                <a:latin typeface="Rockwell" pitchFamily="18" charset="0"/>
              </a:defRPr>
            </a:lvl5pPr>
            <a:lvl6pPr marL="2492974" indent="-226634" eaLnBrk="0" fontAlgn="base" hangingPunct="0">
              <a:spcBef>
                <a:spcPct val="30000"/>
              </a:spcBef>
              <a:spcAft>
                <a:spcPct val="0"/>
              </a:spcAft>
              <a:defRPr sz="1200">
                <a:solidFill>
                  <a:schemeClr val="tx1"/>
                </a:solidFill>
                <a:latin typeface="Rockwell" pitchFamily="18" charset="0"/>
              </a:defRPr>
            </a:lvl6pPr>
            <a:lvl7pPr marL="2946243" indent="-226634" eaLnBrk="0" fontAlgn="base" hangingPunct="0">
              <a:spcBef>
                <a:spcPct val="30000"/>
              </a:spcBef>
              <a:spcAft>
                <a:spcPct val="0"/>
              </a:spcAft>
              <a:defRPr sz="1200">
                <a:solidFill>
                  <a:schemeClr val="tx1"/>
                </a:solidFill>
                <a:latin typeface="Rockwell" pitchFamily="18" charset="0"/>
              </a:defRPr>
            </a:lvl7pPr>
            <a:lvl8pPr marL="3399511" indent="-226634" eaLnBrk="0" fontAlgn="base" hangingPunct="0">
              <a:spcBef>
                <a:spcPct val="30000"/>
              </a:spcBef>
              <a:spcAft>
                <a:spcPct val="0"/>
              </a:spcAft>
              <a:defRPr sz="1200">
                <a:solidFill>
                  <a:schemeClr val="tx1"/>
                </a:solidFill>
                <a:latin typeface="Rockwell" pitchFamily="18" charset="0"/>
              </a:defRPr>
            </a:lvl8pPr>
            <a:lvl9pPr marL="3852779" indent="-226634"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CC7BFDA3-9BDE-4BD5-95B1-4346A45C1329}" type="slidenum">
              <a:rPr lang="fr-CA" altLang="en-US" smtClean="0">
                <a:latin typeface="Calibri" pitchFamily="34" charset="0"/>
              </a:rPr>
              <a:pPr eaLnBrk="1" hangingPunct="1">
                <a:spcBef>
                  <a:spcPct val="0"/>
                </a:spcBef>
              </a:pPr>
              <a:t>89</a:t>
            </a:fld>
            <a:endParaRPr lang="fr-CA" altLang="en-US" smtClean="0">
              <a:latin typeface="Calibri" pitchFamily="34" charset="0"/>
            </a:endParaRPr>
          </a:p>
        </p:txBody>
      </p:sp>
    </p:spTree>
    <p:extLst>
      <p:ext uri="{BB962C8B-B14F-4D97-AF65-F5344CB8AC3E}">
        <p14:creationId xmlns:p14="http://schemas.microsoft.com/office/powerpoint/2010/main" val="1266176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Reliability: the degree</a:t>
            </a:r>
            <a:r>
              <a:rPr lang="en-US" baseline="0" dirty="0" smtClean="0"/>
              <a:t> to which 2 or more assessments agree (whether multiple raters of a case, the same test given at different times, items on a scale that are addressing the same construct). Quantifiable: r^2, alpha, kappa, inter-rater agreement</a:t>
            </a:r>
          </a:p>
          <a:p>
            <a:r>
              <a:rPr lang="en-US" baseline="0" dirty="0" smtClean="0"/>
              <a:t>Validity: the degree to which a measure captures the construct it is purporting to assess; the degree to which a metric matches with the “true state” of the world. Not readily quantifiable (content validity, construct validity)</a:t>
            </a:r>
          </a:p>
          <a:p>
            <a:r>
              <a:rPr lang="en-US" baseline="0" dirty="0" smtClean="0"/>
              <a:t>Reliability is a pre-requisite for validity. Measures cannot be valid indicators if they are not reliable indicators.</a:t>
            </a:r>
            <a:endParaRPr lang="en-US" dirty="0"/>
          </a:p>
        </p:txBody>
      </p:sp>
      <p:sp>
        <p:nvSpPr>
          <p:cNvPr id="4" name="Slide Number Placeholder 3"/>
          <p:cNvSpPr>
            <a:spLocks noGrp="1"/>
          </p:cNvSpPr>
          <p:nvPr>
            <p:ph type="sldNum" sz="quarter" idx="10"/>
          </p:nvPr>
        </p:nvSpPr>
        <p:spPr/>
        <p:txBody>
          <a:bodyPr/>
          <a:lstStyle/>
          <a:p>
            <a:fld id="{C6A8B02B-30EF-4F02-83EA-D63AB07B0267}" type="slidenum">
              <a:rPr lang="en-US" smtClean="0"/>
              <a:t>14</a:t>
            </a:fld>
            <a:endParaRPr lang="en-US"/>
          </a:p>
        </p:txBody>
      </p:sp>
    </p:spTree>
    <p:extLst>
      <p:ext uri="{BB962C8B-B14F-4D97-AF65-F5344CB8AC3E}">
        <p14:creationId xmlns:p14="http://schemas.microsoft.com/office/powerpoint/2010/main" val="38111991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p:spPr>
        <p:txBody>
          <a:bodyPr/>
          <a:lstStyle/>
          <a:p>
            <a:endParaRPr lang="en-US" altLang="en-US" smtClean="0"/>
          </a:p>
        </p:txBody>
      </p:sp>
      <p:sp>
        <p:nvSpPr>
          <p:cNvPr id="993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36561" indent="-283293" eaLnBrk="0" hangingPunct="0">
              <a:spcBef>
                <a:spcPct val="30000"/>
              </a:spcBef>
              <a:defRPr sz="1200">
                <a:solidFill>
                  <a:schemeClr val="tx1"/>
                </a:solidFill>
                <a:latin typeface="Rockwell" pitchFamily="18" charset="0"/>
              </a:defRPr>
            </a:lvl2pPr>
            <a:lvl3pPr marL="1133170" indent="-226634" eaLnBrk="0" hangingPunct="0">
              <a:spcBef>
                <a:spcPct val="30000"/>
              </a:spcBef>
              <a:defRPr sz="1200">
                <a:solidFill>
                  <a:schemeClr val="tx1"/>
                </a:solidFill>
                <a:latin typeface="Rockwell" pitchFamily="18" charset="0"/>
              </a:defRPr>
            </a:lvl3pPr>
            <a:lvl4pPr marL="1586438" indent="-226634" eaLnBrk="0" hangingPunct="0">
              <a:spcBef>
                <a:spcPct val="30000"/>
              </a:spcBef>
              <a:defRPr sz="1200">
                <a:solidFill>
                  <a:schemeClr val="tx1"/>
                </a:solidFill>
                <a:latin typeface="Rockwell" pitchFamily="18" charset="0"/>
              </a:defRPr>
            </a:lvl4pPr>
            <a:lvl5pPr marL="2039706" indent="-226634" eaLnBrk="0" hangingPunct="0">
              <a:spcBef>
                <a:spcPct val="30000"/>
              </a:spcBef>
              <a:defRPr sz="1200">
                <a:solidFill>
                  <a:schemeClr val="tx1"/>
                </a:solidFill>
                <a:latin typeface="Rockwell" pitchFamily="18" charset="0"/>
              </a:defRPr>
            </a:lvl5pPr>
            <a:lvl6pPr marL="2492974" indent="-226634" eaLnBrk="0" fontAlgn="base" hangingPunct="0">
              <a:spcBef>
                <a:spcPct val="30000"/>
              </a:spcBef>
              <a:spcAft>
                <a:spcPct val="0"/>
              </a:spcAft>
              <a:defRPr sz="1200">
                <a:solidFill>
                  <a:schemeClr val="tx1"/>
                </a:solidFill>
                <a:latin typeface="Rockwell" pitchFamily="18" charset="0"/>
              </a:defRPr>
            </a:lvl6pPr>
            <a:lvl7pPr marL="2946243" indent="-226634" eaLnBrk="0" fontAlgn="base" hangingPunct="0">
              <a:spcBef>
                <a:spcPct val="30000"/>
              </a:spcBef>
              <a:spcAft>
                <a:spcPct val="0"/>
              </a:spcAft>
              <a:defRPr sz="1200">
                <a:solidFill>
                  <a:schemeClr val="tx1"/>
                </a:solidFill>
                <a:latin typeface="Rockwell" pitchFamily="18" charset="0"/>
              </a:defRPr>
            </a:lvl7pPr>
            <a:lvl8pPr marL="3399511" indent="-226634" eaLnBrk="0" fontAlgn="base" hangingPunct="0">
              <a:spcBef>
                <a:spcPct val="30000"/>
              </a:spcBef>
              <a:spcAft>
                <a:spcPct val="0"/>
              </a:spcAft>
              <a:defRPr sz="1200">
                <a:solidFill>
                  <a:schemeClr val="tx1"/>
                </a:solidFill>
                <a:latin typeface="Rockwell" pitchFamily="18" charset="0"/>
              </a:defRPr>
            </a:lvl8pPr>
            <a:lvl9pPr marL="3852779" indent="-226634"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CC7BFDA3-9BDE-4BD5-95B1-4346A45C1329}" type="slidenum">
              <a:rPr lang="fr-CA" altLang="en-US" smtClean="0">
                <a:latin typeface="Calibri" pitchFamily="34" charset="0"/>
              </a:rPr>
              <a:pPr eaLnBrk="1" hangingPunct="1">
                <a:spcBef>
                  <a:spcPct val="0"/>
                </a:spcBef>
              </a:pPr>
              <a:t>90</a:t>
            </a:fld>
            <a:endParaRPr lang="fr-CA" altLang="en-US" smtClean="0">
              <a:latin typeface="Calibri" pitchFamily="34" charset="0"/>
            </a:endParaRPr>
          </a:p>
        </p:txBody>
      </p:sp>
    </p:spTree>
    <p:extLst>
      <p:ext uri="{BB962C8B-B14F-4D97-AF65-F5344CB8AC3E}">
        <p14:creationId xmlns:p14="http://schemas.microsoft.com/office/powerpoint/2010/main" val="33535265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p:spPr>
        <p:txBody>
          <a:bodyPr/>
          <a:lstStyle/>
          <a:p>
            <a:endParaRPr lang="en-US" altLang="en-US" smtClean="0"/>
          </a:p>
        </p:txBody>
      </p:sp>
      <p:sp>
        <p:nvSpPr>
          <p:cNvPr id="10957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36561" indent="-283293" eaLnBrk="0" hangingPunct="0">
              <a:spcBef>
                <a:spcPct val="30000"/>
              </a:spcBef>
              <a:defRPr sz="1200">
                <a:solidFill>
                  <a:schemeClr val="tx1"/>
                </a:solidFill>
                <a:latin typeface="Rockwell" pitchFamily="18" charset="0"/>
              </a:defRPr>
            </a:lvl2pPr>
            <a:lvl3pPr marL="1133170" indent="-226634" eaLnBrk="0" hangingPunct="0">
              <a:spcBef>
                <a:spcPct val="30000"/>
              </a:spcBef>
              <a:defRPr sz="1200">
                <a:solidFill>
                  <a:schemeClr val="tx1"/>
                </a:solidFill>
                <a:latin typeface="Rockwell" pitchFamily="18" charset="0"/>
              </a:defRPr>
            </a:lvl3pPr>
            <a:lvl4pPr marL="1586438" indent="-226634" eaLnBrk="0" hangingPunct="0">
              <a:spcBef>
                <a:spcPct val="30000"/>
              </a:spcBef>
              <a:defRPr sz="1200">
                <a:solidFill>
                  <a:schemeClr val="tx1"/>
                </a:solidFill>
                <a:latin typeface="Rockwell" pitchFamily="18" charset="0"/>
              </a:defRPr>
            </a:lvl4pPr>
            <a:lvl5pPr marL="2039706" indent="-226634" eaLnBrk="0" hangingPunct="0">
              <a:spcBef>
                <a:spcPct val="30000"/>
              </a:spcBef>
              <a:defRPr sz="1200">
                <a:solidFill>
                  <a:schemeClr val="tx1"/>
                </a:solidFill>
                <a:latin typeface="Rockwell" pitchFamily="18" charset="0"/>
              </a:defRPr>
            </a:lvl5pPr>
            <a:lvl6pPr marL="2492974" indent="-226634" eaLnBrk="0" fontAlgn="base" hangingPunct="0">
              <a:spcBef>
                <a:spcPct val="30000"/>
              </a:spcBef>
              <a:spcAft>
                <a:spcPct val="0"/>
              </a:spcAft>
              <a:defRPr sz="1200">
                <a:solidFill>
                  <a:schemeClr val="tx1"/>
                </a:solidFill>
                <a:latin typeface="Rockwell" pitchFamily="18" charset="0"/>
              </a:defRPr>
            </a:lvl6pPr>
            <a:lvl7pPr marL="2946243" indent="-226634" eaLnBrk="0" fontAlgn="base" hangingPunct="0">
              <a:spcBef>
                <a:spcPct val="30000"/>
              </a:spcBef>
              <a:spcAft>
                <a:spcPct val="0"/>
              </a:spcAft>
              <a:defRPr sz="1200">
                <a:solidFill>
                  <a:schemeClr val="tx1"/>
                </a:solidFill>
                <a:latin typeface="Rockwell" pitchFamily="18" charset="0"/>
              </a:defRPr>
            </a:lvl7pPr>
            <a:lvl8pPr marL="3399511" indent="-226634" eaLnBrk="0" fontAlgn="base" hangingPunct="0">
              <a:spcBef>
                <a:spcPct val="30000"/>
              </a:spcBef>
              <a:spcAft>
                <a:spcPct val="0"/>
              </a:spcAft>
              <a:defRPr sz="1200">
                <a:solidFill>
                  <a:schemeClr val="tx1"/>
                </a:solidFill>
                <a:latin typeface="Rockwell" pitchFamily="18" charset="0"/>
              </a:defRPr>
            </a:lvl8pPr>
            <a:lvl9pPr marL="3852779" indent="-226634"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A0E12D8B-37B8-4FEC-9686-009BF7F1A78B}" type="slidenum">
              <a:rPr lang="fr-CA" altLang="en-US" smtClean="0">
                <a:latin typeface="Calibri" pitchFamily="34" charset="0"/>
              </a:rPr>
              <a:pPr eaLnBrk="1" hangingPunct="1">
                <a:spcBef>
                  <a:spcPct val="0"/>
                </a:spcBef>
              </a:pPr>
              <a:t>91</a:t>
            </a:fld>
            <a:endParaRPr lang="fr-CA" altLang="en-US" smtClean="0">
              <a:latin typeface="Calibri" pitchFamily="34" charset="0"/>
            </a:endParaRPr>
          </a:p>
        </p:txBody>
      </p:sp>
    </p:spTree>
    <p:extLst>
      <p:ext uri="{BB962C8B-B14F-4D97-AF65-F5344CB8AC3E}">
        <p14:creationId xmlns:p14="http://schemas.microsoft.com/office/powerpoint/2010/main" val="22149736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p:spPr>
        <p:txBody>
          <a:bodyPr/>
          <a:lstStyle/>
          <a:p>
            <a:pPr lvl="1"/>
            <a:endParaRPr lang="en-US" altLang="en-US" sz="2000" i="1"/>
          </a:p>
        </p:txBody>
      </p:sp>
      <p:sp>
        <p:nvSpPr>
          <p:cNvPr id="10547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36561" indent="-283293" eaLnBrk="0" hangingPunct="0">
              <a:spcBef>
                <a:spcPct val="30000"/>
              </a:spcBef>
              <a:defRPr sz="1200">
                <a:solidFill>
                  <a:schemeClr val="tx1"/>
                </a:solidFill>
                <a:latin typeface="Rockwell" pitchFamily="18" charset="0"/>
              </a:defRPr>
            </a:lvl2pPr>
            <a:lvl3pPr marL="1133170" indent="-226634" eaLnBrk="0" hangingPunct="0">
              <a:spcBef>
                <a:spcPct val="30000"/>
              </a:spcBef>
              <a:defRPr sz="1200">
                <a:solidFill>
                  <a:schemeClr val="tx1"/>
                </a:solidFill>
                <a:latin typeface="Rockwell" pitchFamily="18" charset="0"/>
              </a:defRPr>
            </a:lvl3pPr>
            <a:lvl4pPr marL="1586438" indent="-226634" eaLnBrk="0" hangingPunct="0">
              <a:spcBef>
                <a:spcPct val="30000"/>
              </a:spcBef>
              <a:defRPr sz="1200">
                <a:solidFill>
                  <a:schemeClr val="tx1"/>
                </a:solidFill>
                <a:latin typeface="Rockwell" pitchFamily="18" charset="0"/>
              </a:defRPr>
            </a:lvl4pPr>
            <a:lvl5pPr marL="2039706" indent="-226634" eaLnBrk="0" hangingPunct="0">
              <a:spcBef>
                <a:spcPct val="30000"/>
              </a:spcBef>
              <a:defRPr sz="1200">
                <a:solidFill>
                  <a:schemeClr val="tx1"/>
                </a:solidFill>
                <a:latin typeface="Rockwell" pitchFamily="18" charset="0"/>
              </a:defRPr>
            </a:lvl5pPr>
            <a:lvl6pPr marL="2492974" indent="-226634" eaLnBrk="0" fontAlgn="base" hangingPunct="0">
              <a:spcBef>
                <a:spcPct val="30000"/>
              </a:spcBef>
              <a:spcAft>
                <a:spcPct val="0"/>
              </a:spcAft>
              <a:defRPr sz="1200">
                <a:solidFill>
                  <a:schemeClr val="tx1"/>
                </a:solidFill>
                <a:latin typeface="Rockwell" pitchFamily="18" charset="0"/>
              </a:defRPr>
            </a:lvl6pPr>
            <a:lvl7pPr marL="2946243" indent="-226634" eaLnBrk="0" fontAlgn="base" hangingPunct="0">
              <a:spcBef>
                <a:spcPct val="30000"/>
              </a:spcBef>
              <a:spcAft>
                <a:spcPct val="0"/>
              </a:spcAft>
              <a:defRPr sz="1200">
                <a:solidFill>
                  <a:schemeClr val="tx1"/>
                </a:solidFill>
                <a:latin typeface="Rockwell" pitchFamily="18" charset="0"/>
              </a:defRPr>
            </a:lvl7pPr>
            <a:lvl8pPr marL="3399511" indent="-226634" eaLnBrk="0" fontAlgn="base" hangingPunct="0">
              <a:spcBef>
                <a:spcPct val="30000"/>
              </a:spcBef>
              <a:spcAft>
                <a:spcPct val="0"/>
              </a:spcAft>
              <a:defRPr sz="1200">
                <a:solidFill>
                  <a:schemeClr val="tx1"/>
                </a:solidFill>
                <a:latin typeface="Rockwell" pitchFamily="18" charset="0"/>
              </a:defRPr>
            </a:lvl8pPr>
            <a:lvl9pPr marL="3852779" indent="-226634"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646C7D15-8651-4C9B-A839-E35E0AA04ED1}" type="slidenum">
              <a:rPr lang="fr-CA" altLang="en-US" smtClean="0">
                <a:latin typeface="Calibri" pitchFamily="34" charset="0"/>
              </a:rPr>
              <a:pPr eaLnBrk="1" hangingPunct="1">
                <a:spcBef>
                  <a:spcPct val="0"/>
                </a:spcBef>
              </a:pPr>
              <a:t>92</a:t>
            </a:fld>
            <a:endParaRPr lang="fr-CA" altLang="en-US" smtClean="0">
              <a:latin typeface="Calibri" pitchFamily="34" charset="0"/>
            </a:endParaRPr>
          </a:p>
        </p:txBody>
      </p:sp>
    </p:spTree>
    <p:extLst>
      <p:ext uri="{BB962C8B-B14F-4D97-AF65-F5344CB8AC3E}">
        <p14:creationId xmlns:p14="http://schemas.microsoft.com/office/powerpoint/2010/main" val="24867319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p:spPr>
        <p:txBody>
          <a:bodyPr/>
          <a:lstStyle/>
          <a:p>
            <a:endParaRPr lang="en-US" altLang="en-US" smtClean="0"/>
          </a:p>
        </p:txBody>
      </p:sp>
      <p:sp>
        <p:nvSpPr>
          <p:cNvPr id="10854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36561" indent="-283293" eaLnBrk="0" hangingPunct="0">
              <a:spcBef>
                <a:spcPct val="30000"/>
              </a:spcBef>
              <a:defRPr sz="1200">
                <a:solidFill>
                  <a:schemeClr val="tx1"/>
                </a:solidFill>
                <a:latin typeface="Rockwell" pitchFamily="18" charset="0"/>
              </a:defRPr>
            </a:lvl2pPr>
            <a:lvl3pPr marL="1133170" indent="-226634" eaLnBrk="0" hangingPunct="0">
              <a:spcBef>
                <a:spcPct val="30000"/>
              </a:spcBef>
              <a:defRPr sz="1200">
                <a:solidFill>
                  <a:schemeClr val="tx1"/>
                </a:solidFill>
                <a:latin typeface="Rockwell" pitchFamily="18" charset="0"/>
              </a:defRPr>
            </a:lvl3pPr>
            <a:lvl4pPr marL="1586438" indent="-226634" eaLnBrk="0" hangingPunct="0">
              <a:spcBef>
                <a:spcPct val="30000"/>
              </a:spcBef>
              <a:defRPr sz="1200">
                <a:solidFill>
                  <a:schemeClr val="tx1"/>
                </a:solidFill>
                <a:latin typeface="Rockwell" pitchFamily="18" charset="0"/>
              </a:defRPr>
            </a:lvl4pPr>
            <a:lvl5pPr marL="2039706" indent="-226634" eaLnBrk="0" hangingPunct="0">
              <a:spcBef>
                <a:spcPct val="30000"/>
              </a:spcBef>
              <a:defRPr sz="1200">
                <a:solidFill>
                  <a:schemeClr val="tx1"/>
                </a:solidFill>
                <a:latin typeface="Rockwell" pitchFamily="18" charset="0"/>
              </a:defRPr>
            </a:lvl5pPr>
            <a:lvl6pPr marL="2492974" indent="-226634" eaLnBrk="0" fontAlgn="base" hangingPunct="0">
              <a:spcBef>
                <a:spcPct val="30000"/>
              </a:spcBef>
              <a:spcAft>
                <a:spcPct val="0"/>
              </a:spcAft>
              <a:defRPr sz="1200">
                <a:solidFill>
                  <a:schemeClr val="tx1"/>
                </a:solidFill>
                <a:latin typeface="Rockwell" pitchFamily="18" charset="0"/>
              </a:defRPr>
            </a:lvl6pPr>
            <a:lvl7pPr marL="2946243" indent="-226634" eaLnBrk="0" fontAlgn="base" hangingPunct="0">
              <a:spcBef>
                <a:spcPct val="30000"/>
              </a:spcBef>
              <a:spcAft>
                <a:spcPct val="0"/>
              </a:spcAft>
              <a:defRPr sz="1200">
                <a:solidFill>
                  <a:schemeClr val="tx1"/>
                </a:solidFill>
                <a:latin typeface="Rockwell" pitchFamily="18" charset="0"/>
              </a:defRPr>
            </a:lvl7pPr>
            <a:lvl8pPr marL="3399511" indent="-226634" eaLnBrk="0" fontAlgn="base" hangingPunct="0">
              <a:spcBef>
                <a:spcPct val="30000"/>
              </a:spcBef>
              <a:spcAft>
                <a:spcPct val="0"/>
              </a:spcAft>
              <a:defRPr sz="1200">
                <a:solidFill>
                  <a:schemeClr val="tx1"/>
                </a:solidFill>
                <a:latin typeface="Rockwell" pitchFamily="18" charset="0"/>
              </a:defRPr>
            </a:lvl8pPr>
            <a:lvl9pPr marL="3852779" indent="-226634"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252EEF1F-AA7E-464E-A166-B66B41CD2A10}" type="slidenum">
              <a:rPr lang="fr-CA" altLang="en-US" smtClean="0">
                <a:latin typeface="Calibri" pitchFamily="34" charset="0"/>
              </a:rPr>
              <a:pPr eaLnBrk="1" hangingPunct="1">
                <a:spcBef>
                  <a:spcPct val="0"/>
                </a:spcBef>
              </a:pPr>
              <a:t>93</a:t>
            </a:fld>
            <a:endParaRPr lang="fr-CA" altLang="en-US" smtClean="0">
              <a:latin typeface="Calibri" pitchFamily="34" charset="0"/>
            </a:endParaRPr>
          </a:p>
        </p:txBody>
      </p:sp>
    </p:spTree>
    <p:extLst>
      <p:ext uri="{BB962C8B-B14F-4D97-AF65-F5344CB8AC3E}">
        <p14:creationId xmlns:p14="http://schemas.microsoft.com/office/powerpoint/2010/main" val="4261168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p:spPr>
        <p:txBody>
          <a:bodyPr/>
          <a:lstStyle/>
          <a:p>
            <a:endParaRPr lang="en-US" altLang="en-US" smtClean="0"/>
          </a:p>
        </p:txBody>
      </p:sp>
      <p:sp>
        <p:nvSpPr>
          <p:cNvPr id="11059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36561" indent="-283293" eaLnBrk="0" hangingPunct="0">
              <a:spcBef>
                <a:spcPct val="30000"/>
              </a:spcBef>
              <a:defRPr sz="1200">
                <a:solidFill>
                  <a:schemeClr val="tx1"/>
                </a:solidFill>
                <a:latin typeface="Rockwell" pitchFamily="18" charset="0"/>
              </a:defRPr>
            </a:lvl2pPr>
            <a:lvl3pPr marL="1133170" indent="-226634" eaLnBrk="0" hangingPunct="0">
              <a:spcBef>
                <a:spcPct val="30000"/>
              </a:spcBef>
              <a:defRPr sz="1200">
                <a:solidFill>
                  <a:schemeClr val="tx1"/>
                </a:solidFill>
                <a:latin typeface="Rockwell" pitchFamily="18" charset="0"/>
              </a:defRPr>
            </a:lvl3pPr>
            <a:lvl4pPr marL="1586438" indent="-226634" eaLnBrk="0" hangingPunct="0">
              <a:spcBef>
                <a:spcPct val="30000"/>
              </a:spcBef>
              <a:defRPr sz="1200">
                <a:solidFill>
                  <a:schemeClr val="tx1"/>
                </a:solidFill>
                <a:latin typeface="Rockwell" pitchFamily="18" charset="0"/>
              </a:defRPr>
            </a:lvl4pPr>
            <a:lvl5pPr marL="2039706" indent="-226634" eaLnBrk="0" hangingPunct="0">
              <a:spcBef>
                <a:spcPct val="30000"/>
              </a:spcBef>
              <a:defRPr sz="1200">
                <a:solidFill>
                  <a:schemeClr val="tx1"/>
                </a:solidFill>
                <a:latin typeface="Rockwell" pitchFamily="18" charset="0"/>
              </a:defRPr>
            </a:lvl5pPr>
            <a:lvl6pPr marL="2492974" indent="-226634" eaLnBrk="0" fontAlgn="base" hangingPunct="0">
              <a:spcBef>
                <a:spcPct val="30000"/>
              </a:spcBef>
              <a:spcAft>
                <a:spcPct val="0"/>
              </a:spcAft>
              <a:defRPr sz="1200">
                <a:solidFill>
                  <a:schemeClr val="tx1"/>
                </a:solidFill>
                <a:latin typeface="Rockwell" pitchFamily="18" charset="0"/>
              </a:defRPr>
            </a:lvl6pPr>
            <a:lvl7pPr marL="2946243" indent="-226634" eaLnBrk="0" fontAlgn="base" hangingPunct="0">
              <a:spcBef>
                <a:spcPct val="30000"/>
              </a:spcBef>
              <a:spcAft>
                <a:spcPct val="0"/>
              </a:spcAft>
              <a:defRPr sz="1200">
                <a:solidFill>
                  <a:schemeClr val="tx1"/>
                </a:solidFill>
                <a:latin typeface="Rockwell" pitchFamily="18" charset="0"/>
              </a:defRPr>
            </a:lvl7pPr>
            <a:lvl8pPr marL="3399511" indent="-226634" eaLnBrk="0" fontAlgn="base" hangingPunct="0">
              <a:spcBef>
                <a:spcPct val="30000"/>
              </a:spcBef>
              <a:spcAft>
                <a:spcPct val="0"/>
              </a:spcAft>
              <a:defRPr sz="1200">
                <a:solidFill>
                  <a:schemeClr val="tx1"/>
                </a:solidFill>
                <a:latin typeface="Rockwell" pitchFamily="18" charset="0"/>
              </a:defRPr>
            </a:lvl8pPr>
            <a:lvl9pPr marL="3852779" indent="-226634"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4CC79A23-2A2B-490E-B7BA-DED7EB95974B}" type="slidenum">
              <a:rPr lang="fr-CA" altLang="en-US" smtClean="0">
                <a:latin typeface="Calibri" pitchFamily="34" charset="0"/>
              </a:rPr>
              <a:pPr eaLnBrk="1" hangingPunct="1">
                <a:spcBef>
                  <a:spcPct val="0"/>
                </a:spcBef>
              </a:pPr>
              <a:t>94</a:t>
            </a:fld>
            <a:endParaRPr lang="fr-CA" altLang="en-US" smtClean="0">
              <a:latin typeface="Calibri" pitchFamily="34" charset="0"/>
            </a:endParaRPr>
          </a:p>
        </p:txBody>
      </p:sp>
    </p:spTree>
    <p:extLst>
      <p:ext uri="{BB962C8B-B14F-4D97-AF65-F5344CB8AC3E}">
        <p14:creationId xmlns:p14="http://schemas.microsoft.com/office/powerpoint/2010/main" val="39836403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p:spPr>
        <p:txBody>
          <a:bodyPr/>
          <a:lstStyle/>
          <a:p>
            <a:endParaRPr lang="en-US" altLang="en-US" smtClean="0"/>
          </a:p>
        </p:txBody>
      </p:sp>
      <p:sp>
        <p:nvSpPr>
          <p:cNvPr id="11162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36561" indent="-283293" eaLnBrk="0" hangingPunct="0">
              <a:spcBef>
                <a:spcPct val="30000"/>
              </a:spcBef>
              <a:defRPr sz="1200">
                <a:solidFill>
                  <a:schemeClr val="tx1"/>
                </a:solidFill>
                <a:latin typeface="Rockwell" pitchFamily="18" charset="0"/>
              </a:defRPr>
            </a:lvl2pPr>
            <a:lvl3pPr marL="1133170" indent="-226634" eaLnBrk="0" hangingPunct="0">
              <a:spcBef>
                <a:spcPct val="30000"/>
              </a:spcBef>
              <a:defRPr sz="1200">
                <a:solidFill>
                  <a:schemeClr val="tx1"/>
                </a:solidFill>
                <a:latin typeface="Rockwell" pitchFamily="18" charset="0"/>
              </a:defRPr>
            </a:lvl3pPr>
            <a:lvl4pPr marL="1586438" indent="-226634" eaLnBrk="0" hangingPunct="0">
              <a:spcBef>
                <a:spcPct val="30000"/>
              </a:spcBef>
              <a:defRPr sz="1200">
                <a:solidFill>
                  <a:schemeClr val="tx1"/>
                </a:solidFill>
                <a:latin typeface="Rockwell" pitchFamily="18" charset="0"/>
              </a:defRPr>
            </a:lvl4pPr>
            <a:lvl5pPr marL="2039706" indent="-226634" eaLnBrk="0" hangingPunct="0">
              <a:spcBef>
                <a:spcPct val="30000"/>
              </a:spcBef>
              <a:defRPr sz="1200">
                <a:solidFill>
                  <a:schemeClr val="tx1"/>
                </a:solidFill>
                <a:latin typeface="Rockwell" pitchFamily="18" charset="0"/>
              </a:defRPr>
            </a:lvl5pPr>
            <a:lvl6pPr marL="2492974" indent="-226634" eaLnBrk="0" fontAlgn="base" hangingPunct="0">
              <a:spcBef>
                <a:spcPct val="30000"/>
              </a:spcBef>
              <a:spcAft>
                <a:spcPct val="0"/>
              </a:spcAft>
              <a:defRPr sz="1200">
                <a:solidFill>
                  <a:schemeClr val="tx1"/>
                </a:solidFill>
                <a:latin typeface="Rockwell" pitchFamily="18" charset="0"/>
              </a:defRPr>
            </a:lvl6pPr>
            <a:lvl7pPr marL="2946243" indent="-226634" eaLnBrk="0" fontAlgn="base" hangingPunct="0">
              <a:spcBef>
                <a:spcPct val="30000"/>
              </a:spcBef>
              <a:spcAft>
                <a:spcPct val="0"/>
              </a:spcAft>
              <a:defRPr sz="1200">
                <a:solidFill>
                  <a:schemeClr val="tx1"/>
                </a:solidFill>
                <a:latin typeface="Rockwell" pitchFamily="18" charset="0"/>
              </a:defRPr>
            </a:lvl7pPr>
            <a:lvl8pPr marL="3399511" indent="-226634" eaLnBrk="0" fontAlgn="base" hangingPunct="0">
              <a:spcBef>
                <a:spcPct val="30000"/>
              </a:spcBef>
              <a:spcAft>
                <a:spcPct val="0"/>
              </a:spcAft>
              <a:defRPr sz="1200">
                <a:solidFill>
                  <a:schemeClr val="tx1"/>
                </a:solidFill>
                <a:latin typeface="Rockwell" pitchFamily="18" charset="0"/>
              </a:defRPr>
            </a:lvl8pPr>
            <a:lvl9pPr marL="3852779" indent="-226634"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1431D887-E06E-443C-B372-CDACA4E156DC}" type="slidenum">
              <a:rPr lang="fr-CA" altLang="en-US" smtClean="0">
                <a:latin typeface="Calibri" pitchFamily="34" charset="0"/>
              </a:rPr>
              <a:pPr eaLnBrk="1" hangingPunct="1">
                <a:spcBef>
                  <a:spcPct val="0"/>
                </a:spcBef>
              </a:pPr>
              <a:t>95</a:t>
            </a:fld>
            <a:endParaRPr lang="fr-CA" altLang="en-US" smtClean="0">
              <a:latin typeface="Calibri" pitchFamily="34" charset="0"/>
            </a:endParaRPr>
          </a:p>
        </p:txBody>
      </p:sp>
    </p:spTree>
    <p:extLst>
      <p:ext uri="{BB962C8B-B14F-4D97-AF65-F5344CB8AC3E}">
        <p14:creationId xmlns:p14="http://schemas.microsoft.com/office/powerpoint/2010/main" val="34563238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p:spPr>
        <p:txBody>
          <a:bodyPr/>
          <a:lstStyle/>
          <a:p>
            <a:endParaRPr lang="en-US" altLang="en-US" i="1" smtClean="0"/>
          </a:p>
        </p:txBody>
      </p:sp>
      <p:sp>
        <p:nvSpPr>
          <p:cNvPr id="11366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36561" indent="-283293" eaLnBrk="0" hangingPunct="0">
              <a:spcBef>
                <a:spcPct val="30000"/>
              </a:spcBef>
              <a:defRPr sz="1200">
                <a:solidFill>
                  <a:schemeClr val="tx1"/>
                </a:solidFill>
                <a:latin typeface="Rockwell" pitchFamily="18" charset="0"/>
              </a:defRPr>
            </a:lvl2pPr>
            <a:lvl3pPr marL="1133170" indent="-226634" eaLnBrk="0" hangingPunct="0">
              <a:spcBef>
                <a:spcPct val="30000"/>
              </a:spcBef>
              <a:defRPr sz="1200">
                <a:solidFill>
                  <a:schemeClr val="tx1"/>
                </a:solidFill>
                <a:latin typeface="Rockwell" pitchFamily="18" charset="0"/>
              </a:defRPr>
            </a:lvl3pPr>
            <a:lvl4pPr marL="1586438" indent="-226634" eaLnBrk="0" hangingPunct="0">
              <a:spcBef>
                <a:spcPct val="30000"/>
              </a:spcBef>
              <a:defRPr sz="1200">
                <a:solidFill>
                  <a:schemeClr val="tx1"/>
                </a:solidFill>
                <a:latin typeface="Rockwell" pitchFamily="18" charset="0"/>
              </a:defRPr>
            </a:lvl4pPr>
            <a:lvl5pPr marL="2039706" indent="-226634" eaLnBrk="0" hangingPunct="0">
              <a:spcBef>
                <a:spcPct val="30000"/>
              </a:spcBef>
              <a:defRPr sz="1200">
                <a:solidFill>
                  <a:schemeClr val="tx1"/>
                </a:solidFill>
                <a:latin typeface="Rockwell" pitchFamily="18" charset="0"/>
              </a:defRPr>
            </a:lvl5pPr>
            <a:lvl6pPr marL="2492974" indent="-226634" eaLnBrk="0" fontAlgn="base" hangingPunct="0">
              <a:spcBef>
                <a:spcPct val="30000"/>
              </a:spcBef>
              <a:spcAft>
                <a:spcPct val="0"/>
              </a:spcAft>
              <a:defRPr sz="1200">
                <a:solidFill>
                  <a:schemeClr val="tx1"/>
                </a:solidFill>
                <a:latin typeface="Rockwell" pitchFamily="18" charset="0"/>
              </a:defRPr>
            </a:lvl6pPr>
            <a:lvl7pPr marL="2946243" indent="-226634" eaLnBrk="0" fontAlgn="base" hangingPunct="0">
              <a:spcBef>
                <a:spcPct val="30000"/>
              </a:spcBef>
              <a:spcAft>
                <a:spcPct val="0"/>
              </a:spcAft>
              <a:defRPr sz="1200">
                <a:solidFill>
                  <a:schemeClr val="tx1"/>
                </a:solidFill>
                <a:latin typeface="Rockwell" pitchFamily="18" charset="0"/>
              </a:defRPr>
            </a:lvl7pPr>
            <a:lvl8pPr marL="3399511" indent="-226634" eaLnBrk="0" fontAlgn="base" hangingPunct="0">
              <a:spcBef>
                <a:spcPct val="30000"/>
              </a:spcBef>
              <a:spcAft>
                <a:spcPct val="0"/>
              </a:spcAft>
              <a:defRPr sz="1200">
                <a:solidFill>
                  <a:schemeClr val="tx1"/>
                </a:solidFill>
                <a:latin typeface="Rockwell" pitchFamily="18" charset="0"/>
              </a:defRPr>
            </a:lvl8pPr>
            <a:lvl9pPr marL="3852779" indent="-226634"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F9B59341-C3FD-4CCC-A2F0-20FF32F9052B}" type="slidenum">
              <a:rPr lang="fr-CA" altLang="en-US" smtClean="0">
                <a:latin typeface="Calibri" pitchFamily="34" charset="0"/>
              </a:rPr>
              <a:pPr eaLnBrk="1" hangingPunct="1">
                <a:spcBef>
                  <a:spcPct val="0"/>
                </a:spcBef>
              </a:pPr>
              <a:t>96</a:t>
            </a:fld>
            <a:endParaRPr lang="fr-CA" altLang="en-US" smtClean="0">
              <a:latin typeface="Calibri" pitchFamily="34" charset="0"/>
            </a:endParaRPr>
          </a:p>
        </p:txBody>
      </p:sp>
    </p:spTree>
    <p:extLst>
      <p:ext uri="{BB962C8B-B14F-4D97-AF65-F5344CB8AC3E}">
        <p14:creationId xmlns:p14="http://schemas.microsoft.com/office/powerpoint/2010/main" val="21880931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p:spPr>
        <p:txBody>
          <a:bodyPr/>
          <a:lstStyle/>
          <a:p>
            <a:endParaRPr lang="en-US" altLang="en-US" smtClean="0"/>
          </a:p>
        </p:txBody>
      </p:sp>
      <p:sp>
        <p:nvSpPr>
          <p:cNvPr id="11469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36561" indent="-283293" eaLnBrk="0" hangingPunct="0">
              <a:spcBef>
                <a:spcPct val="30000"/>
              </a:spcBef>
              <a:defRPr sz="1200">
                <a:solidFill>
                  <a:schemeClr val="tx1"/>
                </a:solidFill>
                <a:latin typeface="Rockwell" pitchFamily="18" charset="0"/>
              </a:defRPr>
            </a:lvl2pPr>
            <a:lvl3pPr marL="1133170" indent="-226634" eaLnBrk="0" hangingPunct="0">
              <a:spcBef>
                <a:spcPct val="30000"/>
              </a:spcBef>
              <a:defRPr sz="1200">
                <a:solidFill>
                  <a:schemeClr val="tx1"/>
                </a:solidFill>
                <a:latin typeface="Rockwell" pitchFamily="18" charset="0"/>
              </a:defRPr>
            </a:lvl3pPr>
            <a:lvl4pPr marL="1586438" indent="-226634" eaLnBrk="0" hangingPunct="0">
              <a:spcBef>
                <a:spcPct val="30000"/>
              </a:spcBef>
              <a:defRPr sz="1200">
                <a:solidFill>
                  <a:schemeClr val="tx1"/>
                </a:solidFill>
                <a:latin typeface="Rockwell" pitchFamily="18" charset="0"/>
              </a:defRPr>
            </a:lvl4pPr>
            <a:lvl5pPr marL="2039706" indent="-226634" eaLnBrk="0" hangingPunct="0">
              <a:spcBef>
                <a:spcPct val="30000"/>
              </a:spcBef>
              <a:defRPr sz="1200">
                <a:solidFill>
                  <a:schemeClr val="tx1"/>
                </a:solidFill>
                <a:latin typeface="Rockwell" pitchFamily="18" charset="0"/>
              </a:defRPr>
            </a:lvl5pPr>
            <a:lvl6pPr marL="2492974" indent="-226634" eaLnBrk="0" fontAlgn="base" hangingPunct="0">
              <a:spcBef>
                <a:spcPct val="30000"/>
              </a:spcBef>
              <a:spcAft>
                <a:spcPct val="0"/>
              </a:spcAft>
              <a:defRPr sz="1200">
                <a:solidFill>
                  <a:schemeClr val="tx1"/>
                </a:solidFill>
                <a:latin typeface="Rockwell" pitchFamily="18" charset="0"/>
              </a:defRPr>
            </a:lvl6pPr>
            <a:lvl7pPr marL="2946243" indent="-226634" eaLnBrk="0" fontAlgn="base" hangingPunct="0">
              <a:spcBef>
                <a:spcPct val="30000"/>
              </a:spcBef>
              <a:spcAft>
                <a:spcPct val="0"/>
              </a:spcAft>
              <a:defRPr sz="1200">
                <a:solidFill>
                  <a:schemeClr val="tx1"/>
                </a:solidFill>
                <a:latin typeface="Rockwell" pitchFamily="18" charset="0"/>
              </a:defRPr>
            </a:lvl7pPr>
            <a:lvl8pPr marL="3399511" indent="-226634" eaLnBrk="0" fontAlgn="base" hangingPunct="0">
              <a:spcBef>
                <a:spcPct val="30000"/>
              </a:spcBef>
              <a:spcAft>
                <a:spcPct val="0"/>
              </a:spcAft>
              <a:defRPr sz="1200">
                <a:solidFill>
                  <a:schemeClr val="tx1"/>
                </a:solidFill>
                <a:latin typeface="Rockwell" pitchFamily="18" charset="0"/>
              </a:defRPr>
            </a:lvl8pPr>
            <a:lvl9pPr marL="3852779" indent="-226634"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D8F8071D-3FAA-4C51-AE7B-24A071F5C62C}" type="slidenum">
              <a:rPr lang="fr-CA" altLang="en-US" smtClean="0">
                <a:latin typeface="Calibri" pitchFamily="34" charset="0"/>
              </a:rPr>
              <a:pPr eaLnBrk="1" hangingPunct="1">
                <a:spcBef>
                  <a:spcPct val="0"/>
                </a:spcBef>
              </a:pPr>
              <a:t>97</a:t>
            </a:fld>
            <a:endParaRPr lang="fr-CA" altLang="en-US" smtClean="0">
              <a:latin typeface="Calibri" pitchFamily="34" charset="0"/>
            </a:endParaRPr>
          </a:p>
        </p:txBody>
      </p:sp>
    </p:spTree>
    <p:extLst>
      <p:ext uri="{BB962C8B-B14F-4D97-AF65-F5344CB8AC3E}">
        <p14:creationId xmlns:p14="http://schemas.microsoft.com/office/powerpoint/2010/main" val="41034267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p:spPr>
        <p:txBody>
          <a:bodyPr/>
          <a:lstStyle/>
          <a:p>
            <a:endParaRPr lang="en-US" altLang="en-US" smtClean="0"/>
          </a:p>
          <a:p>
            <a:endParaRPr lang="en-US" altLang="en-US" smtClean="0"/>
          </a:p>
          <a:p>
            <a:endParaRPr lang="en-US" altLang="en-US" smtClean="0"/>
          </a:p>
        </p:txBody>
      </p:sp>
      <p:sp>
        <p:nvSpPr>
          <p:cNvPr id="12083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36561" indent="-283293" eaLnBrk="0" hangingPunct="0">
              <a:spcBef>
                <a:spcPct val="30000"/>
              </a:spcBef>
              <a:defRPr sz="1200">
                <a:solidFill>
                  <a:schemeClr val="tx1"/>
                </a:solidFill>
                <a:latin typeface="Rockwell" pitchFamily="18" charset="0"/>
              </a:defRPr>
            </a:lvl2pPr>
            <a:lvl3pPr marL="1133170" indent="-226634" eaLnBrk="0" hangingPunct="0">
              <a:spcBef>
                <a:spcPct val="30000"/>
              </a:spcBef>
              <a:defRPr sz="1200">
                <a:solidFill>
                  <a:schemeClr val="tx1"/>
                </a:solidFill>
                <a:latin typeface="Rockwell" pitchFamily="18" charset="0"/>
              </a:defRPr>
            </a:lvl3pPr>
            <a:lvl4pPr marL="1586438" indent="-226634" eaLnBrk="0" hangingPunct="0">
              <a:spcBef>
                <a:spcPct val="30000"/>
              </a:spcBef>
              <a:defRPr sz="1200">
                <a:solidFill>
                  <a:schemeClr val="tx1"/>
                </a:solidFill>
                <a:latin typeface="Rockwell" pitchFamily="18" charset="0"/>
              </a:defRPr>
            </a:lvl4pPr>
            <a:lvl5pPr marL="2039706" indent="-226634" eaLnBrk="0" hangingPunct="0">
              <a:spcBef>
                <a:spcPct val="30000"/>
              </a:spcBef>
              <a:defRPr sz="1200">
                <a:solidFill>
                  <a:schemeClr val="tx1"/>
                </a:solidFill>
                <a:latin typeface="Rockwell" pitchFamily="18" charset="0"/>
              </a:defRPr>
            </a:lvl5pPr>
            <a:lvl6pPr marL="2492974" indent="-226634" eaLnBrk="0" fontAlgn="base" hangingPunct="0">
              <a:spcBef>
                <a:spcPct val="30000"/>
              </a:spcBef>
              <a:spcAft>
                <a:spcPct val="0"/>
              </a:spcAft>
              <a:defRPr sz="1200">
                <a:solidFill>
                  <a:schemeClr val="tx1"/>
                </a:solidFill>
                <a:latin typeface="Rockwell" pitchFamily="18" charset="0"/>
              </a:defRPr>
            </a:lvl6pPr>
            <a:lvl7pPr marL="2946243" indent="-226634" eaLnBrk="0" fontAlgn="base" hangingPunct="0">
              <a:spcBef>
                <a:spcPct val="30000"/>
              </a:spcBef>
              <a:spcAft>
                <a:spcPct val="0"/>
              </a:spcAft>
              <a:defRPr sz="1200">
                <a:solidFill>
                  <a:schemeClr val="tx1"/>
                </a:solidFill>
                <a:latin typeface="Rockwell" pitchFamily="18" charset="0"/>
              </a:defRPr>
            </a:lvl7pPr>
            <a:lvl8pPr marL="3399511" indent="-226634" eaLnBrk="0" fontAlgn="base" hangingPunct="0">
              <a:spcBef>
                <a:spcPct val="30000"/>
              </a:spcBef>
              <a:spcAft>
                <a:spcPct val="0"/>
              </a:spcAft>
              <a:defRPr sz="1200">
                <a:solidFill>
                  <a:schemeClr val="tx1"/>
                </a:solidFill>
                <a:latin typeface="Rockwell" pitchFamily="18" charset="0"/>
              </a:defRPr>
            </a:lvl8pPr>
            <a:lvl9pPr marL="3852779" indent="-226634"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00549CBF-9FA5-4DE1-AA8F-9D5F06564FD7}" type="slidenum">
              <a:rPr lang="fr-CA" altLang="en-US" smtClean="0">
                <a:latin typeface="Calibri" pitchFamily="34" charset="0"/>
              </a:rPr>
              <a:pPr eaLnBrk="1" hangingPunct="1">
                <a:spcBef>
                  <a:spcPct val="0"/>
                </a:spcBef>
              </a:pPr>
              <a:t>98</a:t>
            </a:fld>
            <a:endParaRPr lang="fr-CA" altLang="en-US" smtClean="0">
              <a:latin typeface="Calibri" pitchFamily="34" charset="0"/>
            </a:endParaRPr>
          </a:p>
        </p:txBody>
      </p:sp>
    </p:spTree>
    <p:extLst>
      <p:ext uri="{BB962C8B-B14F-4D97-AF65-F5344CB8AC3E}">
        <p14:creationId xmlns:p14="http://schemas.microsoft.com/office/powerpoint/2010/main" val="2608761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p:spPr>
        <p:txBody>
          <a:bodyPr/>
          <a:lstStyle/>
          <a:p>
            <a:r>
              <a:rPr lang="en-US" altLang="en-US" smtClean="0"/>
              <a:t>Rey–Osterrieth Complex </a:t>
            </a:r>
            <a:r>
              <a:rPr lang="en-US" altLang="en-US" smtClean="0">
                <a:hlinkClick r:id="rId3"/>
              </a:rPr>
              <a:t>Figure</a:t>
            </a:r>
            <a:r>
              <a:rPr lang="en-US" altLang="en-US" smtClean="0"/>
              <a:t> Test</a:t>
            </a:r>
            <a:endParaRPr lang="en-US" altLang="en-US" b="1" smtClean="0"/>
          </a:p>
        </p:txBody>
      </p:sp>
      <p:sp>
        <p:nvSpPr>
          <p:cNvPr id="12186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36561" indent="-283293" eaLnBrk="0" hangingPunct="0">
              <a:spcBef>
                <a:spcPct val="30000"/>
              </a:spcBef>
              <a:defRPr sz="1200">
                <a:solidFill>
                  <a:schemeClr val="tx1"/>
                </a:solidFill>
                <a:latin typeface="Rockwell" pitchFamily="18" charset="0"/>
              </a:defRPr>
            </a:lvl2pPr>
            <a:lvl3pPr marL="1133170" indent="-226634" eaLnBrk="0" hangingPunct="0">
              <a:spcBef>
                <a:spcPct val="30000"/>
              </a:spcBef>
              <a:defRPr sz="1200">
                <a:solidFill>
                  <a:schemeClr val="tx1"/>
                </a:solidFill>
                <a:latin typeface="Rockwell" pitchFamily="18" charset="0"/>
              </a:defRPr>
            </a:lvl3pPr>
            <a:lvl4pPr marL="1586438" indent="-226634" eaLnBrk="0" hangingPunct="0">
              <a:spcBef>
                <a:spcPct val="30000"/>
              </a:spcBef>
              <a:defRPr sz="1200">
                <a:solidFill>
                  <a:schemeClr val="tx1"/>
                </a:solidFill>
                <a:latin typeface="Rockwell" pitchFamily="18" charset="0"/>
              </a:defRPr>
            </a:lvl4pPr>
            <a:lvl5pPr marL="2039706" indent="-226634" eaLnBrk="0" hangingPunct="0">
              <a:spcBef>
                <a:spcPct val="30000"/>
              </a:spcBef>
              <a:defRPr sz="1200">
                <a:solidFill>
                  <a:schemeClr val="tx1"/>
                </a:solidFill>
                <a:latin typeface="Rockwell" pitchFamily="18" charset="0"/>
              </a:defRPr>
            </a:lvl5pPr>
            <a:lvl6pPr marL="2492974" indent="-226634" eaLnBrk="0" fontAlgn="base" hangingPunct="0">
              <a:spcBef>
                <a:spcPct val="30000"/>
              </a:spcBef>
              <a:spcAft>
                <a:spcPct val="0"/>
              </a:spcAft>
              <a:defRPr sz="1200">
                <a:solidFill>
                  <a:schemeClr val="tx1"/>
                </a:solidFill>
                <a:latin typeface="Rockwell" pitchFamily="18" charset="0"/>
              </a:defRPr>
            </a:lvl6pPr>
            <a:lvl7pPr marL="2946243" indent="-226634" eaLnBrk="0" fontAlgn="base" hangingPunct="0">
              <a:spcBef>
                <a:spcPct val="30000"/>
              </a:spcBef>
              <a:spcAft>
                <a:spcPct val="0"/>
              </a:spcAft>
              <a:defRPr sz="1200">
                <a:solidFill>
                  <a:schemeClr val="tx1"/>
                </a:solidFill>
                <a:latin typeface="Rockwell" pitchFamily="18" charset="0"/>
              </a:defRPr>
            </a:lvl7pPr>
            <a:lvl8pPr marL="3399511" indent="-226634" eaLnBrk="0" fontAlgn="base" hangingPunct="0">
              <a:spcBef>
                <a:spcPct val="30000"/>
              </a:spcBef>
              <a:spcAft>
                <a:spcPct val="0"/>
              </a:spcAft>
              <a:defRPr sz="1200">
                <a:solidFill>
                  <a:schemeClr val="tx1"/>
                </a:solidFill>
                <a:latin typeface="Rockwell" pitchFamily="18" charset="0"/>
              </a:defRPr>
            </a:lvl8pPr>
            <a:lvl9pPr marL="3852779" indent="-226634"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4C698FCA-DCE7-4B22-9298-870958A74B2B}" type="slidenum">
              <a:rPr lang="fr-CA" altLang="en-US" smtClean="0">
                <a:latin typeface="Calibri" pitchFamily="34" charset="0"/>
              </a:rPr>
              <a:pPr eaLnBrk="1" hangingPunct="1">
                <a:spcBef>
                  <a:spcPct val="0"/>
                </a:spcBef>
              </a:pPr>
              <a:t>99</a:t>
            </a:fld>
            <a:endParaRPr lang="fr-CA" altLang="en-US" smtClean="0">
              <a:latin typeface="Calibri" pitchFamily="34" charset="0"/>
            </a:endParaRPr>
          </a:p>
        </p:txBody>
      </p:sp>
    </p:spTree>
    <p:extLst>
      <p:ext uri="{BB962C8B-B14F-4D97-AF65-F5344CB8AC3E}">
        <p14:creationId xmlns:p14="http://schemas.microsoft.com/office/powerpoint/2010/main" val="4104579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had Asperger’s syndrome (new in DSMIV),</a:t>
            </a:r>
            <a:r>
              <a:rPr lang="en-US" baseline="0" dirty="0" smtClean="0"/>
              <a:t> </a:t>
            </a:r>
            <a:r>
              <a:rPr lang="en-US" baseline="0" dirty="0" err="1" smtClean="0"/>
              <a:t>Rett</a:t>
            </a:r>
            <a:r>
              <a:rPr lang="en-US" baseline="0" dirty="0" smtClean="0"/>
              <a:t> syndrome (new in DSMIV) and PDD-NOS and childhood disintegrative disorder</a:t>
            </a:r>
            <a:endParaRPr lang="en-US" dirty="0"/>
          </a:p>
        </p:txBody>
      </p:sp>
      <p:sp>
        <p:nvSpPr>
          <p:cNvPr id="4" name="Slide Number Placeholder 3"/>
          <p:cNvSpPr>
            <a:spLocks noGrp="1"/>
          </p:cNvSpPr>
          <p:nvPr>
            <p:ph type="sldNum" sz="quarter" idx="10"/>
          </p:nvPr>
        </p:nvSpPr>
        <p:spPr/>
        <p:txBody>
          <a:bodyPr/>
          <a:lstStyle/>
          <a:p>
            <a:fld id="{C6A8B02B-30EF-4F02-83EA-D63AB07B0267}" type="slidenum">
              <a:rPr lang="en-US" smtClean="0"/>
              <a:t>22</a:t>
            </a:fld>
            <a:endParaRPr lang="en-US"/>
          </a:p>
        </p:txBody>
      </p:sp>
    </p:spTree>
    <p:extLst>
      <p:ext uri="{BB962C8B-B14F-4D97-AF65-F5344CB8AC3E}">
        <p14:creationId xmlns:p14="http://schemas.microsoft.com/office/powerpoint/2010/main" val="29134066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p:spPr>
        <p:txBody>
          <a:bodyPr/>
          <a:lstStyle/>
          <a:p>
            <a:r>
              <a:rPr lang="en-US" altLang="en-US" smtClean="0"/>
              <a:t>Rey–Osterrieth Complex </a:t>
            </a:r>
            <a:r>
              <a:rPr lang="en-US" altLang="en-US" smtClean="0">
                <a:hlinkClick r:id="rId3"/>
              </a:rPr>
              <a:t>Figure</a:t>
            </a:r>
            <a:r>
              <a:rPr lang="en-US" altLang="en-US" smtClean="0"/>
              <a:t> Test</a:t>
            </a:r>
          </a:p>
          <a:p>
            <a:endParaRPr lang="en-US" altLang="en-US" smtClean="0"/>
          </a:p>
          <a:p>
            <a:r>
              <a:rPr lang="en-US" altLang="en-US" smtClean="0"/>
              <a:t>http://www.boredpanda.com/alzheimers-disease-self-portrait-paintings-william-utermohlen/</a:t>
            </a:r>
          </a:p>
        </p:txBody>
      </p:sp>
      <p:sp>
        <p:nvSpPr>
          <p:cNvPr id="12288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36561" indent="-283293" eaLnBrk="0" hangingPunct="0">
              <a:spcBef>
                <a:spcPct val="30000"/>
              </a:spcBef>
              <a:defRPr sz="1200">
                <a:solidFill>
                  <a:schemeClr val="tx1"/>
                </a:solidFill>
                <a:latin typeface="Rockwell" pitchFamily="18" charset="0"/>
              </a:defRPr>
            </a:lvl2pPr>
            <a:lvl3pPr marL="1133170" indent="-226634" eaLnBrk="0" hangingPunct="0">
              <a:spcBef>
                <a:spcPct val="30000"/>
              </a:spcBef>
              <a:defRPr sz="1200">
                <a:solidFill>
                  <a:schemeClr val="tx1"/>
                </a:solidFill>
                <a:latin typeface="Rockwell" pitchFamily="18" charset="0"/>
              </a:defRPr>
            </a:lvl3pPr>
            <a:lvl4pPr marL="1586438" indent="-226634" eaLnBrk="0" hangingPunct="0">
              <a:spcBef>
                <a:spcPct val="30000"/>
              </a:spcBef>
              <a:defRPr sz="1200">
                <a:solidFill>
                  <a:schemeClr val="tx1"/>
                </a:solidFill>
                <a:latin typeface="Rockwell" pitchFamily="18" charset="0"/>
              </a:defRPr>
            </a:lvl4pPr>
            <a:lvl5pPr marL="2039706" indent="-226634" eaLnBrk="0" hangingPunct="0">
              <a:spcBef>
                <a:spcPct val="30000"/>
              </a:spcBef>
              <a:defRPr sz="1200">
                <a:solidFill>
                  <a:schemeClr val="tx1"/>
                </a:solidFill>
                <a:latin typeface="Rockwell" pitchFamily="18" charset="0"/>
              </a:defRPr>
            </a:lvl5pPr>
            <a:lvl6pPr marL="2492974" indent="-226634" eaLnBrk="0" fontAlgn="base" hangingPunct="0">
              <a:spcBef>
                <a:spcPct val="30000"/>
              </a:spcBef>
              <a:spcAft>
                <a:spcPct val="0"/>
              </a:spcAft>
              <a:defRPr sz="1200">
                <a:solidFill>
                  <a:schemeClr val="tx1"/>
                </a:solidFill>
                <a:latin typeface="Rockwell" pitchFamily="18" charset="0"/>
              </a:defRPr>
            </a:lvl6pPr>
            <a:lvl7pPr marL="2946243" indent="-226634" eaLnBrk="0" fontAlgn="base" hangingPunct="0">
              <a:spcBef>
                <a:spcPct val="30000"/>
              </a:spcBef>
              <a:spcAft>
                <a:spcPct val="0"/>
              </a:spcAft>
              <a:defRPr sz="1200">
                <a:solidFill>
                  <a:schemeClr val="tx1"/>
                </a:solidFill>
                <a:latin typeface="Rockwell" pitchFamily="18" charset="0"/>
              </a:defRPr>
            </a:lvl7pPr>
            <a:lvl8pPr marL="3399511" indent="-226634" eaLnBrk="0" fontAlgn="base" hangingPunct="0">
              <a:spcBef>
                <a:spcPct val="30000"/>
              </a:spcBef>
              <a:spcAft>
                <a:spcPct val="0"/>
              </a:spcAft>
              <a:defRPr sz="1200">
                <a:solidFill>
                  <a:schemeClr val="tx1"/>
                </a:solidFill>
                <a:latin typeface="Rockwell" pitchFamily="18" charset="0"/>
              </a:defRPr>
            </a:lvl8pPr>
            <a:lvl9pPr marL="3852779" indent="-226634"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E1E0E05D-D7C0-4F2E-AC51-A938AE5351FD}" type="slidenum">
              <a:rPr lang="fr-CA" altLang="en-US" smtClean="0">
                <a:latin typeface="Calibri" pitchFamily="34" charset="0"/>
              </a:rPr>
              <a:pPr eaLnBrk="1" hangingPunct="1">
                <a:spcBef>
                  <a:spcPct val="0"/>
                </a:spcBef>
              </a:pPr>
              <a:t>100</a:t>
            </a:fld>
            <a:endParaRPr lang="fr-CA" altLang="en-US" smtClean="0">
              <a:latin typeface="Calibri" pitchFamily="34" charset="0"/>
            </a:endParaRPr>
          </a:p>
        </p:txBody>
      </p:sp>
    </p:spTree>
    <p:extLst>
      <p:ext uri="{BB962C8B-B14F-4D97-AF65-F5344CB8AC3E}">
        <p14:creationId xmlns:p14="http://schemas.microsoft.com/office/powerpoint/2010/main" val="14491041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p:spPr>
        <p:txBody>
          <a:bodyPr/>
          <a:lstStyle/>
          <a:p>
            <a:endParaRPr lang="en-US" altLang="en-US" smtClean="0"/>
          </a:p>
        </p:txBody>
      </p:sp>
      <p:sp>
        <p:nvSpPr>
          <p:cNvPr id="1249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36561" indent="-283293" eaLnBrk="0" hangingPunct="0">
              <a:spcBef>
                <a:spcPct val="30000"/>
              </a:spcBef>
              <a:defRPr sz="1200">
                <a:solidFill>
                  <a:schemeClr val="tx1"/>
                </a:solidFill>
                <a:latin typeface="Rockwell" pitchFamily="18" charset="0"/>
              </a:defRPr>
            </a:lvl2pPr>
            <a:lvl3pPr marL="1133170" indent="-226634" eaLnBrk="0" hangingPunct="0">
              <a:spcBef>
                <a:spcPct val="30000"/>
              </a:spcBef>
              <a:defRPr sz="1200">
                <a:solidFill>
                  <a:schemeClr val="tx1"/>
                </a:solidFill>
                <a:latin typeface="Rockwell" pitchFamily="18" charset="0"/>
              </a:defRPr>
            </a:lvl3pPr>
            <a:lvl4pPr marL="1586438" indent="-226634" eaLnBrk="0" hangingPunct="0">
              <a:spcBef>
                <a:spcPct val="30000"/>
              </a:spcBef>
              <a:defRPr sz="1200">
                <a:solidFill>
                  <a:schemeClr val="tx1"/>
                </a:solidFill>
                <a:latin typeface="Rockwell" pitchFamily="18" charset="0"/>
              </a:defRPr>
            </a:lvl4pPr>
            <a:lvl5pPr marL="2039706" indent="-226634" eaLnBrk="0" hangingPunct="0">
              <a:spcBef>
                <a:spcPct val="30000"/>
              </a:spcBef>
              <a:defRPr sz="1200">
                <a:solidFill>
                  <a:schemeClr val="tx1"/>
                </a:solidFill>
                <a:latin typeface="Rockwell" pitchFamily="18" charset="0"/>
              </a:defRPr>
            </a:lvl5pPr>
            <a:lvl6pPr marL="2492974" indent="-226634" eaLnBrk="0" fontAlgn="base" hangingPunct="0">
              <a:spcBef>
                <a:spcPct val="30000"/>
              </a:spcBef>
              <a:spcAft>
                <a:spcPct val="0"/>
              </a:spcAft>
              <a:defRPr sz="1200">
                <a:solidFill>
                  <a:schemeClr val="tx1"/>
                </a:solidFill>
                <a:latin typeface="Rockwell" pitchFamily="18" charset="0"/>
              </a:defRPr>
            </a:lvl6pPr>
            <a:lvl7pPr marL="2946243" indent="-226634" eaLnBrk="0" fontAlgn="base" hangingPunct="0">
              <a:spcBef>
                <a:spcPct val="30000"/>
              </a:spcBef>
              <a:spcAft>
                <a:spcPct val="0"/>
              </a:spcAft>
              <a:defRPr sz="1200">
                <a:solidFill>
                  <a:schemeClr val="tx1"/>
                </a:solidFill>
                <a:latin typeface="Rockwell" pitchFamily="18" charset="0"/>
              </a:defRPr>
            </a:lvl7pPr>
            <a:lvl8pPr marL="3399511" indent="-226634" eaLnBrk="0" fontAlgn="base" hangingPunct="0">
              <a:spcBef>
                <a:spcPct val="30000"/>
              </a:spcBef>
              <a:spcAft>
                <a:spcPct val="0"/>
              </a:spcAft>
              <a:defRPr sz="1200">
                <a:solidFill>
                  <a:schemeClr val="tx1"/>
                </a:solidFill>
                <a:latin typeface="Rockwell" pitchFamily="18" charset="0"/>
              </a:defRPr>
            </a:lvl8pPr>
            <a:lvl9pPr marL="3852779" indent="-226634"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6F77B256-08EA-40ED-AF91-45AF9553CEFC}" type="slidenum">
              <a:rPr lang="fr-CA" altLang="en-US" smtClean="0">
                <a:latin typeface="Calibri" pitchFamily="34" charset="0"/>
              </a:rPr>
              <a:pPr eaLnBrk="1" hangingPunct="1">
                <a:spcBef>
                  <a:spcPct val="0"/>
                </a:spcBef>
              </a:pPr>
              <a:t>101</a:t>
            </a:fld>
            <a:endParaRPr lang="fr-CA" altLang="en-US" smtClean="0">
              <a:latin typeface="Calibri" pitchFamily="34" charset="0"/>
            </a:endParaRPr>
          </a:p>
        </p:txBody>
      </p:sp>
    </p:spTree>
    <p:extLst>
      <p:ext uri="{BB962C8B-B14F-4D97-AF65-F5344CB8AC3E}">
        <p14:creationId xmlns:p14="http://schemas.microsoft.com/office/powerpoint/2010/main" val="32489919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p:spPr>
        <p:txBody>
          <a:bodyPr/>
          <a:lstStyle/>
          <a:p>
            <a:endParaRPr lang="en-US" altLang="en-US" smtClean="0"/>
          </a:p>
        </p:txBody>
      </p:sp>
      <p:sp>
        <p:nvSpPr>
          <p:cNvPr id="1259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36561" indent="-283293" eaLnBrk="0" hangingPunct="0">
              <a:spcBef>
                <a:spcPct val="30000"/>
              </a:spcBef>
              <a:defRPr sz="1200">
                <a:solidFill>
                  <a:schemeClr val="tx1"/>
                </a:solidFill>
                <a:latin typeface="Rockwell" pitchFamily="18" charset="0"/>
              </a:defRPr>
            </a:lvl2pPr>
            <a:lvl3pPr marL="1133170" indent="-226634" eaLnBrk="0" hangingPunct="0">
              <a:spcBef>
                <a:spcPct val="30000"/>
              </a:spcBef>
              <a:defRPr sz="1200">
                <a:solidFill>
                  <a:schemeClr val="tx1"/>
                </a:solidFill>
                <a:latin typeface="Rockwell" pitchFamily="18" charset="0"/>
              </a:defRPr>
            </a:lvl3pPr>
            <a:lvl4pPr marL="1586438" indent="-226634" eaLnBrk="0" hangingPunct="0">
              <a:spcBef>
                <a:spcPct val="30000"/>
              </a:spcBef>
              <a:defRPr sz="1200">
                <a:solidFill>
                  <a:schemeClr val="tx1"/>
                </a:solidFill>
                <a:latin typeface="Rockwell" pitchFamily="18" charset="0"/>
              </a:defRPr>
            </a:lvl4pPr>
            <a:lvl5pPr marL="2039706" indent="-226634" eaLnBrk="0" hangingPunct="0">
              <a:spcBef>
                <a:spcPct val="30000"/>
              </a:spcBef>
              <a:defRPr sz="1200">
                <a:solidFill>
                  <a:schemeClr val="tx1"/>
                </a:solidFill>
                <a:latin typeface="Rockwell" pitchFamily="18" charset="0"/>
              </a:defRPr>
            </a:lvl5pPr>
            <a:lvl6pPr marL="2492974" indent="-226634" eaLnBrk="0" fontAlgn="base" hangingPunct="0">
              <a:spcBef>
                <a:spcPct val="30000"/>
              </a:spcBef>
              <a:spcAft>
                <a:spcPct val="0"/>
              </a:spcAft>
              <a:defRPr sz="1200">
                <a:solidFill>
                  <a:schemeClr val="tx1"/>
                </a:solidFill>
                <a:latin typeface="Rockwell" pitchFamily="18" charset="0"/>
              </a:defRPr>
            </a:lvl6pPr>
            <a:lvl7pPr marL="2946243" indent="-226634" eaLnBrk="0" fontAlgn="base" hangingPunct="0">
              <a:spcBef>
                <a:spcPct val="30000"/>
              </a:spcBef>
              <a:spcAft>
                <a:spcPct val="0"/>
              </a:spcAft>
              <a:defRPr sz="1200">
                <a:solidFill>
                  <a:schemeClr val="tx1"/>
                </a:solidFill>
                <a:latin typeface="Rockwell" pitchFamily="18" charset="0"/>
              </a:defRPr>
            </a:lvl7pPr>
            <a:lvl8pPr marL="3399511" indent="-226634" eaLnBrk="0" fontAlgn="base" hangingPunct="0">
              <a:spcBef>
                <a:spcPct val="30000"/>
              </a:spcBef>
              <a:spcAft>
                <a:spcPct val="0"/>
              </a:spcAft>
              <a:defRPr sz="1200">
                <a:solidFill>
                  <a:schemeClr val="tx1"/>
                </a:solidFill>
                <a:latin typeface="Rockwell" pitchFamily="18" charset="0"/>
              </a:defRPr>
            </a:lvl8pPr>
            <a:lvl9pPr marL="3852779" indent="-226634"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88359B15-6925-4CF6-AA71-B1D60BD109C9}" type="slidenum">
              <a:rPr lang="fr-CA" altLang="en-US" smtClean="0">
                <a:latin typeface="Calibri" pitchFamily="34" charset="0"/>
              </a:rPr>
              <a:pPr eaLnBrk="1" hangingPunct="1">
                <a:spcBef>
                  <a:spcPct val="0"/>
                </a:spcBef>
              </a:pPr>
              <a:t>102</a:t>
            </a:fld>
            <a:endParaRPr lang="fr-CA" altLang="en-US" smtClean="0">
              <a:latin typeface="Calibri" pitchFamily="34" charset="0"/>
            </a:endParaRPr>
          </a:p>
        </p:txBody>
      </p:sp>
    </p:spTree>
    <p:extLst>
      <p:ext uri="{BB962C8B-B14F-4D97-AF65-F5344CB8AC3E}">
        <p14:creationId xmlns:p14="http://schemas.microsoft.com/office/powerpoint/2010/main" val="32531789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p:spPr>
        <p:txBody>
          <a:bodyPr/>
          <a:lstStyle/>
          <a:p>
            <a:endParaRPr lang="en-US" altLang="en-US" smtClean="0"/>
          </a:p>
        </p:txBody>
      </p:sp>
      <p:sp>
        <p:nvSpPr>
          <p:cNvPr id="12800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36561" indent="-283293" eaLnBrk="0" hangingPunct="0">
              <a:spcBef>
                <a:spcPct val="30000"/>
              </a:spcBef>
              <a:defRPr sz="1200">
                <a:solidFill>
                  <a:schemeClr val="tx1"/>
                </a:solidFill>
                <a:latin typeface="Rockwell" pitchFamily="18" charset="0"/>
              </a:defRPr>
            </a:lvl2pPr>
            <a:lvl3pPr marL="1133170" indent="-226634" eaLnBrk="0" hangingPunct="0">
              <a:spcBef>
                <a:spcPct val="30000"/>
              </a:spcBef>
              <a:defRPr sz="1200">
                <a:solidFill>
                  <a:schemeClr val="tx1"/>
                </a:solidFill>
                <a:latin typeface="Rockwell" pitchFamily="18" charset="0"/>
              </a:defRPr>
            </a:lvl3pPr>
            <a:lvl4pPr marL="1586438" indent="-226634" eaLnBrk="0" hangingPunct="0">
              <a:spcBef>
                <a:spcPct val="30000"/>
              </a:spcBef>
              <a:defRPr sz="1200">
                <a:solidFill>
                  <a:schemeClr val="tx1"/>
                </a:solidFill>
                <a:latin typeface="Rockwell" pitchFamily="18" charset="0"/>
              </a:defRPr>
            </a:lvl4pPr>
            <a:lvl5pPr marL="2039706" indent="-226634" eaLnBrk="0" hangingPunct="0">
              <a:spcBef>
                <a:spcPct val="30000"/>
              </a:spcBef>
              <a:defRPr sz="1200">
                <a:solidFill>
                  <a:schemeClr val="tx1"/>
                </a:solidFill>
                <a:latin typeface="Rockwell" pitchFamily="18" charset="0"/>
              </a:defRPr>
            </a:lvl5pPr>
            <a:lvl6pPr marL="2492974" indent="-226634" eaLnBrk="0" fontAlgn="base" hangingPunct="0">
              <a:spcBef>
                <a:spcPct val="30000"/>
              </a:spcBef>
              <a:spcAft>
                <a:spcPct val="0"/>
              </a:spcAft>
              <a:defRPr sz="1200">
                <a:solidFill>
                  <a:schemeClr val="tx1"/>
                </a:solidFill>
                <a:latin typeface="Rockwell" pitchFamily="18" charset="0"/>
              </a:defRPr>
            </a:lvl6pPr>
            <a:lvl7pPr marL="2946243" indent="-226634" eaLnBrk="0" fontAlgn="base" hangingPunct="0">
              <a:spcBef>
                <a:spcPct val="30000"/>
              </a:spcBef>
              <a:spcAft>
                <a:spcPct val="0"/>
              </a:spcAft>
              <a:defRPr sz="1200">
                <a:solidFill>
                  <a:schemeClr val="tx1"/>
                </a:solidFill>
                <a:latin typeface="Rockwell" pitchFamily="18" charset="0"/>
              </a:defRPr>
            </a:lvl7pPr>
            <a:lvl8pPr marL="3399511" indent="-226634" eaLnBrk="0" fontAlgn="base" hangingPunct="0">
              <a:spcBef>
                <a:spcPct val="30000"/>
              </a:spcBef>
              <a:spcAft>
                <a:spcPct val="0"/>
              </a:spcAft>
              <a:defRPr sz="1200">
                <a:solidFill>
                  <a:schemeClr val="tx1"/>
                </a:solidFill>
                <a:latin typeface="Rockwell" pitchFamily="18" charset="0"/>
              </a:defRPr>
            </a:lvl8pPr>
            <a:lvl9pPr marL="3852779" indent="-226634"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31C24368-0AB7-4CBE-BA8D-06324054A15F}" type="slidenum">
              <a:rPr lang="fr-CA" altLang="en-US" smtClean="0">
                <a:latin typeface="Calibri" pitchFamily="34" charset="0"/>
              </a:rPr>
              <a:pPr eaLnBrk="1" hangingPunct="1">
                <a:spcBef>
                  <a:spcPct val="0"/>
                </a:spcBef>
              </a:pPr>
              <a:t>103</a:t>
            </a:fld>
            <a:endParaRPr lang="fr-CA" altLang="en-US" smtClean="0">
              <a:latin typeface="Calibri" pitchFamily="34" charset="0"/>
            </a:endParaRPr>
          </a:p>
        </p:txBody>
      </p:sp>
    </p:spTree>
    <p:extLst>
      <p:ext uri="{BB962C8B-B14F-4D97-AF65-F5344CB8AC3E}">
        <p14:creationId xmlns:p14="http://schemas.microsoft.com/office/powerpoint/2010/main" val="16278743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p:spPr>
        <p:txBody>
          <a:bodyPr/>
          <a:lstStyle/>
          <a:p>
            <a:r>
              <a:rPr lang="en-US" altLang="en-US" smtClean="0"/>
              <a:t>Trails A and B</a:t>
            </a:r>
          </a:p>
        </p:txBody>
      </p:sp>
      <p:sp>
        <p:nvSpPr>
          <p:cNvPr id="12902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36561" indent="-283293" eaLnBrk="0" hangingPunct="0">
              <a:spcBef>
                <a:spcPct val="30000"/>
              </a:spcBef>
              <a:defRPr sz="1200">
                <a:solidFill>
                  <a:schemeClr val="tx1"/>
                </a:solidFill>
                <a:latin typeface="Rockwell" pitchFamily="18" charset="0"/>
              </a:defRPr>
            </a:lvl2pPr>
            <a:lvl3pPr marL="1133170" indent="-226634" eaLnBrk="0" hangingPunct="0">
              <a:spcBef>
                <a:spcPct val="30000"/>
              </a:spcBef>
              <a:defRPr sz="1200">
                <a:solidFill>
                  <a:schemeClr val="tx1"/>
                </a:solidFill>
                <a:latin typeface="Rockwell" pitchFamily="18" charset="0"/>
              </a:defRPr>
            </a:lvl3pPr>
            <a:lvl4pPr marL="1586438" indent="-226634" eaLnBrk="0" hangingPunct="0">
              <a:spcBef>
                <a:spcPct val="30000"/>
              </a:spcBef>
              <a:defRPr sz="1200">
                <a:solidFill>
                  <a:schemeClr val="tx1"/>
                </a:solidFill>
                <a:latin typeface="Rockwell" pitchFamily="18" charset="0"/>
              </a:defRPr>
            </a:lvl4pPr>
            <a:lvl5pPr marL="2039706" indent="-226634" eaLnBrk="0" hangingPunct="0">
              <a:spcBef>
                <a:spcPct val="30000"/>
              </a:spcBef>
              <a:defRPr sz="1200">
                <a:solidFill>
                  <a:schemeClr val="tx1"/>
                </a:solidFill>
                <a:latin typeface="Rockwell" pitchFamily="18" charset="0"/>
              </a:defRPr>
            </a:lvl5pPr>
            <a:lvl6pPr marL="2492974" indent="-226634" eaLnBrk="0" fontAlgn="base" hangingPunct="0">
              <a:spcBef>
                <a:spcPct val="30000"/>
              </a:spcBef>
              <a:spcAft>
                <a:spcPct val="0"/>
              </a:spcAft>
              <a:defRPr sz="1200">
                <a:solidFill>
                  <a:schemeClr val="tx1"/>
                </a:solidFill>
                <a:latin typeface="Rockwell" pitchFamily="18" charset="0"/>
              </a:defRPr>
            </a:lvl6pPr>
            <a:lvl7pPr marL="2946243" indent="-226634" eaLnBrk="0" fontAlgn="base" hangingPunct="0">
              <a:spcBef>
                <a:spcPct val="30000"/>
              </a:spcBef>
              <a:spcAft>
                <a:spcPct val="0"/>
              </a:spcAft>
              <a:defRPr sz="1200">
                <a:solidFill>
                  <a:schemeClr val="tx1"/>
                </a:solidFill>
                <a:latin typeface="Rockwell" pitchFamily="18" charset="0"/>
              </a:defRPr>
            </a:lvl7pPr>
            <a:lvl8pPr marL="3399511" indent="-226634" eaLnBrk="0" fontAlgn="base" hangingPunct="0">
              <a:spcBef>
                <a:spcPct val="30000"/>
              </a:spcBef>
              <a:spcAft>
                <a:spcPct val="0"/>
              </a:spcAft>
              <a:defRPr sz="1200">
                <a:solidFill>
                  <a:schemeClr val="tx1"/>
                </a:solidFill>
                <a:latin typeface="Rockwell" pitchFamily="18" charset="0"/>
              </a:defRPr>
            </a:lvl8pPr>
            <a:lvl9pPr marL="3852779" indent="-226634"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F8A58AE9-A8D2-4082-8874-18E2ACCAB42A}" type="slidenum">
              <a:rPr lang="en-US" altLang="en-US" smtClean="0">
                <a:latin typeface="Calibri" pitchFamily="34" charset="0"/>
              </a:rPr>
              <a:pPr eaLnBrk="1" hangingPunct="1">
                <a:spcBef>
                  <a:spcPct val="0"/>
                </a:spcBef>
              </a:pPr>
              <a:t>104</a:t>
            </a:fld>
            <a:endParaRPr lang="en-US" altLang="en-US" smtClean="0">
              <a:latin typeface="Calibri" pitchFamily="34" charset="0"/>
            </a:endParaRPr>
          </a:p>
        </p:txBody>
      </p:sp>
    </p:spTree>
    <p:extLst>
      <p:ext uri="{BB962C8B-B14F-4D97-AF65-F5344CB8AC3E}">
        <p14:creationId xmlns:p14="http://schemas.microsoft.com/office/powerpoint/2010/main" val="10604615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p:spPr>
        <p:txBody>
          <a:bodyPr/>
          <a:lstStyle/>
          <a:p>
            <a:endParaRPr lang="en-US" altLang="en-US" smtClean="0"/>
          </a:p>
        </p:txBody>
      </p:sp>
      <p:sp>
        <p:nvSpPr>
          <p:cNvPr id="13619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36561" indent="-283293" eaLnBrk="0" hangingPunct="0">
              <a:spcBef>
                <a:spcPct val="30000"/>
              </a:spcBef>
              <a:defRPr sz="1200">
                <a:solidFill>
                  <a:schemeClr val="tx1"/>
                </a:solidFill>
                <a:latin typeface="Rockwell" pitchFamily="18" charset="0"/>
              </a:defRPr>
            </a:lvl2pPr>
            <a:lvl3pPr marL="1133170" indent="-226634" eaLnBrk="0" hangingPunct="0">
              <a:spcBef>
                <a:spcPct val="30000"/>
              </a:spcBef>
              <a:defRPr sz="1200">
                <a:solidFill>
                  <a:schemeClr val="tx1"/>
                </a:solidFill>
                <a:latin typeface="Rockwell" pitchFamily="18" charset="0"/>
              </a:defRPr>
            </a:lvl3pPr>
            <a:lvl4pPr marL="1586438" indent="-226634" eaLnBrk="0" hangingPunct="0">
              <a:spcBef>
                <a:spcPct val="30000"/>
              </a:spcBef>
              <a:defRPr sz="1200">
                <a:solidFill>
                  <a:schemeClr val="tx1"/>
                </a:solidFill>
                <a:latin typeface="Rockwell" pitchFamily="18" charset="0"/>
              </a:defRPr>
            </a:lvl4pPr>
            <a:lvl5pPr marL="2039706" indent="-226634" eaLnBrk="0" hangingPunct="0">
              <a:spcBef>
                <a:spcPct val="30000"/>
              </a:spcBef>
              <a:defRPr sz="1200">
                <a:solidFill>
                  <a:schemeClr val="tx1"/>
                </a:solidFill>
                <a:latin typeface="Rockwell" pitchFamily="18" charset="0"/>
              </a:defRPr>
            </a:lvl5pPr>
            <a:lvl6pPr marL="2492974" indent="-226634" eaLnBrk="0" fontAlgn="base" hangingPunct="0">
              <a:spcBef>
                <a:spcPct val="30000"/>
              </a:spcBef>
              <a:spcAft>
                <a:spcPct val="0"/>
              </a:spcAft>
              <a:defRPr sz="1200">
                <a:solidFill>
                  <a:schemeClr val="tx1"/>
                </a:solidFill>
                <a:latin typeface="Rockwell" pitchFamily="18" charset="0"/>
              </a:defRPr>
            </a:lvl6pPr>
            <a:lvl7pPr marL="2946243" indent="-226634" eaLnBrk="0" fontAlgn="base" hangingPunct="0">
              <a:spcBef>
                <a:spcPct val="30000"/>
              </a:spcBef>
              <a:spcAft>
                <a:spcPct val="0"/>
              </a:spcAft>
              <a:defRPr sz="1200">
                <a:solidFill>
                  <a:schemeClr val="tx1"/>
                </a:solidFill>
                <a:latin typeface="Rockwell" pitchFamily="18" charset="0"/>
              </a:defRPr>
            </a:lvl7pPr>
            <a:lvl8pPr marL="3399511" indent="-226634" eaLnBrk="0" fontAlgn="base" hangingPunct="0">
              <a:spcBef>
                <a:spcPct val="30000"/>
              </a:spcBef>
              <a:spcAft>
                <a:spcPct val="0"/>
              </a:spcAft>
              <a:defRPr sz="1200">
                <a:solidFill>
                  <a:schemeClr val="tx1"/>
                </a:solidFill>
                <a:latin typeface="Rockwell" pitchFamily="18" charset="0"/>
              </a:defRPr>
            </a:lvl8pPr>
            <a:lvl9pPr marL="3852779" indent="-226634"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C116EB81-EFA6-40CC-9B5D-EE406DEC3F61}" type="slidenum">
              <a:rPr lang="en-US" altLang="en-US" smtClean="0">
                <a:latin typeface="Calibri" pitchFamily="34" charset="0"/>
              </a:rPr>
              <a:pPr eaLnBrk="1" hangingPunct="1">
                <a:spcBef>
                  <a:spcPct val="0"/>
                </a:spcBef>
              </a:pPr>
              <a:t>105</a:t>
            </a:fld>
            <a:endParaRPr lang="en-US" altLang="en-US" smtClean="0">
              <a:latin typeface="Calibri" pitchFamily="34" charset="0"/>
            </a:endParaRPr>
          </a:p>
        </p:txBody>
      </p:sp>
    </p:spTree>
    <p:extLst>
      <p:ext uri="{BB962C8B-B14F-4D97-AF65-F5344CB8AC3E}">
        <p14:creationId xmlns:p14="http://schemas.microsoft.com/office/powerpoint/2010/main" val="17020283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p:spPr>
        <p:txBody>
          <a:bodyPr/>
          <a:lstStyle/>
          <a:p>
            <a:endParaRPr lang="en-US" altLang="en-US" smtClean="0"/>
          </a:p>
        </p:txBody>
      </p:sp>
      <p:sp>
        <p:nvSpPr>
          <p:cNvPr id="13722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36561" indent="-283293" eaLnBrk="0" hangingPunct="0">
              <a:spcBef>
                <a:spcPct val="30000"/>
              </a:spcBef>
              <a:defRPr sz="1200">
                <a:solidFill>
                  <a:schemeClr val="tx1"/>
                </a:solidFill>
                <a:latin typeface="Rockwell" pitchFamily="18" charset="0"/>
              </a:defRPr>
            </a:lvl2pPr>
            <a:lvl3pPr marL="1133170" indent="-226634" eaLnBrk="0" hangingPunct="0">
              <a:spcBef>
                <a:spcPct val="30000"/>
              </a:spcBef>
              <a:defRPr sz="1200">
                <a:solidFill>
                  <a:schemeClr val="tx1"/>
                </a:solidFill>
                <a:latin typeface="Rockwell" pitchFamily="18" charset="0"/>
              </a:defRPr>
            </a:lvl3pPr>
            <a:lvl4pPr marL="1586438" indent="-226634" eaLnBrk="0" hangingPunct="0">
              <a:spcBef>
                <a:spcPct val="30000"/>
              </a:spcBef>
              <a:defRPr sz="1200">
                <a:solidFill>
                  <a:schemeClr val="tx1"/>
                </a:solidFill>
                <a:latin typeface="Rockwell" pitchFamily="18" charset="0"/>
              </a:defRPr>
            </a:lvl4pPr>
            <a:lvl5pPr marL="2039706" indent="-226634" eaLnBrk="0" hangingPunct="0">
              <a:spcBef>
                <a:spcPct val="30000"/>
              </a:spcBef>
              <a:defRPr sz="1200">
                <a:solidFill>
                  <a:schemeClr val="tx1"/>
                </a:solidFill>
                <a:latin typeface="Rockwell" pitchFamily="18" charset="0"/>
              </a:defRPr>
            </a:lvl5pPr>
            <a:lvl6pPr marL="2492974" indent="-226634" eaLnBrk="0" fontAlgn="base" hangingPunct="0">
              <a:spcBef>
                <a:spcPct val="30000"/>
              </a:spcBef>
              <a:spcAft>
                <a:spcPct val="0"/>
              </a:spcAft>
              <a:defRPr sz="1200">
                <a:solidFill>
                  <a:schemeClr val="tx1"/>
                </a:solidFill>
                <a:latin typeface="Rockwell" pitchFamily="18" charset="0"/>
              </a:defRPr>
            </a:lvl6pPr>
            <a:lvl7pPr marL="2946243" indent="-226634" eaLnBrk="0" fontAlgn="base" hangingPunct="0">
              <a:spcBef>
                <a:spcPct val="30000"/>
              </a:spcBef>
              <a:spcAft>
                <a:spcPct val="0"/>
              </a:spcAft>
              <a:defRPr sz="1200">
                <a:solidFill>
                  <a:schemeClr val="tx1"/>
                </a:solidFill>
                <a:latin typeface="Rockwell" pitchFamily="18" charset="0"/>
              </a:defRPr>
            </a:lvl7pPr>
            <a:lvl8pPr marL="3399511" indent="-226634" eaLnBrk="0" fontAlgn="base" hangingPunct="0">
              <a:spcBef>
                <a:spcPct val="30000"/>
              </a:spcBef>
              <a:spcAft>
                <a:spcPct val="0"/>
              </a:spcAft>
              <a:defRPr sz="1200">
                <a:solidFill>
                  <a:schemeClr val="tx1"/>
                </a:solidFill>
                <a:latin typeface="Rockwell" pitchFamily="18" charset="0"/>
              </a:defRPr>
            </a:lvl8pPr>
            <a:lvl9pPr marL="3852779" indent="-226634"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3B08DDF4-8F5B-46E3-A4D3-A183E264F4E4}" type="slidenum">
              <a:rPr lang="fr-CA" altLang="en-US" smtClean="0">
                <a:latin typeface="Calibri" pitchFamily="34" charset="0"/>
              </a:rPr>
              <a:pPr eaLnBrk="1" hangingPunct="1">
                <a:spcBef>
                  <a:spcPct val="0"/>
                </a:spcBef>
              </a:pPr>
              <a:t>106</a:t>
            </a:fld>
            <a:endParaRPr lang="fr-CA" altLang="en-US" smtClean="0">
              <a:latin typeface="Calibri" pitchFamily="34" charset="0"/>
            </a:endParaRPr>
          </a:p>
        </p:txBody>
      </p:sp>
    </p:spTree>
    <p:extLst>
      <p:ext uri="{BB962C8B-B14F-4D97-AF65-F5344CB8AC3E}">
        <p14:creationId xmlns:p14="http://schemas.microsoft.com/office/powerpoint/2010/main" val="3232988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p:spPr>
        <p:txBody>
          <a:bodyPr/>
          <a:lstStyle/>
          <a:p>
            <a:endParaRPr lang="en-US" altLang="en-US" smtClean="0"/>
          </a:p>
        </p:txBody>
      </p:sp>
      <p:sp>
        <p:nvSpPr>
          <p:cNvPr id="13824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36561" indent="-283293" eaLnBrk="0" hangingPunct="0">
              <a:spcBef>
                <a:spcPct val="30000"/>
              </a:spcBef>
              <a:defRPr sz="1200">
                <a:solidFill>
                  <a:schemeClr val="tx1"/>
                </a:solidFill>
                <a:latin typeface="Rockwell" pitchFamily="18" charset="0"/>
              </a:defRPr>
            </a:lvl2pPr>
            <a:lvl3pPr marL="1133170" indent="-226634" eaLnBrk="0" hangingPunct="0">
              <a:spcBef>
                <a:spcPct val="30000"/>
              </a:spcBef>
              <a:defRPr sz="1200">
                <a:solidFill>
                  <a:schemeClr val="tx1"/>
                </a:solidFill>
                <a:latin typeface="Rockwell" pitchFamily="18" charset="0"/>
              </a:defRPr>
            </a:lvl3pPr>
            <a:lvl4pPr marL="1586438" indent="-226634" eaLnBrk="0" hangingPunct="0">
              <a:spcBef>
                <a:spcPct val="30000"/>
              </a:spcBef>
              <a:defRPr sz="1200">
                <a:solidFill>
                  <a:schemeClr val="tx1"/>
                </a:solidFill>
                <a:latin typeface="Rockwell" pitchFamily="18" charset="0"/>
              </a:defRPr>
            </a:lvl4pPr>
            <a:lvl5pPr marL="2039706" indent="-226634" eaLnBrk="0" hangingPunct="0">
              <a:spcBef>
                <a:spcPct val="30000"/>
              </a:spcBef>
              <a:defRPr sz="1200">
                <a:solidFill>
                  <a:schemeClr val="tx1"/>
                </a:solidFill>
                <a:latin typeface="Rockwell" pitchFamily="18" charset="0"/>
              </a:defRPr>
            </a:lvl5pPr>
            <a:lvl6pPr marL="2492974" indent="-226634" eaLnBrk="0" fontAlgn="base" hangingPunct="0">
              <a:spcBef>
                <a:spcPct val="30000"/>
              </a:spcBef>
              <a:spcAft>
                <a:spcPct val="0"/>
              </a:spcAft>
              <a:defRPr sz="1200">
                <a:solidFill>
                  <a:schemeClr val="tx1"/>
                </a:solidFill>
                <a:latin typeface="Rockwell" pitchFamily="18" charset="0"/>
              </a:defRPr>
            </a:lvl6pPr>
            <a:lvl7pPr marL="2946243" indent="-226634" eaLnBrk="0" fontAlgn="base" hangingPunct="0">
              <a:spcBef>
                <a:spcPct val="30000"/>
              </a:spcBef>
              <a:spcAft>
                <a:spcPct val="0"/>
              </a:spcAft>
              <a:defRPr sz="1200">
                <a:solidFill>
                  <a:schemeClr val="tx1"/>
                </a:solidFill>
                <a:latin typeface="Rockwell" pitchFamily="18" charset="0"/>
              </a:defRPr>
            </a:lvl7pPr>
            <a:lvl8pPr marL="3399511" indent="-226634" eaLnBrk="0" fontAlgn="base" hangingPunct="0">
              <a:spcBef>
                <a:spcPct val="30000"/>
              </a:spcBef>
              <a:spcAft>
                <a:spcPct val="0"/>
              </a:spcAft>
              <a:defRPr sz="1200">
                <a:solidFill>
                  <a:schemeClr val="tx1"/>
                </a:solidFill>
                <a:latin typeface="Rockwell" pitchFamily="18" charset="0"/>
              </a:defRPr>
            </a:lvl8pPr>
            <a:lvl9pPr marL="3852779" indent="-226634"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B27B8DBA-3135-4A13-8F7E-D425E7E20E39}" type="slidenum">
              <a:rPr lang="fr-CA" altLang="en-US" smtClean="0">
                <a:latin typeface="Calibri" pitchFamily="34" charset="0"/>
              </a:rPr>
              <a:pPr eaLnBrk="1" hangingPunct="1">
                <a:spcBef>
                  <a:spcPct val="0"/>
                </a:spcBef>
              </a:pPr>
              <a:t>107</a:t>
            </a:fld>
            <a:endParaRPr lang="fr-CA" altLang="en-US" smtClean="0">
              <a:latin typeface="Calibri" pitchFamily="34" charset="0"/>
            </a:endParaRPr>
          </a:p>
        </p:txBody>
      </p:sp>
    </p:spTree>
    <p:extLst>
      <p:ext uri="{BB962C8B-B14F-4D97-AF65-F5344CB8AC3E}">
        <p14:creationId xmlns:p14="http://schemas.microsoft.com/office/powerpoint/2010/main" val="8766751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p:spPr>
        <p:txBody>
          <a:bodyPr/>
          <a:lstStyle/>
          <a:p>
            <a:endParaRPr lang="en-US" altLang="en-US" smtClean="0"/>
          </a:p>
        </p:txBody>
      </p:sp>
      <p:sp>
        <p:nvSpPr>
          <p:cNvPr id="13926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36561" indent="-283293" eaLnBrk="0" hangingPunct="0">
              <a:spcBef>
                <a:spcPct val="30000"/>
              </a:spcBef>
              <a:defRPr sz="1200">
                <a:solidFill>
                  <a:schemeClr val="tx1"/>
                </a:solidFill>
                <a:latin typeface="Rockwell" pitchFamily="18" charset="0"/>
              </a:defRPr>
            </a:lvl2pPr>
            <a:lvl3pPr marL="1133170" indent="-226634" eaLnBrk="0" hangingPunct="0">
              <a:spcBef>
                <a:spcPct val="30000"/>
              </a:spcBef>
              <a:defRPr sz="1200">
                <a:solidFill>
                  <a:schemeClr val="tx1"/>
                </a:solidFill>
                <a:latin typeface="Rockwell" pitchFamily="18" charset="0"/>
              </a:defRPr>
            </a:lvl3pPr>
            <a:lvl4pPr marL="1586438" indent="-226634" eaLnBrk="0" hangingPunct="0">
              <a:spcBef>
                <a:spcPct val="30000"/>
              </a:spcBef>
              <a:defRPr sz="1200">
                <a:solidFill>
                  <a:schemeClr val="tx1"/>
                </a:solidFill>
                <a:latin typeface="Rockwell" pitchFamily="18" charset="0"/>
              </a:defRPr>
            </a:lvl4pPr>
            <a:lvl5pPr marL="2039706" indent="-226634" eaLnBrk="0" hangingPunct="0">
              <a:spcBef>
                <a:spcPct val="30000"/>
              </a:spcBef>
              <a:defRPr sz="1200">
                <a:solidFill>
                  <a:schemeClr val="tx1"/>
                </a:solidFill>
                <a:latin typeface="Rockwell" pitchFamily="18" charset="0"/>
              </a:defRPr>
            </a:lvl5pPr>
            <a:lvl6pPr marL="2492974" indent="-226634" eaLnBrk="0" fontAlgn="base" hangingPunct="0">
              <a:spcBef>
                <a:spcPct val="30000"/>
              </a:spcBef>
              <a:spcAft>
                <a:spcPct val="0"/>
              </a:spcAft>
              <a:defRPr sz="1200">
                <a:solidFill>
                  <a:schemeClr val="tx1"/>
                </a:solidFill>
                <a:latin typeface="Rockwell" pitchFamily="18" charset="0"/>
              </a:defRPr>
            </a:lvl6pPr>
            <a:lvl7pPr marL="2946243" indent="-226634" eaLnBrk="0" fontAlgn="base" hangingPunct="0">
              <a:spcBef>
                <a:spcPct val="30000"/>
              </a:spcBef>
              <a:spcAft>
                <a:spcPct val="0"/>
              </a:spcAft>
              <a:defRPr sz="1200">
                <a:solidFill>
                  <a:schemeClr val="tx1"/>
                </a:solidFill>
                <a:latin typeface="Rockwell" pitchFamily="18" charset="0"/>
              </a:defRPr>
            </a:lvl7pPr>
            <a:lvl8pPr marL="3399511" indent="-226634" eaLnBrk="0" fontAlgn="base" hangingPunct="0">
              <a:spcBef>
                <a:spcPct val="30000"/>
              </a:spcBef>
              <a:spcAft>
                <a:spcPct val="0"/>
              </a:spcAft>
              <a:defRPr sz="1200">
                <a:solidFill>
                  <a:schemeClr val="tx1"/>
                </a:solidFill>
                <a:latin typeface="Rockwell" pitchFamily="18" charset="0"/>
              </a:defRPr>
            </a:lvl8pPr>
            <a:lvl9pPr marL="3852779" indent="-226634"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A7B976CD-A3CF-4143-8C6A-5FFAEBF20D8C}" type="slidenum">
              <a:rPr lang="fr-CA" altLang="en-US" smtClean="0">
                <a:latin typeface="Calibri" pitchFamily="34" charset="0"/>
              </a:rPr>
              <a:pPr eaLnBrk="1" hangingPunct="1">
                <a:spcBef>
                  <a:spcPct val="0"/>
                </a:spcBef>
              </a:pPr>
              <a:t>108</a:t>
            </a:fld>
            <a:endParaRPr lang="fr-CA" altLang="en-US" smtClean="0">
              <a:latin typeface="Calibri" pitchFamily="34" charset="0"/>
            </a:endParaRPr>
          </a:p>
        </p:txBody>
      </p:sp>
    </p:spTree>
    <p:extLst>
      <p:ext uri="{BB962C8B-B14F-4D97-AF65-F5344CB8AC3E}">
        <p14:creationId xmlns:p14="http://schemas.microsoft.com/office/powerpoint/2010/main" val="35705783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US" altLang="en-US" smtClean="0"/>
          </a:p>
        </p:txBody>
      </p:sp>
      <p:sp>
        <p:nvSpPr>
          <p:cNvPr id="14029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36561" indent="-283293" eaLnBrk="0" hangingPunct="0">
              <a:spcBef>
                <a:spcPct val="30000"/>
              </a:spcBef>
              <a:defRPr sz="1200">
                <a:solidFill>
                  <a:schemeClr val="tx1"/>
                </a:solidFill>
                <a:latin typeface="Rockwell" pitchFamily="18" charset="0"/>
              </a:defRPr>
            </a:lvl2pPr>
            <a:lvl3pPr marL="1133170" indent="-226634" eaLnBrk="0" hangingPunct="0">
              <a:spcBef>
                <a:spcPct val="30000"/>
              </a:spcBef>
              <a:defRPr sz="1200">
                <a:solidFill>
                  <a:schemeClr val="tx1"/>
                </a:solidFill>
                <a:latin typeface="Rockwell" pitchFamily="18" charset="0"/>
              </a:defRPr>
            </a:lvl3pPr>
            <a:lvl4pPr marL="1586438" indent="-226634" eaLnBrk="0" hangingPunct="0">
              <a:spcBef>
                <a:spcPct val="30000"/>
              </a:spcBef>
              <a:defRPr sz="1200">
                <a:solidFill>
                  <a:schemeClr val="tx1"/>
                </a:solidFill>
                <a:latin typeface="Rockwell" pitchFamily="18" charset="0"/>
              </a:defRPr>
            </a:lvl4pPr>
            <a:lvl5pPr marL="2039706" indent="-226634" eaLnBrk="0" hangingPunct="0">
              <a:spcBef>
                <a:spcPct val="30000"/>
              </a:spcBef>
              <a:defRPr sz="1200">
                <a:solidFill>
                  <a:schemeClr val="tx1"/>
                </a:solidFill>
                <a:latin typeface="Rockwell" pitchFamily="18" charset="0"/>
              </a:defRPr>
            </a:lvl5pPr>
            <a:lvl6pPr marL="2492974" indent="-226634" eaLnBrk="0" fontAlgn="base" hangingPunct="0">
              <a:spcBef>
                <a:spcPct val="30000"/>
              </a:spcBef>
              <a:spcAft>
                <a:spcPct val="0"/>
              </a:spcAft>
              <a:defRPr sz="1200">
                <a:solidFill>
                  <a:schemeClr val="tx1"/>
                </a:solidFill>
                <a:latin typeface="Rockwell" pitchFamily="18" charset="0"/>
              </a:defRPr>
            </a:lvl6pPr>
            <a:lvl7pPr marL="2946243" indent="-226634" eaLnBrk="0" fontAlgn="base" hangingPunct="0">
              <a:spcBef>
                <a:spcPct val="30000"/>
              </a:spcBef>
              <a:spcAft>
                <a:spcPct val="0"/>
              </a:spcAft>
              <a:defRPr sz="1200">
                <a:solidFill>
                  <a:schemeClr val="tx1"/>
                </a:solidFill>
                <a:latin typeface="Rockwell" pitchFamily="18" charset="0"/>
              </a:defRPr>
            </a:lvl7pPr>
            <a:lvl8pPr marL="3399511" indent="-226634" eaLnBrk="0" fontAlgn="base" hangingPunct="0">
              <a:spcBef>
                <a:spcPct val="30000"/>
              </a:spcBef>
              <a:spcAft>
                <a:spcPct val="0"/>
              </a:spcAft>
              <a:defRPr sz="1200">
                <a:solidFill>
                  <a:schemeClr val="tx1"/>
                </a:solidFill>
                <a:latin typeface="Rockwell" pitchFamily="18" charset="0"/>
              </a:defRPr>
            </a:lvl8pPr>
            <a:lvl9pPr marL="3852779" indent="-226634"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9D1ACDA6-05C3-449A-9ED8-C25EBC9E34AF}" type="slidenum">
              <a:rPr lang="fr-CA" altLang="en-US" smtClean="0">
                <a:latin typeface="Calibri" pitchFamily="34" charset="0"/>
              </a:rPr>
              <a:pPr eaLnBrk="1" hangingPunct="1">
                <a:spcBef>
                  <a:spcPct val="0"/>
                </a:spcBef>
              </a:pPr>
              <a:t>109</a:t>
            </a:fld>
            <a:endParaRPr lang="fr-CA" altLang="en-US" smtClean="0">
              <a:latin typeface="Calibri" pitchFamily="34" charset="0"/>
            </a:endParaRPr>
          </a:p>
        </p:txBody>
      </p:sp>
    </p:spTree>
    <p:extLst>
      <p:ext uri="{BB962C8B-B14F-4D97-AF65-F5344CB8AC3E}">
        <p14:creationId xmlns:p14="http://schemas.microsoft.com/office/powerpoint/2010/main" val="2976385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have social</a:t>
            </a:r>
            <a:r>
              <a:rPr lang="en-US" baseline="0" dirty="0" smtClean="0"/>
              <a:t> communication disorder in DSM5 to replace PDD NOS</a:t>
            </a:r>
            <a:endParaRPr lang="en-US" dirty="0"/>
          </a:p>
        </p:txBody>
      </p:sp>
      <p:sp>
        <p:nvSpPr>
          <p:cNvPr id="4" name="Slide Number Placeholder 3"/>
          <p:cNvSpPr>
            <a:spLocks noGrp="1"/>
          </p:cNvSpPr>
          <p:nvPr>
            <p:ph type="sldNum" sz="quarter" idx="10"/>
          </p:nvPr>
        </p:nvSpPr>
        <p:spPr/>
        <p:txBody>
          <a:bodyPr/>
          <a:lstStyle/>
          <a:p>
            <a:fld id="{C6A8B02B-30EF-4F02-83EA-D63AB07B0267}" type="slidenum">
              <a:rPr lang="en-US" smtClean="0"/>
              <a:t>23</a:t>
            </a:fld>
            <a:endParaRPr lang="en-US"/>
          </a:p>
        </p:txBody>
      </p:sp>
    </p:spTree>
    <p:extLst>
      <p:ext uri="{BB962C8B-B14F-4D97-AF65-F5344CB8AC3E}">
        <p14:creationId xmlns:p14="http://schemas.microsoft.com/office/powerpoint/2010/main" val="28744971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p:spPr>
        <p:txBody>
          <a:bodyPr/>
          <a:lstStyle/>
          <a:p>
            <a:endParaRPr lang="en-US" altLang="en-US" smtClean="0"/>
          </a:p>
        </p:txBody>
      </p:sp>
      <p:sp>
        <p:nvSpPr>
          <p:cNvPr id="14131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36561" indent="-283293" eaLnBrk="0" hangingPunct="0">
              <a:spcBef>
                <a:spcPct val="30000"/>
              </a:spcBef>
              <a:defRPr sz="1200">
                <a:solidFill>
                  <a:schemeClr val="tx1"/>
                </a:solidFill>
                <a:latin typeface="Rockwell" pitchFamily="18" charset="0"/>
              </a:defRPr>
            </a:lvl2pPr>
            <a:lvl3pPr marL="1133170" indent="-226634" eaLnBrk="0" hangingPunct="0">
              <a:spcBef>
                <a:spcPct val="30000"/>
              </a:spcBef>
              <a:defRPr sz="1200">
                <a:solidFill>
                  <a:schemeClr val="tx1"/>
                </a:solidFill>
                <a:latin typeface="Rockwell" pitchFamily="18" charset="0"/>
              </a:defRPr>
            </a:lvl3pPr>
            <a:lvl4pPr marL="1586438" indent="-226634" eaLnBrk="0" hangingPunct="0">
              <a:spcBef>
                <a:spcPct val="30000"/>
              </a:spcBef>
              <a:defRPr sz="1200">
                <a:solidFill>
                  <a:schemeClr val="tx1"/>
                </a:solidFill>
                <a:latin typeface="Rockwell" pitchFamily="18" charset="0"/>
              </a:defRPr>
            </a:lvl4pPr>
            <a:lvl5pPr marL="2039706" indent="-226634" eaLnBrk="0" hangingPunct="0">
              <a:spcBef>
                <a:spcPct val="30000"/>
              </a:spcBef>
              <a:defRPr sz="1200">
                <a:solidFill>
                  <a:schemeClr val="tx1"/>
                </a:solidFill>
                <a:latin typeface="Rockwell" pitchFamily="18" charset="0"/>
              </a:defRPr>
            </a:lvl5pPr>
            <a:lvl6pPr marL="2492974" indent="-226634" eaLnBrk="0" fontAlgn="base" hangingPunct="0">
              <a:spcBef>
                <a:spcPct val="30000"/>
              </a:spcBef>
              <a:spcAft>
                <a:spcPct val="0"/>
              </a:spcAft>
              <a:defRPr sz="1200">
                <a:solidFill>
                  <a:schemeClr val="tx1"/>
                </a:solidFill>
                <a:latin typeface="Rockwell" pitchFamily="18" charset="0"/>
              </a:defRPr>
            </a:lvl6pPr>
            <a:lvl7pPr marL="2946243" indent="-226634" eaLnBrk="0" fontAlgn="base" hangingPunct="0">
              <a:spcBef>
                <a:spcPct val="30000"/>
              </a:spcBef>
              <a:spcAft>
                <a:spcPct val="0"/>
              </a:spcAft>
              <a:defRPr sz="1200">
                <a:solidFill>
                  <a:schemeClr val="tx1"/>
                </a:solidFill>
                <a:latin typeface="Rockwell" pitchFamily="18" charset="0"/>
              </a:defRPr>
            </a:lvl7pPr>
            <a:lvl8pPr marL="3399511" indent="-226634" eaLnBrk="0" fontAlgn="base" hangingPunct="0">
              <a:spcBef>
                <a:spcPct val="30000"/>
              </a:spcBef>
              <a:spcAft>
                <a:spcPct val="0"/>
              </a:spcAft>
              <a:defRPr sz="1200">
                <a:solidFill>
                  <a:schemeClr val="tx1"/>
                </a:solidFill>
                <a:latin typeface="Rockwell" pitchFamily="18" charset="0"/>
              </a:defRPr>
            </a:lvl8pPr>
            <a:lvl9pPr marL="3852779" indent="-226634"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49889F56-EF68-46CF-B584-38BD4A400CF1}" type="slidenum">
              <a:rPr lang="fr-CA" altLang="en-US" smtClean="0">
                <a:latin typeface="Calibri" pitchFamily="34" charset="0"/>
              </a:rPr>
              <a:pPr eaLnBrk="1" hangingPunct="1">
                <a:spcBef>
                  <a:spcPct val="0"/>
                </a:spcBef>
              </a:pPr>
              <a:t>110</a:t>
            </a:fld>
            <a:endParaRPr lang="fr-CA" altLang="en-US" smtClean="0">
              <a:latin typeface="Calibri" pitchFamily="34" charset="0"/>
            </a:endParaRPr>
          </a:p>
        </p:txBody>
      </p:sp>
    </p:spTree>
    <p:extLst>
      <p:ext uri="{BB962C8B-B14F-4D97-AF65-F5344CB8AC3E}">
        <p14:creationId xmlns:p14="http://schemas.microsoft.com/office/powerpoint/2010/main" val="18863278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p:spPr>
        <p:txBody>
          <a:bodyPr/>
          <a:lstStyle/>
          <a:p>
            <a:endParaRPr lang="en-US" altLang="en-US" smtClean="0"/>
          </a:p>
        </p:txBody>
      </p:sp>
      <p:sp>
        <p:nvSpPr>
          <p:cNvPr id="14234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36561" indent="-283293" eaLnBrk="0" hangingPunct="0">
              <a:spcBef>
                <a:spcPct val="30000"/>
              </a:spcBef>
              <a:defRPr sz="1200">
                <a:solidFill>
                  <a:schemeClr val="tx1"/>
                </a:solidFill>
                <a:latin typeface="Rockwell" pitchFamily="18" charset="0"/>
              </a:defRPr>
            </a:lvl2pPr>
            <a:lvl3pPr marL="1133170" indent="-226634" eaLnBrk="0" hangingPunct="0">
              <a:spcBef>
                <a:spcPct val="30000"/>
              </a:spcBef>
              <a:defRPr sz="1200">
                <a:solidFill>
                  <a:schemeClr val="tx1"/>
                </a:solidFill>
                <a:latin typeface="Rockwell" pitchFamily="18" charset="0"/>
              </a:defRPr>
            </a:lvl3pPr>
            <a:lvl4pPr marL="1586438" indent="-226634" eaLnBrk="0" hangingPunct="0">
              <a:spcBef>
                <a:spcPct val="30000"/>
              </a:spcBef>
              <a:defRPr sz="1200">
                <a:solidFill>
                  <a:schemeClr val="tx1"/>
                </a:solidFill>
                <a:latin typeface="Rockwell" pitchFamily="18" charset="0"/>
              </a:defRPr>
            </a:lvl4pPr>
            <a:lvl5pPr marL="2039706" indent="-226634" eaLnBrk="0" hangingPunct="0">
              <a:spcBef>
                <a:spcPct val="30000"/>
              </a:spcBef>
              <a:defRPr sz="1200">
                <a:solidFill>
                  <a:schemeClr val="tx1"/>
                </a:solidFill>
                <a:latin typeface="Rockwell" pitchFamily="18" charset="0"/>
              </a:defRPr>
            </a:lvl5pPr>
            <a:lvl6pPr marL="2492974" indent="-226634" eaLnBrk="0" fontAlgn="base" hangingPunct="0">
              <a:spcBef>
                <a:spcPct val="30000"/>
              </a:spcBef>
              <a:spcAft>
                <a:spcPct val="0"/>
              </a:spcAft>
              <a:defRPr sz="1200">
                <a:solidFill>
                  <a:schemeClr val="tx1"/>
                </a:solidFill>
                <a:latin typeface="Rockwell" pitchFamily="18" charset="0"/>
              </a:defRPr>
            </a:lvl6pPr>
            <a:lvl7pPr marL="2946243" indent="-226634" eaLnBrk="0" fontAlgn="base" hangingPunct="0">
              <a:spcBef>
                <a:spcPct val="30000"/>
              </a:spcBef>
              <a:spcAft>
                <a:spcPct val="0"/>
              </a:spcAft>
              <a:defRPr sz="1200">
                <a:solidFill>
                  <a:schemeClr val="tx1"/>
                </a:solidFill>
                <a:latin typeface="Rockwell" pitchFamily="18" charset="0"/>
              </a:defRPr>
            </a:lvl7pPr>
            <a:lvl8pPr marL="3399511" indent="-226634" eaLnBrk="0" fontAlgn="base" hangingPunct="0">
              <a:spcBef>
                <a:spcPct val="30000"/>
              </a:spcBef>
              <a:spcAft>
                <a:spcPct val="0"/>
              </a:spcAft>
              <a:defRPr sz="1200">
                <a:solidFill>
                  <a:schemeClr val="tx1"/>
                </a:solidFill>
                <a:latin typeface="Rockwell" pitchFamily="18" charset="0"/>
              </a:defRPr>
            </a:lvl8pPr>
            <a:lvl9pPr marL="3852779" indent="-226634"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A7CDB6CD-A6F9-4B04-B123-CDDA885BE4B7}" type="slidenum">
              <a:rPr lang="fr-CA" altLang="en-US" smtClean="0">
                <a:latin typeface="Calibri" pitchFamily="34" charset="0"/>
              </a:rPr>
              <a:pPr eaLnBrk="1" hangingPunct="1">
                <a:spcBef>
                  <a:spcPct val="0"/>
                </a:spcBef>
              </a:pPr>
              <a:t>111</a:t>
            </a:fld>
            <a:endParaRPr lang="fr-CA" altLang="en-US" smtClean="0">
              <a:latin typeface="Calibri" pitchFamily="34" charset="0"/>
            </a:endParaRPr>
          </a:p>
        </p:txBody>
      </p:sp>
    </p:spTree>
    <p:extLst>
      <p:ext uri="{BB962C8B-B14F-4D97-AF65-F5344CB8AC3E}">
        <p14:creationId xmlns:p14="http://schemas.microsoft.com/office/powerpoint/2010/main" val="36665487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p:spPr>
        <p:txBody>
          <a:bodyPr/>
          <a:lstStyle/>
          <a:p>
            <a:endParaRPr lang="en-US" altLang="en-US" smtClean="0"/>
          </a:p>
          <a:p>
            <a:r>
              <a:rPr lang="en-US" altLang="en-US" smtClean="0"/>
              <a:t> </a:t>
            </a:r>
          </a:p>
        </p:txBody>
      </p:sp>
      <p:sp>
        <p:nvSpPr>
          <p:cNvPr id="14643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36561" indent="-283293" eaLnBrk="0" hangingPunct="0">
              <a:spcBef>
                <a:spcPct val="30000"/>
              </a:spcBef>
              <a:defRPr sz="1200">
                <a:solidFill>
                  <a:schemeClr val="tx1"/>
                </a:solidFill>
                <a:latin typeface="Rockwell" pitchFamily="18" charset="0"/>
              </a:defRPr>
            </a:lvl2pPr>
            <a:lvl3pPr marL="1133170" indent="-226634" eaLnBrk="0" hangingPunct="0">
              <a:spcBef>
                <a:spcPct val="30000"/>
              </a:spcBef>
              <a:defRPr sz="1200">
                <a:solidFill>
                  <a:schemeClr val="tx1"/>
                </a:solidFill>
                <a:latin typeface="Rockwell" pitchFamily="18" charset="0"/>
              </a:defRPr>
            </a:lvl3pPr>
            <a:lvl4pPr marL="1586438" indent="-226634" eaLnBrk="0" hangingPunct="0">
              <a:spcBef>
                <a:spcPct val="30000"/>
              </a:spcBef>
              <a:defRPr sz="1200">
                <a:solidFill>
                  <a:schemeClr val="tx1"/>
                </a:solidFill>
                <a:latin typeface="Rockwell" pitchFamily="18" charset="0"/>
              </a:defRPr>
            </a:lvl4pPr>
            <a:lvl5pPr marL="2039706" indent="-226634" eaLnBrk="0" hangingPunct="0">
              <a:spcBef>
                <a:spcPct val="30000"/>
              </a:spcBef>
              <a:defRPr sz="1200">
                <a:solidFill>
                  <a:schemeClr val="tx1"/>
                </a:solidFill>
                <a:latin typeface="Rockwell" pitchFamily="18" charset="0"/>
              </a:defRPr>
            </a:lvl5pPr>
            <a:lvl6pPr marL="2492974" indent="-226634" eaLnBrk="0" fontAlgn="base" hangingPunct="0">
              <a:spcBef>
                <a:spcPct val="30000"/>
              </a:spcBef>
              <a:spcAft>
                <a:spcPct val="0"/>
              </a:spcAft>
              <a:defRPr sz="1200">
                <a:solidFill>
                  <a:schemeClr val="tx1"/>
                </a:solidFill>
                <a:latin typeface="Rockwell" pitchFamily="18" charset="0"/>
              </a:defRPr>
            </a:lvl6pPr>
            <a:lvl7pPr marL="2946243" indent="-226634" eaLnBrk="0" fontAlgn="base" hangingPunct="0">
              <a:spcBef>
                <a:spcPct val="30000"/>
              </a:spcBef>
              <a:spcAft>
                <a:spcPct val="0"/>
              </a:spcAft>
              <a:defRPr sz="1200">
                <a:solidFill>
                  <a:schemeClr val="tx1"/>
                </a:solidFill>
                <a:latin typeface="Rockwell" pitchFamily="18" charset="0"/>
              </a:defRPr>
            </a:lvl7pPr>
            <a:lvl8pPr marL="3399511" indent="-226634" eaLnBrk="0" fontAlgn="base" hangingPunct="0">
              <a:spcBef>
                <a:spcPct val="30000"/>
              </a:spcBef>
              <a:spcAft>
                <a:spcPct val="0"/>
              </a:spcAft>
              <a:defRPr sz="1200">
                <a:solidFill>
                  <a:schemeClr val="tx1"/>
                </a:solidFill>
                <a:latin typeface="Rockwell" pitchFamily="18" charset="0"/>
              </a:defRPr>
            </a:lvl8pPr>
            <a:lvl9pPr marL="3852779" indent="-226634"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70C1B952-61F0-490E-83D7-B8ADCDF37F82}" type="slidenum">
              <a:rPr lang="fr-CA" altLang="en-US" smtClean="0">
                <a:latin typeface="Calibri" pitchFamily="34" charset="0"/>
              </a:rPr>
              <a:pPr eaLnBrk="1" hangingPunct="1">
                <a:spcBef>
                  <a:spcPct val="0"/>
                </a:spcBef>
              </a:pPr>
              <a:t>112</a:t>
            </a:fld>
            <a:endParaRPr lang="fr-CA" altLang="en-US" smtClean="0">
              <a:latin typeface="Calibri" pitchFamily="34" charset="0"/>
            </a:endParaRPr>
          </a:p>
        </p:txBody>
      </p:sp>
    </p:spTree>
    <p:extLst>
      <p:ext uri="{BB962C8B-B14F-4D97-AF65-F5344CB8AC3E}">
        <p14:creationId xmlns:p14="http://schemas.microsoft.com/office/powerpoint/2010/main" val="24680940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p:spPr>
        <p:txBody>
          <a:bodyPr/>
          <a:lstStyle/>
          <a:p>
            <a:endParaRPr lang="en-US" altLang="en-US" i="1" smtClean="0"/>
          </a:p>
        </p:txBody>
      </p:sp>
      <p:sp>
        <p:nvSpPr>
          <p:cNvPr id="14746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36561" indent="-283293" eaLnBrk="0" hangingPunct="0">
              <a:spcBef>
                <a:spcPct val="30000"/>
              </a:spcBef>
              <a:defRPr sz="1200">
                <a:solidFill>
                  <a:schemeClr val="tx1"/>
                </a:solidFill>
                <a:latin typeface="Rockwell" pitchFamily="18" charset="0"/>
              </a:defRPr>
            </a:lvl2pPr>
            <a:lvl3pPr marL="1133170" indent="-226634" eaLnBrk="0" hangingPunct="0">
              <a:spcBef>
                <a:spcPct val="30000"/>
              </a:spcBef>
              <a:defRPr sz="1200">
                <a:solidFill>
                  <a:schemeClr val="tx1"/>
                </a:solidFill>
                <a:latin typeface="Rockwell" pitchFamily="18" charset="0"/>
              </a:defRPr>
            </a:lvl3pPr>
            <a:lvl4pPr marL="1586438" indent="-226634" eaLnBrk="0" hangingPunct="0">
              <a:spcBef>
                <a:spcPct val="30000"/>
              </a:spcBef>
              <a:defRPr sz="1200">
                <a:solidFill>
                  <a:schemeClr val="tx1"/>
                </a:solidFill>
                <a:latin typeface="Rockwell" pitchFamily="18" charset="0"/>
              </a:defRPr>
            </a:lvl4pPr>
            <a:lvl5pPr marL="2039706" indent="-226634" eaLnBrk="0" hangingPunct="0">
              <a:spcBef>
                <a:spcPct val="30000"/>
              </a:spcBef>
              <a:defRPr sz="1200">
                <a:solidFill>
                  <a:schemeClr val="tx1"/>
                </a:solidFill>
                <a:latin typeface="Rockwell" pitchFamily="18" charset="0"/>
              </a:defRPr>
            </a:lvl5pPr>
            <a:lvl6pPr marL="2492974" indent="-226634" eaLnBrk="0" fontAlgn="base" hangingPunct="0">
              <a:spcBef>
                <a:spcPct val="30000"/>
              </a:spcBef>
              <a:spcAft>
                <a:spcPct val="0"/>
              </a:spcAft>
              <a:defRPr sz="1200">
                <a:solidFill>
                  <a:schemeClr val="tx1"/>
                </a:solidFill>
                <a:latin typeface="Rockwell" pitchFamily="18" charset="0"/>
              </a:defRPr>
            </a:lvl6pPr>
            <a:lvl7pPr marL="2946243" indent="-226634" eaLnBrk="0" fontAlgn="base" hangingPunct="0">
              <a:spcBef>
                <a:spcPct val="30000"/>
              </a:spcBef>
              <a:spcAft>
                <a:spcPct val="0"/>
              </a:spcAft>
              <a:defRPr sz="1200">
                <a:solidFill>
                  <a:schemeClr val="tx1"/>
                </a:solidFill>
                <a:latin typeface="Rockwell" pitchFamily="18" charset="0"/>
              </a:defRPr>
            </a:lvl7pPr>
            <a:lvl8pPr marL="3399511" indent="-226634" eaLnBrk="0" fontAlgn="base" hangingPunct="0">
              <a:spcBef>
                <a:spcPct val="30000"/>
              </a:spcBef>
              <a:spcAft>
                <a:spcPct val="0"/>
              </a:spcAft>
              <a:defRPr sz="1200">
                <a:solidFill>
                  <a:schemeClr val="tx1"/>
                </a:solidFill>
                <a:latin typeface="Rockwell" pitchFamily="18" charset="0"/>
              </a:defRPr>
            </a:lvl8pPr>
            <a:lvl9pPr marL="3852779" indent="-226634"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7C983D77-F784-465A-847B-66FF82DC59DB}" type="slidenum">
              <a:rPr lang="fr-CA" altLang="en-US" smtClean="0">
                <a:latin typeface="Calibri" pitchFamily="34" charset="0"/>
              </a:rPr>
              <a:pPr eaLnBrk="1" hangingPunct="1">
                <a:spcBef>
                  <a:spcPct val="0"/>
                </a:spcBef>
              </a:pPr>
              <a:t>113</a:t>
            </a:fld>
            <a:endParaRPr lang="fr-CA" altLang="en-US" smtClean="0">
              <a:latin typeface="Calibri" pitchFamily="34" charset="0"/>
            </a:endParaRPr>
          </a:p>
        </p:txBody>
      </p:sp>
    </p:spTree>
    <p:extLst>
      <p:ext uri="{BB962C8B-B14F-4D97-AF65-F5344CB8AC3E}">
        <p14:creationId xmlns:p14="http://schemas.microsoft.com/office/powerpoint/2010/main" val="2517569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r>
              <a:rPr lang="en-US" altLang="en-US" smtClean="0"/>
              <a:t>http://www.biostat.jhsph.edu/project/globalAD</a:t>
            </a:r>
            <a:r>
              <a:rPr lang="en-US" altLang="en-US" smtClean="0">
                <a:hlinkClick r:id="rId3"/>
              </a:rPr>
              <a:t>/</a:t>
            </a:r>
            <a:endParaRPr lang="en-US" altLang="en-US" smtClean="0"/>
          </a:p>
          <a:p>
            <a:endParaRPr lang="en-US" altLang="en-US" smtClean="0"/>
          </a:p>
        </p:txBody>
      </p:sp>
      <p:sp>
        <p:nvSpPr>
          <p:cNvPr id="14848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36561" indent="-283293" eaLnBrk="0" hangingPunct="0">
              <a:spcBef>
                <a:spcPct val="30000"/>
              </a:spcBef>
              <a:defRPr sz="1200">
                <a:solidFill>
                  <a:schemeClr val="tx1"/>
                </a:solidFill>
                <a:latin typeface="Rockwell" pitchFamily="18" charset="0"/>
              </a:defRPr>
            </a:lvl2pPr>
            <a:lvl3pPr marL="1133170" indent="-226634" eaLnBrk="0" hangingPunct="0">
              <a:spcBef>
                <a:spcPct val="30000"/>
              </a:spcBef>
              <a:defRPr sz="1200">
                <a:solidFill>
                  <a:schemeClr val="tx1"/>
                </a:solidFill>
                <a:latin typeface="Rockwell" pitchFamily="18" charset="0"/>
              </a:defRPr>
            </a:lvl3pPr>
            <a:lvl4pPr marL="1586438" indent="-226634" eaLnBrk="0" hangingPunct="0">
              <a:spcBef>
                <a:spcPct val="30000"/>
              </a:spcBef>
              <a:defRPr sz="1200">
                <a:solidFill>
                  <a:schemeClr val="tx1"/>
                </a:solidFill>
                <a:latin typeface="Rockwell" pitchFamily="18" charset="0"/>
              </a:defRPr>
            </a:lvl4pPr>
            <a:lvl5pPr marL="2039706" indent="-226634" eaLnBrk="0" hangingPunct="0">
              <a:spcBef>
                <a:spcPct val="30000"/>
              </a:spcBef>
              <a:defRPr sz="1200">
                <a:solidFill>
                  <a:schemeClr val="tx1"/>
                </a:solidFill>
                <a:latin typeface="Rockwell" pitchFamily="18" charset="0"/>
              </a:defRPr>
            </a:lvl5pPr>
            <a:lvl6pPr marL="2492974" indent="-226634" eaLnBrk="0" fontAlgn="base" hangingPunct="0">
              <a:spcBef>
                <a:spcPct val="30000"/>
              </a:spcBef>
              <a:spcAft>
                <a:spcPct val="0"/>
              </a:spcAft>
              <a:defRPr sz="1200">
                <a:solidFill>
                  <a:schemeClr val="tx1"/>
                </a:solidFill>
                <a:latin typeface="Rockwell" pitchFamily="18" charset="0"/>
              </a:defRPr>
            </a:lvl6pPr>
            <a:lvl7pPr marL="2946243" indent="-226634" eaLnBrk="0" fontAlgn="base" hangingPunct="0">
              <a:spcBef>
                <a:spcPct val="30000"/>
              </a:spcBef>
              <a:spcAft>
                <a:spcPct val="0"/>
              </a:spcAft>
              <a:defRPr sz="1200">
                <a:solidFill>
                  <a:schemeClr val="tx1"/>
                </a:solidFill>
                <a:latin typeface="Rockwell" pitchFamily="18" charset="0"/>
              </a:defRPr>
            </a:lvl7pPr>
            <a:lvl8pPr marL="3399511" indent="-226634" eaLnBrk="0" fontAlgn="base" hangingPunct="0">
              <a:spcBef>
                <a:spcPct val="30000"/>
              </a:spcBef>
              <a:spcAft>
                <a:spcPct val="0"/>
              </a:spcAft>
              <a:defRPr sz="1200">
                <a:solidFill>
                  <a:schemeClr val="tx1"/>
                </a:solidFill>
                <a:latin typeface="Rockwell" pitchFamily="18" charset="0"/>
              </a:defRPr>
            </a:lvl8pPr>
            <a:lvl9pPr marL="3852779" indent="-226634"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6F6C6930-406A-457F-8008-C088D1C0209F}" type="slidenum">
              <a:rPr lang="fr-CA" altLang="en-US" smtClean="0">
                <a:latin typeface="Calibri" pitchFamily="34" charset="0"/>
              </a:rPr>
              <a:pPr eaLnBrk="1" hangingPunct="1">
                <a:spcBef>
                  <a:spcPct val="0"/>
                </a:spcBef>
              </a:pPr>
              <a:t>114</a:t>
            </a:fld>
            <a:endParaRPr lang="fr-CA" altLang="en-US" smtClean="0">
              <a:latin typeface="Calibri" pitchFamily="34" charset="0"/>
            </a:endParaRPr>
          </a:p>
        </p:txBody>
      </p:sp>
    </p:spTree>
    <p:extLst>
      <p:ext uri="{BB962C8B-B14F-4D97-AF65-F5344CB8AC3E}">
        <p14:creationId xmlns:p14="http://schemas.microsoft.com/office/powerpoint/2010/main" val="22173186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p:spPr>
        <p:txBody>
          <a:bodyPr/>
          <a:lstStyle/>
          <a:p>
            <a:endParaRPr lang="en-US" altLang="en-US" smtClean="0"/>
          </a:p>
        </p:txBody>
      </p:sp>
      <p:sp>
        <p:nvSpPr>
          <p:cNvPr id="14950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36561" indent="-283293" eaLnBrk="0" hangingPunct="0">
              <a:spcBef>
                <a:spcPct val="30000"/>
              </a:spcBef>
              <a:defRPr sz="1200">
                <a:solidFill>
                  <a:schemeClr val="tx1"/>
                </a:solidFill>
                <a:latin typeface="Rockwell" pitchFamily="18" charset="0"/>
              </a:defRPr>
            </a:lvl2pPr>
            <a:lvl3pPr marL="1133170" indent="-226634" eaLnBrk="0" hangingPunct="0">
              <a:spcBef>
                <a:spcPct val="30000"/>
              </a:spcBef>
              <a:defRPr sz="1200">
                <a:solidFill>
                  <a:schemeClr val="tx1"/>
                </a:solidFill>
                <a:latin typeface="Rockwell" pitchFamily="18" charset="0"/>
              </a:defRPr>
            </a:lvl3pPr>
            <a:lvl4pPr marL="1586438" indent="-226634" eaLnBrk="0" hangingPunct="0">
              <a:spcBef>
                <a:spcPct val="30000"/>
              </a:spcBef>
              <a:defRPr sz="1200">
                <a:solidFill>
                  <a:schemeClr val="tx1"/>
                </a:solidFill>
                <a:latin typeface="Rockwell" pitchFamily="18" charset="0"/>
              </a:defRPr>
            </a:lvl4pPr>
            <a:lvl5pPr marL="2039706" indent="-226634" eaLnBrk="0" hangingPunct="0">
              <a:spcBef>
                <a:spcPct val="30000"/>
              </a:spcBef>
              <a:defRPr sz="1200">
                <a:solidFill>
                  <a:schemeClr val="tx1"/>
                </a:solidFill>
                <a:latin typeface="Rockwell" pitchFamily="18" charset="0"/>
              </a:defRPr>
            </a:lvl5pPr>
            <a:lvl6pPr marL="2492974" indent="-226634" eaLnBrk="0" fontAlgn="base" hangingPunct="0">
              <a:spcBef>
                <a:spcPct val="30000"/>
              </a:spcBef>
              <a:spcAft>
                <a:spcPct val="0"/>
              </a:spcAft>
              <a:defRPr sz="1200">
                <a:solidFill>
                  <a:schemeClr val="tx1"/>
                </a:solidFill>
                <a:latin typeface="Rockwell" pitchFamily="18" charset="0"/>
              </a:defRPr>
            </a:lvl6pPr>
            <a:lvl7pPr marL="2946243" indent="-226634" eaLnBrk="0" fontAlgn="base" hangingPunct="0">
              <a:spcBef>
                <a:spcPct val="30000"/>
              </a:spcBef>
              <a:spcAft>
                <a:spcPct val="0"/>
              </a:spcAft>
              <a:defRPr sz="1200">
                <a:solidFill>
                  <a:schemeClr val="tx1"/>
                </a:solidFill>
                <a:latin typeface="Rockwell" pitchFamily="18" charset="0"/>
              </a:defRPr>
            </a:lvl7pPr>
            <a:lvl8pPr marL="3399511" indent="-226634" eaLnBrk="0" fontAlgn="base" hangingPunct="0">
              <a:spcBef>
                <a:spcPct val="30000"/>
              </a:spcBef>
              <a:spcAft>
                <a:spcPct val="0"/>
              </a:spcAft>
              <a:defRPr sz="1200">
                <a:solidFill>
                  <a:schemeClr val="tx1"/>
                </a:solidFill>
                <a:latin typeface="Rockwell" pitchFamily="18" charset="0"/>
              </a:defRPr>
            </a:lvl8pPr>
            <a:lvl9pPr marL="3852779" indent="-226634"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30CD59DD-15B0-49B7-A77D-B4EE652E0BFB}" type="slidenum">
              <a:rPr lang="fr-CA" altLang="en-US" smtClean="0">
                <a:latin typeface="Calibri" pitchFamily="34" charset="0"/>
              </a:rPr>
              <a:pPr eaLnBrk="1" hangingPunct="1">
                <a:spcBef>
                  <a:spcPct val="0"/>
                </a:spcBef>
              </a:pPr>
              <a:t>115</a:t>
            </a:fld>
            <a:endParaRPr lang="fr-CA" altLang="en-US" smtClean="0">
              <a:latin typeface="Calibri" pitchFamily="34" charset="0"/>
            </a:endParaRPr>
          </a:p>
        </p:txBody>
      </p:sp>
    </p:spTree>
    <p:extLst>
      <p:ext uri="{BB962C8B-B14F-4D97-AF65-F5344CB8AC3E}">
        <p14:creationId xmlns:p14="http://schemas.microsoft.com/office/powerpoint/2010/main" val="149367890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p:spPr>
        <p:txBody>
          <a:bodyPr/>
          <a:lstStyle/>
          <a:p>
            <a:endParaRPr lang="en-US" altLang="en-US" smtClean="0"/>
          </a:p>
        </p:txBody>
      </p:sp>
      <p:sp>
        <p:nvSpPr>
          <p:cNvPr id="1505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36561" indent="-283293" eaLnBrk="0" hangingPunct="0">
              <a:spcBef>
                <a:spcPct val="30000"/>
              </a:spcBef>
              <a:defRPr sz="1200">
                <a:solidFill>
                  <a:schemeClr val="tx1"/>
                </a:solidFill>
                <a:latin typeface="Rockwell" pitchFamily="18" charset="0"/>
              </a:defRPr>
            </a:lvl2pPr>
            <a:lvl3pPr marL="1133170" indent="-226634" eaLnBrk="0" hangingPunct="0">
              <a:spcBef>
                <a:spcPct val="30000"/>
              </a:spcBef>
              <a:defRPr sz="1200">
                <a:solidFill>
                  <a:schemeClr val="tx1"/>
                </a:solidFill>
                <a:latin typeface="Rockwell" pitchFamily="18" charset="0"/>
              </a:defRPr>
            </a:lvl3pPr>
            <a:lvl4pPr marL="1586438" indent="-226634" eaLnBrk="0" hangingPunct="0">
              <a:spcBef>
                <a:spcPct val="30000"/>
              </a:spcBef>
              <a:defRPr sz="1200">
                <a:solidFill>
                  <a:schemeClr val="tx1"/>
                </a:solidFill>
                <a:latin typeface="Rockwell" pitchFamily="18" charset="0"/>
              </a:defRPr>
            </a:lvl4pPr>
            <a:lvl5pPr marL="2039706" indent="-226634" eaLnBrk="0" hangingPunct="0">
              <a:spcBef>
                <a:spcPct val="30000"/>
              </a:spcBef>
              <a:defRPr sz="1200">
                <a:solidFill>
                  <a:schemeClr val="tx1"/>
                </a:solidFill>
                <a:latin typeface="Rockwell" pitchFamily="18" charset="0"/>
              </a:defRPr>
            </a:lvl5pPr>
            <a:lvl6pPr marL="2492974" indent="-226634" eaLnBrk="0" fontAlgn="base" hangingPunct="0">
              <a:spcBef>
                <a:spcPct val="30000"/>
              </a:spcBef>
              <a:spcAft>
                <a:spcPct val="0"/>
              </a:spcAft>
              <a:defRPr sz="1200">
                <a:solidFill>
                  <a:schemeClr val="tx1"/>
                </a:solidFill>
                <a:latin typeface="Rockwell" pitchFamily="18" charset="0"/>
              </a:defRPr>
            </a:lvl6pPr>
            <a:lvl7pPr marL="2946243" indent="-226634" eaLnBrk="0" fontAlgn="base" hangingPunct="0">
              <a:spcBef>
                <a:spcPct val="30000"/>
              </a:spcBef>
              <a:spcAft>
                <a:spcPct val="0"/>
              </a:spcAft>
              <a:defRPr sz="1200">
                <a:solidFill>
                  <a:schemeClr val="tx1"/>
                </a:solidFill>
                <a:latin typeface="Rockwell" pitchFamily="18" charset="0"/>
              </a:defRPr>
            </a:lvl7pPr>
            <a:lvl8pPr marL="3399511" indent="-226634" eaLnBrk="0" fontAlgn="base" hangingPunct="0">
              <a:spcBef>
                <a:spcPct val="30000"/>
              </a:spcBef>
              <a:spcAft>
                <a:spcPct val="0"/>
              </a:spcAft>
              <a:defRPr sz="1200">
                <a:solidFill>
                  <a:schemeClr val="tx1"/>
                </a:solidFill>
                <a:latin typeface="Rockwell" pitchFamily="18" charset="0"/>
              </a:defRPr>
            </a:lvl8pPr>
            <a:lvl9pPr marL="3852779" indent="-226634"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E7C10150-57B7-4149-8BC9-46A397780CBF}" type="slidenum">
              <a:rPr lang="fr-CA" altLang="en-US" smtClean="0">
                <a:latin typeface="Calibri" pitchFamily="34" charset="0"/>
              </a:rPr>
              <a:pPr eaLnBrk="1" hangingPunct="1">
                <a:spcBef>
                  <a:spcPct val="0"/>
                </a:spcBef>
              </a:pPr>
              <a:t>116</a:t>
            </a:fld>
            <a:endParaRPr lang="fr-CA" altLang="en-US" smtClean="0">
              <a:latin typeface="Calibri" pitchFamily="34" charset="0"/>
            </a:endParaRPr>
          </a:p>
        </p:txBody>
      </p:sp>
    </p:spTree>
    <p:extLst>
      <p:ext uri="{BB962C8B-B14F-4D97-AF65-F5344CB8AC3E}">
        <p14:creationId xmlns:p14="http://schemas.microsoft.com/office/powerpoint/2010/main" val="418597464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p:spPr>
        <p:txBody>
          <a:bodyPr/>
          <a:lstStyle/>
          <a:p>
            <a:endParaRPr lang="en-US" altLang="en-US" smtClean="0"/>
          </a:p>
        </p:txBody>
      </p:sp>
      <p:sp>
        <p:nvSpPr>
          <p:cNvPr id="1515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36561" indent="-283293" eaLnBrk="0" hangingPunct="0">
              <a:spcBef>
                <a:spcPct val="30000"/>
              </a:spcBef>
              <a:defRPr sz="1200">
                <a:solidFill>
                  <a:schemeClr val="tx1"/>
                </a:solidFill>
                <a:latin typeface="Rockwell" pitchFamily="18" charset="0"/>
              </a:defRPr>
            </a:lvl2pPr>
            <a:lvl3pPr marL="1133170" indent="-226634" eaLnBrk="0" hangingPunct="0">
              <a:spcBef>
                <a:spcPct val="30000"/>
              </a:spcBef>
              <a:defRPr sz="1200">
                <a:solidFill>
                  <a:schemeClr val="tx1"/>
                </a:solidFill>
                <a:latin typeface="Rockwell" pitchFamily="18" charset="0"/>
              </a:defRPr>
            </a:lvl3pPr>
            <a:lvl4pPr marL="1586438" indent="-226634" eaLnBrk="0" hangingPunct="0">
              <a:spcBef>
                <a:spcPct val="30000"/>
              </a:spcBef>
              <a:defRPr sz="1200">
                <a:solidFill>
                  <a:schemeClr val="tx1"/>
                </a:solidFill>
                <a:latin typeface="Rockwell" pitchFamily="18" charset="0"/>
              </a:defRPr>
            </a:lvl4pPr>
            <a:lvl5pPr marL="2039706" indent="-226634" eaLnBrk="0" hangingPunct="0">
              <a:spcBef>
                <a:spcPct val="30000"/>
              </a:spcBef>
              <a:defRPr sz="1200">
                <a:solidFill>
                  <a:schemeClr val="tx1"/>
                </a:solidFill>
                <a:latin typeface="Rockwell" pitchFamily="18" charset="0"/>
              </a:defRPr>
            </a:lvl5pPr>
            <a:lvl6pPr marL="2492974" indent="-226634" eaLnBrk="0" fontAlgn="base" hangingPunct="0">
              <a:spcBef>
                <a:spcPct val="30000"/>
              </a:spcBef>
              <a:spcAft>
                <a:spcPct val="0"/>
              </a:spcAft>
              <a:defRPr sz="1200">
                <a:solidFill>
                  <a:schemeClr val="tx1"/>
                </a:solidFill>
                <a:latin typeface="Rockwell" pitchFamily="18" charset="0"/>
              </a:defRPr>
            </a:lvl6pPr>
            <a:lvl7pPr marL="2946243" indent="-226634" eaLnBrk="0" fontAlgn="base" hangingPunct="0">
              <a:spcBef>
                <a:spcPct val="30000"/>
              </a:spcBef>
              <a:spcAft>
                <a:spcPct val="0"/>
              </a:spcAft>
              <a:defRPr sz="1200">
                <a:solidFill>
                  <a:schemeClr val="tx1"/>
                </a:solidFill>
                <a:latin typeface="Rockwell" pitchFamily="18" charset="0"/>
              </a:defRPr>
            </a:lvl7pPr>
            <a:lvl8pPr marL="3399511" indent="-226634" eaLnBrk="0" fontAlgn="base" hangingPunct="0">
              <a:spcBef>
                <a:spcPct val="30000"/>
              </a:spcBef>
              <a:spcAft>
                <a:spcPct val="0"/>
              </a:spcAft>
              <a:defRPr sz="1200">
                <a:solidFill>
                  <a:schemeClr val="tx1"/>
                </a:solidFill>
                <a:latin typeface="Rockwell" pitchFamily="18" charset="0"/>
              </a:defRPr>
            </a:lvl8pPr>
            <a:lvl9pPr marL="3852779" indent="-226634"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0FF1E01E-83BE-4F0C-BDE8-18D54EDF33ED}" type="slidenum">
              <a:rPr lang="fr-CA" altLang="en-US" smtClean="0">
                <a:latin typeface="Calibri" pitchFamily="34" charset="0"/>
              </a:rPr>
              <a:pPr eaLnBrk="1" hangingPunct="1">
                <a:spcBef>
                  <a:spcPct val="0"/>
                </a:spcBef>
              </a:pPr>
              <a:t>117</a:t>
            </a:fld>
            <a:endParaRPr lang="fr-CA" altLang="en-US" smtClean="0">
              <a:latin typeface="Calibri" pitchFamily="34" charset="0"/>
            </a:endParaRPr>
          </a:p>
        </p:txBody>
      </p:sp>
    </p:spTree>
    <p:extLst>
      <p:ext uri="{BB962C8B-B14F-4D97-AF65-F5344CB8AC3E}">
        <p14:creationId xmlns:p14="http://schemas.microsoft.com/office/powerpoint/2010/main" val="32731955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p:spPr>
        <p:txBody>
          <a:bodyPr/>
          <a:lstStyle/>
          <a:p>
            <a:endParaRPr lang="en-US" altLang="en-US" smtClean="0"/>
          </a:p>
        </p:txBody>
      </p:sp>
      <p:sp>
        <p:nvSpPr>
          <p:cNvPr id="15258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36561" indent="-283293" eaLnBrk="0" hangingPunct="0">
              <a:spcBef>
                <a:spcPct val="30000"/>
              </a:spcBef>
              <a:defRPr sz="1200">
                <a:solidFill>
                  <a:schemeClr val="tx1"/>
                </a:solidFill>
                <a:latin typeface="Rockwell" pitchFamily="18" charset="0"/>
              </a:defRPr>
            </a:lvl2pPr>
            <a:lvl3pPr marL="1133170" indent="-226634" eaLnBrk="0" hangingPunct="0">
              <a:spcBef>
                <a:spcPct val="30000"/>
              </a:spcBef>
              <a:defRPr sz="1200">
                <a:solidFill>
                  <a:schemeClr val="tx1"/>
                </a:solidFill>
                <a:latin typeface="Rockwell" pitchFamily="18" charset="0"/>
              </a:defRPr>
            </a:lvl3pPr>
            <a:lvl4pPr marL="1586438" indent="-226634" eaLnBrk="0" hangingPunct="0">
              <a:spcBef>
                <a:spcPct val="30000"/>
              </a:spcBef>
              <a:defRPr sz="1200">
                <a:solidFill>
                  <a:schemeClr val="tx1"/>
                </a:solidFill>
                <a:latin typeface="Rockwell" pitchFamily="18" charset="0"/>
              </a:defRPr>
            </a:lvl4pPr>
            <a:lvl5pPr marL="2039706" indent="-226634" eaLnBrk="0" hangingPunct="0">
              <a:spcBef>
                <a:spcPct val="30000"/>
              </a:spcBef>
              <a:defRPr sz="1200">
                <a:solidFill>
                  <a:schemeClr val="tx1"/>
                </a:solidFill>
                <a:latin typeface="Rockwell" pitchFamily="18" charset="0"/>
              </a:defRPr>
            </a:lvl5pPr>
            <a:lvl6pPr marL="2492974" indent="-226634" eaLnBrk="0" fontAlgn="base" hangingPunct="0">
              <a:spcBef>
                <a:spcPct val="30000"/>
              </a:spcBef>
              <a:spcAft>
                <a:spcPct val="0"/>
              </a:spcAft>
              <a:defRPr sz="1200">
                <a:solidFill>
                  <a:schemeClr val="tx1"/>
                </a:solidFill>
                <a:latin typeface="Rockwell" pitchFamily="18" charset="0"/>
              </a:defRPr>
            </a:lvl6pPr>
            <a:lvl7pPr marL="2946243" indent="-226634" eaLnBrk="0" fontAlgn="base" hangingPunct="0">
              <a:spcBef>
                <a:spcPct val="30000"/>
              </a:spcBef>
              <a:spcAft>
                <a:spcPct val="0"/>
              </a:spcAft>
              <a:defRPr sz="1200">
                <a:solidFill>
                  <a:schemeClr val="tx1"/>
                </a:solidFill>
                <a:latin typeface="Rockwell" pitchFamily="18" charset="0"/>
              </a:defRPr>
            </a:lvl7pPr>
            <a:lvl8pPr marL="3399511" indent="-226634" eaLnBrk="0" fontAlgn="base" hangingPunct="0">
              <a:spcBef>
                <a:spcPct val="30000"/>
              </a:spcBef>
              <a:spcAft>
                <a:spcPct val="0"/>
              </a:spcAft>
              <a:defRPr sz="1200">
                <a:solidFill>
                  <a:schemeClr val="tx1"/>
                </a:solidFill>
                <a:latin typeface="Rockwell" pitchFamily="18" charset="0"/>
              </a:defRPr>
            </a:lvl8pPr>
            <a:lvl9pPr marL="3852779" indent="-226634"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1F66BA03-7CB7-4AFF-9071-E549B6FCC71B}" type="slidenum">
              <a:rPr lang="fr-CA" altLang="en-US" smtClean="0">
                <a:latin typeface="Calibri" pitchFamily="34" charset="0"/>
              </a:rPr>
              <a:pPr eaLnBrk="1" hangingPunct="1">
                <a:spcBef>
                  <a:spcPct val="0"/>
                </a:spcBef>
              </a:pPr>
              <a:t>118</a:t>
            </a:fld>
            <a:endParaRPr lang="fr-CA" altLang="en-US" smtClean="0">
              <a:latin typeface="Calibri" pitchFamily="34" charset="0"/>
            </a:endParaRPr>
          </a:p>
        </p:txBody>
      </p:sp>
    </p:spTree>
    <p:extLst>
      <p:ext uri="{BB962C8B-B14F-4D97-AF65-F5344CB8AC3E}">
        <p14:creationId xmlns:p14="http://schemas.microsoft.com/office/powerpoint/2010/main" val="204835711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p:spPr>
        <p:txBody>
          <a:bodyPr/>
          <a:lstStyle/>
          <a:p>
            <a:endParaRPr lang="en-US" altLang="en-US" smtClean="0"/>
          </a:p>
        </p:txBody>
      </p:sp>
      <p:sp>
        <p:nvSpPr>
          <p:cNvPr id="15360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36561" indent="-283293" eaLnBrk="0" hangingPunct="0">
              <a:spcBef>
                <a:spcPct val="30000"/>
              </a:spcBef>
              <a:defRPr sz="1200">
                <a:solidFill>
                  <a:schemeClr val="tx1"/>
                </a:solidFill>
                <a:latin typeface="Rockwell" pitchFamily="18" charset="0"/>
              </a:defRPr>
            </a:lvl2pPr>
            <a:lvl3pPr marL="1133170" indent="-226634" eaLnBrk="0" hangingPunct="0">
              <a:spcBef>
                <a:spcPct val="30000"/>
              </a:spcBef>
              <a:defRPr sz="1200">
                <a:solidFill>
                  <a:schemeClr val="tx1"/>
                </a:solidFill>
                <a:latin typeface="Rockwell" pitchFamily="18" charset="0"/>
              </a:defRPr>
            </a:lvl3pPr>
            <a:lvl4pPr marL="1586438" indent="-226634" eaLnBrk="0" hangingPunct="0">
              <a:spcBef>
                <a:spcPct val="30000"/>
              </a:spcBef>
              <a:defRPr sz="1200">
                <a:solidFill>
                  <a:schemeClr val="tx1"/>
                </a:solidFill>
                <a:latin typeface="Rockwell" pitchFamily="18" charset="0"/>
              </a:defRPr>
            </a:lvl4pPr>
            <a:lvl5pPr marL="2039706" indent="-226634" eaLnBrk="0" hangingPunct="0">
              <a:spcBef>
                <a:spcPct val="30000"/>
              </a:spcBef>
              <a:defRPr sz="1200">
                <a:solidFill>
                  <a:schemeClr val="tx1"/>
                </a:solidFill>
                <a:latin typeface="Rockwell" pitchFamily="18" charset="0"/>
              </a:defRPr>
            </a:lvl5pPr>
            <a:lvl6pPr marL="2492974" indent="-226634" eaLnBrk="0" fontAlgn="base" hangingPunct="0">
              <a:spcBef>
                <a:spcPct val="30000"/>
              </a:spcBef>
              <a:spcAft>
                <a:spcPct val="0"/>
              </a:spcAft>
              <a:defRPr sz="1200">
                <a:solidFill>
                  <a:schemeClr val="tx1"/>
                </a:solidFill>
                <a:latin typeface="Rockwell" pitchFamily="18" charset="0"/>
              </a:defRPr>
            </a:lvl6pPr>
            <a:lvl7pPr marL="2946243" indent="-226634" eaLnBrk="0" fontAlgn="base" hangingPunct="0">
              <a:spcBef>
                <a:spcPct val="30000"/>
              </a:spcBef>
              <a:spcAft>
                <a:spcPct val="0"/>
              </a:spcAft>
              <a:defRPr sz="1200">
                <a:solidFill>
                  <a:schemeClr val="tx1"/>
                </a:solidFill>
                <a:latin typeface="Rockwell" pitchFamily="18" charset="0"/>
              </a:defRPr>
            </a:lvl7pPr>
            <a:lvl8pPr marL="3399511" indent="-226634" eaLnBrk="0" fontAlgn="base" hangingPunct="0">
              <a:spcBef>
                <a:spcPct val="30000"/>
              </a:spcBef>
              <a:spcAft>
                <a:spcPct val="0"/>
              </a:spcAft>
              <a:defRPr sz="1200">
                <a:solidFill>
                  <a:schemeClr val="tx1"/>
                </a:solidFill>
                <a:latin typeface="Rockwell" pitchFamily="18" charset="0"/>
              </a:defRPr>
            </a:lvl8pPr>
            <a:lvl9pPr marL="3852779" indent="-226634"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94412139-F233-4F8B-96F2-3A6A32EF8E1E}" type="slidenum">
              <a:rPr lang="fr-CA" altLang="en-US" smtClean="0">
                <a:latin typeface="Calibri" pitchFamily="34" charset="0"/>
              </a:rPr>
              <a:pPr eaLnBrk="1" hangingPunct="1">
                <a:spcBef>
                  <a:spcPct val="0"/>
                </a:spcBef>
              </a:pPr>
              <a:t>119</a:t>
            </a:fld>
            <a:endParaRPr lang="fr-CA" altLang="en-US" smtClean="0">
              <a:latin typeface="Calibri" pitchFamily="34" charset="0"/>
            </a:endParaRPr>
          </a:p>
        </p:txBody>
      </p:sp>
    </p:spTree>
    <p:extLst>
      <p:ext uri="{BB962C8B-B14F-4D97-AF65-F5344CB8AC3E}">
        <p14:creationId xmlns:p14="http://schemas.microsoft.com/office/powerpoint/2010/main" val="1089415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16300" y="923873"/>
            <a:ext cx="4100186" cy="3165066"/>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03" tIns="41451" rIns="82903" bIns="41451" anchor="ctr"/>
          <a:lstStyle/>
          <a:p>
            <a:endParaRPr lang="en-US"/>
          </a:p>
        </p:txBody>
      </p:sp>
      <p:sp>
        <p:nvSpPr>
          <p:cNvPr id="4098" name="Text Box 2"/>
          <p:cNvSpPr txBox="1">
            <a:spLocks noGrp="1" noChangeArrowheads="1"/>
          </p:cNvSpPr>
          <p:nvPr>
            <p:ph type="body"/>
          </p:nvPr>
        </p:nvSpPr>
        <p:spPr bwMode="auto">
          <a:xfrm>
            <a:off x="1057976" y="4394954"/>
            <a:ext cx="4823915" cy="351188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(A) Modeled communication, (B) social, and (C) repetitive behavior symptom trajectories based on CDER scores by age.</a:t>
            </a:r>
          </a:p>
        </p:txBody>
      </p:sp>
    </p:spTree>
    <p:extLst>
      <p:ext uri="{BB962C8B-B14F-4D97-AF65-F5344CB8AC3E}">
        <p14:creationId xmlns:p14="http://schemas.microsoft.com/office/powerpoint/2010/main" val="278768255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p:spPr>
        <p:txBody>
          <a:bodyPr/>
          <a:lstStyle/>
          <a:p>
            <a:endParaRPr lang="en-US" altLang="en-US" smtClean="0"/>
          </a:p>
        </p:txBody>
      </p:sp>
      <p:sp>
        <p:nvSpPr>
          <p:cNvPr id="15667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36561" indent="-283293" eaLnBrk="0" hangingPunct="0">
              <a:spcBef>
                <a:spcPct val="30000"/>
              </a:spcBef>
              <a:defRPr sz="1200">
                <a:solidFill>
                  <a:schemeClr val="tx1"/>
                </a:solidFill>
                <a:latin typeface="Rockwell" pitchFamily="18" charset="0"/>
              </a:defRPr>
            </a:lvl2pPr>
            <a:lvl3pPr marL="1133170" indent="-226634" eaLnBrk="0" hangingPunct="0">
              <a:spcBef>
                <a:spcPct val="30000"/>
              </a:spcBef>
              <a:defRPr sz="1200">
                <a:solidFill>
                  <a:schemeClr val="tx1"/>
                </a:solidFill>
                <a:latin typeface="Rockwell" pitchFamily="18" charset="0"/>
              </a:defRPr>
            </a:lvl3pPr>
            <a:lvl4pPr marL="1586438" indent="-226634" eaLnBrk="0" hangingPunct="0">
              <a:spcBef>
                <a:spcPct val="30000"/>
              </a:spcBef>
              <a:defRPr sz="1200">
                <a:solidFill>
                  <a:schemeClr val="tx1"/>
                </a:solidFill>
                <a:latin typeface="Rockwell" pitchFamily="18" charset="0"/>
              </a:defRPr>
            </a:lvl4pPr>
            <a:lvl5pPr marL="2039706" indent="-226634" eaLnBrk="0" hangingPunct="0">
              <a:spcBef>
                <a:spcPct val="30000"/>
              </a:spcBef>
              <a:defRPr sz="1200">
                <a:solidFill>
                  <a:schemeClr val="tx1"/>
                </a:solidFill>
                <a:latin typeface="Rockwell" pitchFamily="18" charset="0"/>
              </a:defRPr>
            </a:lvl5pPr>
            <a:lvl6pPr marL="2492974" indent="-226634" eaLnBrk="0" fontAlgn="base" hangingPunct="0">
              <a:spcBef>
                <a:spcPct val="30000"/>
              </a:spcBef>
              <a:spcAft>
                <a:spcPct val="0"/>
              </a:spcAft>
              <a:defRPr sz="1200">
                <a:solidFill>
                  <a:schemeClr val="tx1"/>
                </a:solidFill>
                <a:latin typeface="Rockwell" pitchFamily="18" charset="0"/>
              </a:defRPr>
            </a:lvl6pPr>
            <a:lvl7pPr marL="2946243" indent="-226634" eaLnBrk="0" fontAlgn="base" hangingPunct="0">
              <a:spcBef>
                <a:spcPct val="30000"/>
              </a:spcBef>
              <a:spcAft>
                <a:spcPct val="0"/>
              </a:spcAft>
              <a:defRPr sz="1200">
                <a:solidFill>
                  <a:schemeClr val="tx1"/>
                </a:solidFill>
                <a:latin typeface="Rockwell" pitchFamily="18" charset="0"/>
              </a:defRPr>
            </a:lvl7pPr>
            <a:lvl8pPr marL="3399511" indent="-226634" eaLnBrk="0" fontAlgn="base" hangingPunct="0">
              <a:spcBef>
                <a:spcPct val="30000"/>
              </a:spcBef>
              <a:spcAft>
                <a:spcPct val="0"/>
              </a:spcAft>
              <a:defRPr sz="1200">
                <a:solidFill>
                  <a:schemeClr val="tx1"/>
                </a:solidFill>
                <a:latin typeface="Rockwell" pitchFamily="18" charset="0"/>
              </a:defRPr>
            </a:lvl8pPr>
            <a:lvl9pPr marL="3852779" indent="-226634"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C735C6F2-6FDE-4DC9-852E-843B25665A45}" type="slidenum">
              <a:rPr lang="fr-CA" altLang="en-US" smtClean="0">
                <a:latin typeface="Calibri" pitchFamily="34" charset="0"/>
              </a:rPr>
              <a:pPr eaLnBrk="1" hangingPunct="1">
                <a:spcBef>
                  <a:spcPct val="0"/>
                </a:spcBef>
              </a:pPr>
              <a:t>120</a:t>
            </a:fld>
            <a:endParaRPr lang="fr-CA" altLang="en-US" smtClean="0">
              <a:latin typeface="Calibri" pitchFamily="34" charset="0"/>
            </a:endParaRPr>
          </a:p>
        </p:txBody>
      </p:sp>
    </p:spTree>
    <p:extLst>
      <p:ext uri="{BB962C8B-B14F-4D97-AF65-F5344CB8AC3E}">
        <p14:creationId xmlns:p14="http://schemas.microsoft.com/office/powerpoint/2010/main" val="149840141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p:spPr>
        <p:txBody>
          <a:bodyPr/>
          <a:lstStyle/>
          <a:p>
            <a:endParaRPr lang="en-US" altLang="en-US" smtClean="0"/>
          </a:p>
        </p:txBody>
      </p:sp>
      <p:sp>
        <p:nvSpPr>
          <p:cNvPr id="16179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36561" indent="-283293" eaLnBrk="0" hangingPunct="0">
              <a:spcBef>
                <a:spcPct val="30000"/>
              </a:spcBef>
              <a:defRPr sz="1200">
                <a:solidFill>
                  <a:schemeClr val="tx1"/>
                </a:solidFill>
                <a:latin typeface="Rockwell" pitchFamily="18" charset="0"/>
              </a:defRPr>
            </a:lvl2pPr>
            <a:lvl3pPr marL="1133170" indent="-226634" eaLnBrk="0" hangingPunct="0">
              <a:spcBef>
                <a:spcPct val="30000"/>
              </a:spcBef>
              <a:defRPr sz="1200">
                <a:solidFill>
                  <a:schemeClr val="tx1"/>
                </a:solidFill>
                <a:latin typeface="Rockwell" pitchFamily="18" charset="0"/>
              </a:defRPr>
            </a:lvl3pPr>
            <a:lvl4pPr marL="1586438" indent="-226634" eaLnBrk="0" hangingPunct="0">
              <a:spcBef>
                <a:spcPct val="30000"/>
              </a:spcBef>
              <a:defRPr sz="1200">
                <a:solidFill>
                  <a:schemeClr val="tx1"/>
                </a:solidFill>
                <a:latin typeface="Rockwell" pitchFamily="18" charset="0"/>
              </a:defRPr>
            </a:lvl4pPr>
            <a:lvl5pPr marL="2039706" indent="-226634" eaLnBrk="0" hangingPunct="0">
              <a:spcBef>
                <a:spcPct val="30000"/>
              </a:spcBef>
              <a:defRPr sz="1200">
                <a:solidFill>
                  <a:schemeClr val="tx1"/>
                </a:solidFill>
                <a:latin typeface="Rockwell" pitchFamily="18" charset="0"/>
              </a:defRPr>
            </a:lvl5pPr>
            <a:lvl6pPr marL="2492974" indent="-226634" eaLnBrk="0" fontAlgn="base" hangingPunct="0">
              <a:spcBef>
                <a:spcPct val="30000"/>
              </a:spcBef>
              <a:spcAft>
                <a:spcPct val="0"/>
              </a:spcAft>
              <a:defRPr sz="1200">
                <a:solidFill>
                  <a:schemeClr val="tx1"/>
                </a:solidFill>
                <a:latin typeface="Rockwell" pitchFamily="18" charset="0"/>
              </a:defRPr>
            </a:lvl6pPr>
            <a:lvl7pPr marL="2946243" indent="-226634" eaLnBrk="0" fontAlgn="base" hangingPunct="0">
              <a:spcBef>
                <a:spcPct val="30000"/>
              </a:spcBef>
              <a:spcAft>
                <a:spcPct val="0"/>
              </a:spcAft>
              <a:defRPr sz="1200">
                <a:solidFill>
                  <a:schemeClr val="tx1"/>
                </a:solidFill>
                <a:latin typeface="Rockwell" pitchFamily="18" charset="0"/>
              </a:defRPr>
            </a:lvl7pPr>
            <a:lvl8pPr marL="3399511" indent="-226634" eaLnBrk="0" fontAlgn="base" hangingPunct="0">
              <a:spcBef>
                <a:spcPct val="30000"/>
              </a:spcBef>
              <a:spcAft>
                <a:spcPct val="0"/>
              </a:spcAft>
              <a:defRPr sz="1200">
                <a:solidFill>
                  <a:schemeClr val="tx1"/>
                </a:solidFill>
                <a:latin typeface="Rockwell" pitchFamily="18" charset="0"/>
              </a:defRPr>
            </a:lvl8pPr>
            <a:lvl9pPr marL="3852779" indent="-226634"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94E7120F-8292-4903-92CD-BA78D37E745A}" type="slidenum">
              <a:rPr lang="fr-CA" altLang="en-US" smtClean="0">
                <a:latin typeface="Calibri" pitchFamily="34" charset="0"/>
              </a:rPr>
              <a:pPr eaLnBrk="1" hangingPunct="1">
                <a:spcBef>
                  <a:spcPct val="0"/>
                </a:spcBef>
              </a:pPr>
              <a:t>121</a:t>
            </a:fld>
            <a:endParaRPr lang="fr-CA" altLang="en-US" smtClean="0">
              <a:latin typeface="Calibri" pitchFamily="34" charset="0"/>
            </a:endParaRPr>
          </a:p>
        </p:txBody>
      </p:sp>
    </p:spTree>
    <p:extLst>
      <p:ext uri="{BB962C8B-B14F-4D97-AF65-F5344CB8AC3E}">
        <p14:creationId xmlns:p14="http://schemas.microsoft.com/office/powerpoint/2010/main" val="418007946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p:spPr>
        <p:txBody>
          <a:bodyPr/>
          <a:lstStyle/>
          <a:p>
            <a:endParaRPr lang="en-US" altLang="en-US" smtClean="0"/>
          </a:p>
        </p:txBody>
      </p:sp>
      <p:sp>
        <p:nvSpPr>
          <p:cNvPr id="16282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36561" indent="-283293" eaLnBrk="0" hangingPunct="0">
              <a:spcBef>
                <a:spcPct val="30000"/>
              </a:spcBef>
              <a:defRPr sz="1200">
                <a:solidFill>
                  <a:schemeClr val="tx1"/>
                </a:solidFill>
                <a:latin typeface="Rockwell" pitchFamily="18" charset="0"/>
              </a:defRPr>
            </a:lvl2pPr>
            <a:lvl3pPr marL="1133170" indent="-226634" eaLnBrk="0" hangingPunct="0">
              <a:spcBef>
                <a:spcPct val="30000"/>
              </a:spcBef>
              <a:defRPr sz="1200">
                <a:solidFill>
                  <a:schemeClr val="tx1"/>
                </a:solidFill>
                <a:latin typeface="Rockwell" pitchFamily="18" charset="0"/>
              </a:defRPr>
            </a:lvl3pPr>
            <a:lvl4pPr marL="1586438" indent="-226634" eaLnBrk="0" hangingPunct="0">
              <a:spcBef>
                <a:spcPct val="30000"/>
              </a:spcBef>
              <a:defRPr sz="1200">
                <a:solidFill>
                  <a:schemeClr val="tx1"/>
                </a:solidFill>
                <a:latin typeface="Rockwell" pitchFamily="18" charset="0"/>
              </a:defRPr>
            </a:lvl4pPr>
            <a:lvl5pPr marL="2039706" indent="-226634" eaLnBrk="0" hangingPunct="0">
              <a:spcBef>
                <a:spcPct val="30000"/>
              </a:spcBef>
              <a:defRPr sz="1200">
                <a:solidFill>
                  <a:schemeClr val="tx1"/>
                </a:solidFill>
                <a:latin typeface="Rockwell" pitchFamily="18" charset="0"/>
              </a:defRPr>
            </a:lvl5pPr>
            <a:lvl6pPr marL="2492974" indent="-226634" eaLnBrk="0" fontAlgn="base" hangingPunct="0">
              <a:spcBef>
                <a:spcPct val="30000"/>
              </a:spcBef>
              <a:spcAft>
                <a:spcPct val="0"/>
              </a:spcAft>
              <a:defRPr sz="1200">
                <a:solidFill>
                  <a:schemeClr val="tx1"/>
                </a:solidFill>
                <a:latin typeface="Rockwell" pitchFamily="18" charset="0"/>
              </a:defRPr>
            </a:lvl6pPr>
            <a:lvl7pPr marL="2946243" indent="-226634" eaLnBrk="0" fontAlgn="base" hangingPunct="0">
              <a:spcBef>
                <a:spcPct val="30000"/>
              </a:spcBef>
              <a:spcAft>
                <a:spcPct val="0"/>
              </a:spcAft>
              <a:defRPr sz="1200">
                <a:solidFill>
                  <a:schemeClr val="tx1"/>
                </a:solidFill>
                <a:latin typeface="Rockwell" pitchFamily="18" charset="0"/>
              </a:defRPr>
            </a:lvl7pPr>
            <a:lvl8pPr marL="3399511" indent="-226634" eaLnBrk="0" fontAlgn="base" hangingPunct="0">
              <a:spcBef>
                <a:spcPct val="30000"/>
              </a:spcBef>
              <a:spcAft>
                <a:spcPct val="0"/>
              </a:spcAft>
              <a:defRPr sz="1200">
                <a:solidFill>
                  <a:schemeClr val="tx1"/>
                </a:solidFill>
                <a:latin typeface="Rockwell" pitchFamily="18" charset="0"/>
              </a:defRPr>
            </a:lvl8pPr>
            <a:lvl9pPr marL="3852779" indent="-226634"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DF085972-34F4-432E-8B9E-7AFE310F61A3}" type="slidenum">
              <a:rPr lang="fr-CA" altLang="en-US" smtClean="0">
                <a:latin typeface="Calibri" pitchFamily="34" charset="0"/>
              </a:rPr>
              <a:pPr eaLnBrk="1" hangingPunct="1">
                <a:spcBef>
                  <a:spcPct val="0"/>
                </a:spcBef>
              </a:pPr>
              <a:t>122</a:t>
            </a:fld>
            <a:endParaRPr lang="fr-CA" altLang="en-US" smtClean="0">
              <a:latin typeface="Calibri" pitchFamily="34" charset="0"/>
            </a:endParaRPr>
          </a:p>
        </p:txBody>
      </p:sp>
    </p:spTree>
    <p:extLst>
      <p:ext uri="{BB962C8B-B14F-4D97-AF65-F5344CB8AC3E}">
        <p14:creationId xmlns:p14="http://schemas.microsoft.com/office/powerpoint/2010/main" val="1528231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p:spPr>
        <p:txBody>
          <a:bodyPr/>
          <a:lstStyle/>
          <a:p>
            <a:endParaRPr lang="en-US" altLang="en-US" smtClean="0"/>
          </a:p>
        </p:txBody>
      </p:sp>
      <p:sp>
        <p:nvSpPr>
          <p:cNvPr id="16589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36561" indent="-283293" eaLnBrk="0" hangingPunct="0">
              <a:spcBef>
                <a:spcPct val="30000"/>
              </a:spcBef>
              <a:defRPr sz="1200">
                <a:solidFill>
                  <a:schemeClr val="tx1"/>
                </a:solidFill>
                <a:latin typeface="Rockwell" pitchFamily="18" charset="0"/>
              </a:defRPr>
            </a:lvl2pPr>
            <a:lvl3pPr marL="1133170" indent="-226634" eaLnBrk="0" hangingPunct="0">
              <a:spcBef>
                <a:spcPct val="30000"/>
              </a:spcBef>
              <a:defRPr sz="1200">
                <a:solidFill>
                  <a:schemeClr val="tx1"/>
                </a:solidFill>
                <a:latin typeface="Rockwell" pitchFamily="18" charset="0"/>
              </a:defRPr>
            </a:lvl3pPr>
            <a:lvl4pPr marL="1586438" indent="-226634" eaLnBrk="0" hangingPunct="0">
              <a:spcBef>
                <a:spcPct val="30000"/>
              </a:spcBef>
              <a:defRPr sz="1200">
                <a:solidFill>
                  <a:schemeClr val="tx1"/>
                </a:solidFill>
                <a:latin typeface="Rockwell" pitchFamily="18" charset="0"/>
              </a:defRPr>
            </a:lvl4pPr>
            <a:lvl5pPr marL="2039706" indent="-226634" eaLnBrk="0" hangingPunct="0">
              <a:spcBef>
                <a:spcPct val="30000"/>
              </a:spcBef>
              <a:defRPr sz="1200">
                <a:solidFill>
                  <a:schemeClr val="tx1"/>
                </a:solidFill>
                <a:latin typeface="Rockwell" pitchFamily="18" charset="0"/>
              </a:defRPr>
            </a:lvl5pPr>
            <a:lvl6pPr marL="2492974" indent="-226634" eaLnBrk="0" fontAlgn="base" hangingPunct="0">
              <a:spcBef>
                <a:spcPct val="30000"/>
              </a:spcBef>
              <a:spcAft>
                <a:spcPct val="0"/>
              </a:spcAft>
              <a:defRPr sz="1200">
                <a:solidFill>
                  <a:schemeClr val="tx1"/>
                </a:solidFill>
                <a:latin typeface="Rockwell" pitchFamily="18" charset="0"/>
              </a:defRPr>
            </a:lvl6pPr>
            <a:lvl7pPr marL="2946243" indent="-226634" eaLnBrk="0" fontAlgn="base" hangingPunct="0">
              <a:spcBef>
                <a:spcPct val="30000"/>
              </a:spcBef>
              <a:spcAft>
                <a:spcPct val="0"/>
              </a:spcAft>
              <a:defRPr sz="1200">
                <a:solidFill>
                  <a:schemeClr val="tx1"/>
                </a:solidFill>
                <a:latin typeface="Rockwell" pitchFamily="18" charset="0"/>
              </a:defRPr>
            </a:lvl7pPr>
            <a:lvl8pPr marL="3399511" indent="-226634" eaLnBrk="0" fontAlgn="base" hangingPunct="0">
              <a:spcBef>
                <a:spcPct val="30000"/>
              </a:spcBef>
              <a:spcAft>
                <a:spcPct val="0"/>
              </a:spcAft>
              <a:defRPr sz="1200">
                <a:solidFill>
                  <a:schemeClr val="tx1"/>
                </a:solidFill>
                <a:latin typeface="Rockwell" pitchFamily="18" charset="0"/>
              </a:defRPr>
            </a:lvl8pPr>
            <a:lvl9pPr marL="3852779" indent="-226634"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A5105A19-2EFD-4EF7-B543-14835872BC17}" type="slidenum">
              <a:rPr lang="fr-CA" altLang="en-US" smtClean="0">
                <a:latin typeface="Calibri" pitchFamily="34" charset="0"/>
              </a:rPr>
              <a:pPr eaLnBrk="1" hangingPunct="1">
                <a:spcBef>
                  <a:spcPct val="0"/>
                </a:spcBef>
              </a:pPr>
              <a:t>123</a:t>
            </a:fld>
            <a:endParaRPr lang="fr-CA" altLang="en-US" smtClean="0">
              <a:latin typeface="Calibri" pitchFamily="34" charset="0"/>
            </a:endParaRPr>
          </a:p>
        </p:txBody>
      </p:sp>
    </p:spTree>
    <p:extLst>
      <p:ext uri="{BB962C8B-B14F-4D97-AF65-F5344CB8AC3E}">
        <p14:creationId xmlns:p14="http://schemas.microsoft.com/office/powerpoint/2010/main" val="407293280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p:spPr>
        <p:txBody>
          <a:bodyPr/>
          <a:lstStyle/>
          <a:p>
            <a:endParaRPr lang="en-US" altLang="en-US" smtClean="0"/>
          </a:p>
        </p:txBody>
      </p:sp>
      <p:sp>
        <p:nvSpPr>
          <p:cNvPr id="16794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36561" indent="-283293" eaLnBrk="0" hangingPunct="0">
              <a:spcBef>
                <a:spcPct val="30000"/>
              </a:spcBef>
              <a:defRPr sz="1200">
                <a:solidFill>
                  <a:schemeClr val="tx1"/>
                </a:solidFill>
                <a:latin typeface="Rockwell" pitchFamily="18" charset="0"/>
              </a:defRPr>
            </a:lvl2pPr>
            <a:lvl3pPr marL="1133170" indent="-226634" eaLnBrk="0" hangingPunct="0">
              <a:spcBef>
                <a:spcPct val="30000"/>
              </a:spcBef>
              <a:defRPr sz="1200">
                <a:solidFill>
                  <a:schemeClr val="tx1"/>
                </a:solidFill>
                <a:latin typeface="Rockwell" pitchFamily="18" charset="0"/>
              </a:defRPr>
            </a:lvl3pPr>
            <a:lvl4pPr marL="1586438" indent="-226634" eaLnBrk="0" hangingPunct="0">
              <a:spcBef>
                <a:spcPct val="30000"/>
              </a:spcBef>
              <a:defRPr sz="1200">
                <a:solidFill>
                  <a:schemeClr val="tx1"/>
                </a:solidFill>
                <a:latin typeface="Rockwell" pitchFamily="18" charset="0"/>
              </a:defRPr>
            </a:lvl4pPr>
            <a:lvl5pPr marL="2039706" indent="-226634" eaLnBrk="0" hangingPunct="0">
              <a:spcBef>
                <a:spcPct val="30000"/>
              </a:spcBef>
              <a:defRPr sz="1200">
                <a:solidFill>
                  <a:schemeClr val="tx1"/>
                </a:solidFill>
                <a:latin typeface="Rockwell" pitchFamily="18" charset="0"/>
              </a:defRPr>
            </a:lvl5pPr>
            <a:lvl6pPr marL="2492974" indent="-226634" eaLnBrk="0" fontAlgn="base" hangingPunct="0">
              <a:spcBef>
                <a:spcPct val="30000"/>
              </a:spcBef>
              <a:spcAft>
                <a:spcPct val="0"/>
              </a:spcAft>
              <a:defRPr sz="1200">
                <a:solidFill>
                  <a:schemeClr val="tx1"/>
                </a:solidFill>
                <a:latin typeface="Rockwell" pitchFamily="18" charset="0"/>
              </a:defRPr>
            </a:lvl6pPr>
            <a:lvl7pPr marL="2946243" indent="-226634" eaLnBrk="0" fontAlgn="base" hangingPunct="0">
              <a:spcBef>
                <a:spcPct val="30000"/>
              </a:spcBef>
              <a:spcAft>
                <a:spcPct val="0"/>
              </a:spcAft>
              <a:defRPr sz="1200">
                <a:solidFill>
                  <a:schemeClr val="tx1"/>
                </a:solidFill>
                <a:latin typeface="Rockwell" pitchFamily="18" charset="0"/>
              </a:defRPr>
            </a:lvl7pPr>
            <a:lvl8pPr marL="3399511" indent="-226634" eaLnBrk="0" fontAlgn="base" hangingPunct="0">
              <a:spcBef>
                <a:spcPct val="30000"/>
              </a:spcBef>
              <a:spcAft>
                <a:spcPct val="0"/>
              </a:spcAft>
              <a:defRPr sz="1200">
                <a:solidFill>
                  <a:schemeClr val="tx1"/>
                </a:solidFill>
                <a:latin typeface="Rockwell" pitchFamily="18" charset="0"/>
              </a:defRPr>
            </a:lvl8pPr>
            <a:lvl9pPr marL="3852779" indent="-226634"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CB598868-F3D3-42BD-A8F6-FA1A446EAF00}" type="slidenum">
              <a:rPr lang="fr-CA" altLang="en-US" smtClean="0">
                <a:latin typeface="Calibri" pitchFamily="34" charset="0"/>
              </a:rPr>
              <a:pPr eaLnBrk="1" hangingPunct="1">
                <a:spcBef>
                  <a:spcPct val="0"/>
                </a:spcBef>
              </a:pPr>
              <a:t>129</a:t>
            </a:fld>
            <a:endParaRPr lang="fr-CA" altLang="en-US" smtClean="0">
              <a:latin typeface="Calibri" pitchFamily="34" charset="0"/>
            </a:endParaRPr>
          </a:p>
        </p:txBody>
      </p:sp>
    </p:spTree>
    <p:extLst>
      <p:ext uri="{BB962C8B-B14F-4D97-AF65-F5344CB8AC3E}">
        <p14:creationId xmlns:p14="http://schemas.microsoft.com/office/powerpoint/2010/main" val="336987272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p:spPr>
        <p:txBody>
          <a:bodyPr/>
          <a:lstStyle/>
          <a:p>
            <a:endParaRPr lang="en-US" altLang="en-US" smtClean="0"/>
          </a:p>
        </p:txBody>
      </p:sp>
      <p:sp>
        <p:nvSpPr>
          <p:cNvPr id="16896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36561" indent="-283293" eaLnBrk="0" hangingPunct="0">
              <a:spcBef>
                <a:spcPct val="30000"/>
              </a:spcBef>
              <a:defRPr sz="1200">
                <a:solidFill>
                  <a:schemeClr val="tx1"/>
                </a:solidFill>
                <a:latin typeface="Rockwell" pitchFamily="18" charset="0"/>
              </a:defRPr>
            </a:lvl2pPr>
            <a:lvl3pPr marL="1133170" indent="-226634" eaLnBrk="0" hangingPunct="0">
              <a:spcBef>
                <a:spcPct val="30000"/>
              </a:spcBef>
              <a:defRPr sz="1200">
                <a:solidFill>
                  <a:schemeClr val="tx1"/>
                </a:solidFill>
                <a:latin typeface="Rockwell" pitchFamily="18" charset="0"/>
              </a:defRPr>
            </a:lvl3pPr>
            <a:lvl4pPr marL="1586438" indent="-226634" eaLnBrk="0" hangingPunct="0">
              <a:spcBef>
                <a:spcPct val="30000"/>
              </a:spcBef>
              <a:defRPr sz="1200">
                <a:solidFill>
                  <a:schemeClr val="tx1"/>
                </a:solidFill>
                <a:latin typeface="Rockwell" pitchFamily="18" charset="0"/>
              </a:defRPr>
            </a:lvl4pPr>
            <a:lvl5pPr marL="2039706" indent="-226634" eaLnBrk="0" hangingPunct="0">
              <a:spcBef>
                <a:spcPct val="30000"/>
              </a:spcBef>
              <a:defRPr sz="1200">
                <a:solidFill>
                  <a:schemeClr val="tx1"/>
                </a:solidFill>
                <a:latin typeface="Rockwell" pitchFamily="18" charset="0"/>
              </a:defRPr>
            </a:lvl5pPr>
            <a:lvl6pPr marL="2492974" indent="-226634" eaLnBrk="0" fontAlgn="base" hangingPunct="0">
              <a:spcBef>
                <a:spcPct val="30000"/>
              </a:spcBef>
              <a:spcAft>
                <a:spcPct val="0"/>
              </a:spcAft>
              <a:defRPr sz="1200">
                <a:solidFill>
                  <a:schemeClr val="tx1"/>
                </a:solidFill>
                <a:latin typeface="Rockwell" pitchFamily="18" charset="0"/>
              </a:defRPr>
            </a:lvl6pPr>
            <a:lvl7pPr marL="2946243" indent="-226634" eaLnBrk="0" fontAlgn="base" hangingPunct="0">
              <a:spcBef>
                <a:spcPct val="30000"/>
              </a:spcBef>
              <a:spcAft>
                <a:spcPct val="0"/>
              </a:spcAft>
              <a:defRPr sz="1200">
                <a:solidFill>
                  <a:schemeClr val="tx1"/>
                </a:solidFill>
                <a:latin typeface="Rockwell" pitchFamily="18" charset="0"/>
              </a:defRPr>
            </a:lvl7pPr>
            <a:lvl8pPr marL="3399511" indent="-226634" eaLnBrk="0" fontAlgn="base" hangingPunct="0">
              <a:spcBef>
                <a:spcPct val="30000"/>
              </a:spcBef>
              <a:spcAft>
                <a:spcPct val="0"/>
              </a:spcAft>
              <a:defRPr sz="1200">
                <a:solidFill>
                  <a:schemeClr val="tx1"/>
                </a:solidFill>
                <a:latin typeface="Rockwell" pitchFamily="18" charset="0"/>
              </a:defRPr>
            </a:lvl8pPr>
            <a:lvl9pPr marL="3852779" indent="-226634"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B12EFB80-9840-46E1-8D87-75BA9FEDE018}" type="slidenum">
              <a:rPr lang="fr-CA" altLang="en-US" smtClean="0">
                <a:latin typeface="Calibri" pitchFamily="34" charset="0"/>
              </a:rPr>
              <a:pPr eaLnBrk="1" hangingPunct="1">
                <a:spcBef>
                  <a:spcPct val="0"/>
                </a:spcBef>
              </a:pPr>
              <a:t>130</a:t>
            </a:fld>
            <a:endParaRPr lang="fr-CA" altLang="en-US" smtClean="0">
              <a:latin typeface="Calibri" pitchFamily="34" charset="0"/>
            </a:endParaRPr>
          </a:p>
        </p:txBody>
      </p:sp>
    </p:spTree>
    <p:extLst>
      <p:ext uri="{BB962C8B-B14F-4D97-AF65-F5344CB8AC3E}">
        <p14:creationId xmlns:p14="http://schemas.microsoft.com/office/powerpoint/2010/main" val="283602905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p:spPr>
        <p:txBody>
          <a:bodyPr/>
          <a:lstStyle/>
          <a:p>
            <a:endParaRPr lang="en-US" altLang="en-US" smtClean="0"/>
          </a:p>
        </p:txBody>
      </p:sp>
      <p:sp>
        <p:nvSpPr>
          <p:cNvPr id="16998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36561" indent="-283293" eaLnBrk="0" hangingPunct="0">
              <a:spcBef>
                <a:spcPct val="30000"/>
              </a:spcBef>
              <a:defRPr sz="1200">
                <a:solidFill>
                  <a:schemeClr val="tx1"/>
                </a:solidFill>
                <a:latin typeface="Rockwell" pitchFamily="18" charset="0"/>
              </a:defRPr>
            </a:lvl2pPr>
            <a:lvl3pPr marL="1133170" indent="-226634" eaLnBrk="0" hangingPunct="0">
              <a:spcBef>
                <a:spcPct val="30000"/>
              </a:spcBef>
              <a:defRPr sz="1200">
                <a:solidFill>
                  <a:schemeClr val="tx1"/>
                </a:solidFill>
                <a:latin typeface="Rockwell" pitchFamily="18" charset="0"/>
              </a:defRPr>
            </a:lvl3pPr>
            <a:lvl4pPr marL="1586438" indent="-226634" eaLnBrk="0" hangingPunct="0">
              <a:spcBef>
                <a:spcPct val="30000"/>
              </a:spcBef>
              <a:defRPr sz="1200">
                <a:solidFill>
                  <a:schemeClr val="tx1"/>
                </a:solidFill>
                <a:latin typeface="Rockwell" pitchFamily="18" charset="0"/>
              </a:defRPr>
            </a:lvl4pPr>
            <a:lvl5pPr marL="2039706" indent="-226634" eaLnBrk="0" hangingPunct="0">
              <a:spcBef>
                <a:spcPct val="30000"/>
              </a:spcBef>
              <a:defRPr sz="1200">
                <a:solidFill>
                  <a:schemeClr val="tx1"/>
                </a:solidFill>
                <a:latin typeface="Rockwell" pitchFamily="18" charset="0"/>
              </a:defRPr>
            </a:lvl5pPr>
            <a:lvl6pPr marL="2492974" indent="-226634" eaLnBrk="0" fontAlgn="base" hangingPunct="0">
              <a:spcBef>
                <a:spcPct val="30000"/>
              </a:spcBef>
              <a:spcAft>
                <a:spcPct val="0"/>
              </a:spcAft>
              <a:defRPr sz="1200">
                <a:solidFill>
                  <a:schemeClr val="tx1"/>
                </a:solidFill>
                <a:latin typeface="Rockwell" pitchFamily="18" charset="0"/>
              </a:defRPr>
            </a:lvl6pPr>
            <a:lvl7pPr marL="2946243" indent="-226634" eaLnBrk="0" fontAlgn="base" hangingPunct="0">
              <a:spcBef>
                <a:spcPct val="30000"/>
              </a:spcBef>
              <a:spcAft>
                <a:spcPct val="0"/>
              </a:spcAft>
              <a:defRPr sz="1200">
                <a:solidFill>
                  <a:schemeClr val="tx1"/>
                </a:solidFill>
                <a:latin typeface="Rockwell" pitchFamily="18" charset="0"/>
              </a:defRPr>
            </a:lvl7pPr>
            <a:lvl8pPr marL="3399511" indent="-226634" eaLnBrk="0" fontAlgn="base" hangingPunct="0">
              <a:spcBef>
                <a:spcPct val="30000"/>
              </a:spcBef>
              <a:spcAft>
                <a:spcPct val="0"/>
              </a:spcAft>
              <a:defRPr sz="1200">
                <a:solidFill>
                  <a:schemeClr val="tx1"/>
                </a:solidFill>
                <a:latin typeface="Rockwell" pitchFamily="18" charset="0"/>
              </a:defRPr>
            </a:lvl8pPr>
            <a:lvl9pPr marL="3852779" indent="-226634"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13FDAE3E-6FF6-4E98-BDBC-3B5107ECC4C4}" type="slidenum">
              <a:rPr lang="fr-CA" altLang="en-US" smtClean="0">
                <a:latin typeface="Calibri" pitchFamily="34" charset="0"/>
              </a:rPr>
              <a:pPr eaLnBrk="1" hangingPunct="1">
                <a:spcBef>
                  <a:spcPct val="0"/>
                </a:spcBef>
              </a:pPr>
              <a:t>131</a:t>
            </a:fld>
            <a:endParaRPr lang="fr-CA" altLang="en-US" smtClean="0">
              <a:latin typeface="Calibri" pitchFamily="34" charset="0"/>
            </a:endParaRPr>
          </a:p>
        </p:txBody>
      </p:sp>
    </p:spTree>
    <p:extLst>
      <p:ext uri="{BB962C8B-B14F-4D97-AF65-F5344CB8AC3E}">
        <p14:creationId xmlns:p14="http://schemas.microsoft.com/office/powerpoint/2010/main" val="25495300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p:spPr>
        <p:txBody>
          <a:bodyPr/>
          <a:lstStyle/>
          <a:p>
            <a:endParaRPr lang="en-US" altLang="en-US" smtClean="0"/>
          </a:p>
        </p:txBody>
      </p:sp>
      <p:sp>
        <p:nvSpPr>
          <p:cNvPr id="17101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36561" indent="-283293" eaLnBrk="0" hangingPunct="0">
              <a:spcBef>
                <a:spcPct val="30000"/>
              </a:spcBef>
              <a:defRPr sz="1200">
                <a:solidFill>
                  <a:schemeClr val="tx1"/>
                </a:solidFill>
                <a:latin typeface="Rockwell" pitchFamily="18" charset="0"/>
              </a:defRPr>
            </a:lvl2pPr>
            <a:lvl3pPr marL="1133170" indent="-226634" eaLnBrk="0" hangingPunct="0">
              <a:spcBef>
                <a:spcPct val="30000"/>
              </a:spcBef>
              <a:defRPr sz="1200">
                <a:solidFill>
                  <a:schemeClr val="tx1"/>
                </a:solidFill>
                <a:latin typeface="Rockwell" pitchFamily="18" charset="0"/>
              </a:defRPr>
            </a:lvl3pPr>
            <a:lvl4pPr marL="1586438" indent="-226634" eaLnBrk="0" hangingPunct="0">
              <a:spcBef>
                <a:spcPct val="30000"/>
              </a:spcBef>
              <a:defRPr sz="1200">
                <a:solidFill>
                  <a:schemeClr val="tx1"/>
                </a:solidFill>
                <a:latin typeface="Rockwell" pitchFamily="18" charset="0"/>
              </a:defRPr>
            </a:lvl4pPr>
            <a:lvl5pPr marL="2039706" indent="-226634" eaLnBrk="0" hangingPunct="0">
              <a:spcBef>
                <a:spcPct val="30000"/>
              </a:spcBef>
              <a:defRPr sz="1200">
                <a:solidFill>
                  <a:schemeClr val="tx1"/>
                </a:solidFill>
                <a:latin typeface="Rockwell" pitchFamily="18" charset="0"/>
              </a:defRPr>
            </a:lvl5pPr>
            <a:lvl6pPr marL="2492974" indent="-226634" eaLnBrk="0" fontAlgn="base" hangingPunct="0">
              <a:spcBef>
                <a:spcPct val="30000"/>
              </a:spcBef>
              <a:spcAft>
                <a:spcPct val="0"/>
              </a:spcAft>
              <a:defRPr sz="1200">
                <a:solidFill>
                  <a:schemeClr val="tx1"/>
                </a:solidFill>
                <a:latin typeface="Rockwell" pitchFamily="18" charset="0"/>
              </a:defRPr>
            </a:lvl6pPr>
            <a:lvl7pPr marL="2946243" indent="-226634" eaLnBrk="0" fontAlgn="base" hangingPunct="0">
              <a:spcBef>
                <a:spcPct val="30000"/>
              </a:spcBef>
              <a:spcAft>
                <a:spcPct val="0"/>
              </a:spcAft>
              <a:defRPr sz="1200">
                <a:solidFill>
                  <a:schemeClr val="tx1"/>
                </a:solidFill>
                <a:latin typeface="Rockwell" pitchFamily="18" charset="0"/>
              </a:defRPr>
            </a:lvl7pPr>
            <a:lvl8pPr marL="3399511" indent="-226634" eaLnBrk="0" fontAlgn="base" hangingPunct="0">
              <a:spcBef>
                <a:spcPct val="30000"/>
              </a:spcBef>
              <a:spcAft>
                <a:spcPct val="0"/>
              </a:spcAft>
              <a:defRPr sz="1200">
                <a:solidFill>
                  <a:schemeClr val="tx1"/>
                </a:solidFill>
                <a:latin typeface="Rockwell" pitchFamily="18" charset="0"/>
              </a:defRPr>
            </a:lvl8pPr>
            <a:lvl9pPr marL="3852779" indent="-226634"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5BAD38A8-FB88-4303-9B0D-CD81DE6C0B61}" type="slidenum">
              <a:rPr lang="fr-CA" altLang="en-US" smtClean="0">
                <a:latin typeface="Calibri" pitchFamily="34" charset="0"/>
              </a:rPr>
              <a:pPr eaLnBrk="1" hangingPunct="1">
                <a:spcBef>
                  <a:spcPct val="0"/>
                </a:spcBef>
              </a:pPr>
              <a:t>132</a:t>
            </a:fld>
            <a:endParaRPr lang="fr-CA" altLang="en-US" smtClean="0">
              <a:latin typeface="Calibri" pitchFamily="34" charset="0"/>
            </a:endParaRPr>
          </a:p>
        </p:txBody>
      </p:sp>
    </p:spTree>
    <p:extLst>
      <p:ext uri="{BB962C8B-B14F-4D97-AF65-F5344CB8AC3E}">
        <p14:creationId xmlns:p14="http://schemas.microsoft.com/office/powerpoint/2010/main" val="346563143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p:spPr>
        <p:txBody>
          <a:bodyPr/>
          <a:lstStyle/>
          <a:p>
            <a:r>
              <a:rPr lang="en-US" altLang="en-US" smtClean="0"/>
              <a:t>Group differences in ACTIVE </a:t>
            </a:r>
          </a:p>
          <a:p>
            <a:endParaRPr lang="en-US" altLang="en-US" smtClean="0"/>
          </a:p>
        </p:txBody>
      </p:sp>
      <p:sp>
        <p:nvSpPr>
          <p:cNvPr id="17203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Rockwell" pitchFamily="18" charset="0"/>
              </a:defRPr>
            </a:lvl1pPr>
            <a:lvl2pPr marL="736561" indent="-283293" eaLnBrk="0" hangingPunct="0">
              <a:spcBef>
                <a:spcPct val="30000"/>
              </a:spcBef>
              <a:defRPr sz="1200">
                <a:solidFill>
                  <a:schemeClr val="tx1"/>
                </a:solidFill>
                <a:latin typeface="Rockwell" pitchFamily="18" charset="0"/>
              </a:defRPr>
            </a:lvl2pPr>
            <a:lvl3pPr marL="1133170" indent="-226634" eaLnBrk="0" hangingPunct="0">
              <a:spcBef>
                <a:spcPct val="30000"/>
              </a:spcBef>
              <a:defRPr sz="1200">
                <a:solidFill>
                  <a:schemeClr val="tx1"/>
                </a:solidFill>
                <a:latin typeface="Rockwell" pitchFamily="18" charset="0"/>
              </a:defRPr>
            </a:lvl3pPr>
            <a:lvl4pPr marL="1586438" indent="-226634" eaLnBrk="0" hangingPunct="0">
              <a:spcBef>
                <a:spcPct val="30000"/>
              </a:spcBef>
              <a:defRPr sz="1200">
                <a:solidFill>
                  <a:schemeClr val="tx1"/>
                </a:solidFill>
                <a:latin typeface="Rockwell" pitchFamily="18" charset="0"/>
              </a:defRPr>
            </a:lvl4pPr>
            <a:lvl5pPr marL="2039706" indent="-226634" eaLnBrk="0" hangingPunct="0">
              <a:spcBef>
                <a:spcPct val="30000"/>
              </a:spcBef>
              <a:defRPr sz="1200">
                <a:solidFill>
                  <a:schemeClr val="tx1"/>
                </a:solidFill>
                <a:latin typeface="Rockwell" pitchFamily="18" charset="0"/>
              </a:defRPr>
            </a:lvl5pPr>
            <a:lvl6pPr marL="2492974" indent="-226634" eaLnBrk="0" fontAlgn="base" hangingPunct="0">
              <a:spcBef>
                <a:spcPct val="30000"/>
              </a:spcBef>
              <a:spcAft>
                <a:spcPct val="0"/>
              </a:spcAft>
              <a:defRPr sz="1200">
                <a:solidFill>
                  <a:schemeClr val="tx1"/>
                </a:solidFill>
                <a:latin typeface="Rockwell" pitchFamily="18" charset="0"/>
              </a:defRPr>
            </a:lvl6pPr>
            <a:lvl7pPr marL="2946243" indent="-226634" eaLnBrk="0" fontAlgn="base" hangingPunct="0">
              <a:spcBef>
                <a:spcPct val="30000"/>
              </a:spcBef>
              <a:spcAft>
                <a:spcPct val="0"/>
              </a:spcAft>
              <a:defRPr sz="1200">
                <a:solidFill>
                  <a:schemeClr val="tx1"/>
                </a:solidFill>
                <a:latin typeface="Rockwell" pitchFamily="18" charset="0"/>
              </a:defRPr>
            </a:lvl7pPr>
            <a:lvl8pPr marL="3399511" indent="-226634" eaLnBrk="0" fontAlgn="base" hangingPunct="0">
              <a:spcBef>
                <a:spcPct val="30000"/>
              </a:spcBef>
              <a:spcAft>
                <a:spcPct val="0"/>
              </a:spcAft>
              <a:defRPr sz="1200">
                <a:solidFill>
                  <a:schemeClr val="tx1"/>
                </a:solidFill>
                <a:latin typeface="Rockwell" pitchFamily="18" charset="0"/>
              </a:defRPr>
            </a:lvl8pPr>
            <a:lvl9pPr marL="3852779" indent="-226634" eaLnBrk="0" fontAlgn="base" hangingPunct="0">
              <a:spcBef>
                <a:spcPct val="30000"/>
              </a:spcBef>
              <a:spcAft>
                <a:spcPct val="0"/>
              </a:spcAft>
              <a:defRPr sz="1200">
                <a:solidFill>
                  <a:schemeClr val="tx1"/>
                </a:solidFill>
                <a:latin typeface="Rockwell" pitchFamily="18" charset="0"/>
              </a:defRPr>
            </a:lvl9pPr>
          </a:lstStyle>
          <a:p>
            <a:pPr eaLnBrk="1" hangingPunct="1">
              <a:spcBef>
                <a:spcPct val="0"/>
              </a:spcBef>
            </a:pPr>
            <a:fld id="{854E2F4A-72A4-46BF-9673-B5681EE43188}" type="slidenum">
              <a:rPr lang="fr-CA" altLang="en-US" smtClean="0">
                <a:latin typeface="Calibri" pitchFamily="34" charset="0"/>
              </a:rPr>
              <a:pPr eaLnBrk="1" hangingPunct="1">
                <a:spcBef>
                  <a:spcPct val="0"/>
                </a:spcBef>
              </a:pPr>
              <a:t>133</a:t>
            </a:fld>
            <a:endParaRPr lang="fr-CA" altLang="en-US" smtClean="0">
              <a:latin typeface="Calibri" pitchFamily="34" charset="0"/>
            </a:endParaRPr>
          </a:p>
        </p:txBody>
      </p:sp>
    </p:spTree>
    <p:extLst>
      <p:ext uri="{BB962C8B-B14F-4D97-AF65-F5344CB8AC3E}">
        <p14:creationId xmlns:p14="http://schemas.microsoft.com/office/powerpoint/2010/main" val="774737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16300" y="923873"/>
            <a:ext cx="4100186" cy="3165066"/>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03" tIns="41451" rIns="82903" bIns="41451" anchor="ctr"/>
          <a:lstStyle/>
          <a:p>
            <a:endParaRPr lang="en-US"/>
          </a:p>
        </p:txBody>
      </p:sp>
      <p:sp>
        <p:nvSpPr>
          <p:cNvPr id="4098" name="Text Box 2"/>
          <p:cNvSpPr txBox="1">
            <a:spLocks noGrp="1" noChangeArrowheads="1"/>
          </p:cNvSpPr>
          <p:nvPr>
            <p:ph type="body"/>
          </p:nvPr>
        </p:nvSpPr>
        <p:spPr bwMode="auto">
          <a:xfrm>
            <a:off x="1057976" y="4394954"/>
            <a:ext cx="4823915" cy="351188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(A) Modeled communication, (B) social, and (C) repetitive behavior symptom trajectories based on CDER scores by age.</a:t>
            </a:r>
          </a:p>
        </p:txBody>
      </p:sp>
    </p:spTree>
    <p:extLst>
      <p:ext uri="{BB962C8B-B14F-4D97-AF65-F5344CB8AC3E}">
        <p14:creationId xmlns:p14="http://schemas.microsoft.com/office/powerpoint/2010/main" val="1548168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16300" y="923873"/>
            <a:ext cx="4100186" cy="3165066"/>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03" tIns="41451" rIns="82903" bIns="41451" anchor="ctr"/>
          <a:lstStyle/>
          <a:p>
            <a:endParaRPr lang="en-US"/>
          </a:p>
        </p:txBody>
      </p:sp>
      <p:sp>
        <p:nvSpPr>
          <p:cNvPr id="4098" name="Text Box 2"/>
          <p:cNvSpPr txBox="1">
            <a:spLocks noGrp="1" noChangeArrowheads="1"/>
          </p:cNvSpPr>
          <p:nvPr>
            <p:ph type="body"/>
          </p:nvPr>
        </p:nvSpPr>
        <p:spPr bwMode="auto">
          <a:xfrm>
            <a:off x="1057976" y="4394954"/>
            <a:ext cx="4823915" cy="351188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(A) Modeled communication, (B) social, and (C) repetitive behavior symptom trajectories based on CDER scores by age.</a:t>
            </a:r>
          </a:p>
        </p:txBody>
      </p:sp>
    </p:spTree>
    <p:extLst>
      <p:ext uri="{BB962C8B-B14F-4D97-AF65-F5344CB8AC3E}">
        <p14:creationId xmlns:p14="http://schemas.microsoft.com/office/powerpoint/2010/main" val="1426010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69934D94-8DCD-4A84-968C-2AD60916BBCD}" type="datetimeFigureOut">
              <a:rPr lang="en-US" smtClean="0"/>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EA734-9932-4597-95FB-B4105DE96174}"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34D94-8DCD-4A84-968C-2AD60916BBCD}" type="datetimeFigureOut">
              <a:rPr lang="en-US" smtClean="0"/>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EA734-9932-4597-95FB-B4105DE9617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34D94-8DCD-4A84-968C-2AD60916BBCD}" type="datetimeFigureOut">
              <a:rPr lang="en-US" smtClean="0"/>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EA734-9932-4597-95FB-B4105DE9617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34D94-8DCD-4A84-968C-2AD60916BBCD}" type="datetimeFigureOut">
              <a:rPr lang="en-US" smtClean="0"/>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EA734-9932-4597-95FB-B4105DE9617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69934D94-8DCD-4A84-968C-2AD60916BBCD}" type="datetimeFigureOut">
              <a:rPr lang="en-US" smtClean="0"/>
              <a:t>3/23/2015</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403EA734-9932-4597-95FB-B4105DE9617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934D94-8DCD-4A84-968C-2AD60916BBCD}" type="datetimeFigureOut">
              <a:rPr lang="en-US" smtClean="0"/>
              <a:t>3/23/2015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3EA734-9932-4597-95FB-B4105DE9617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934D94-8DCD-4A84-968C-2AD60916BBCD}" type="datetimeFigureOut">
              <a:rPr lang="en-US" smtClean="0"/>
              <a:t>3/23/2015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3EA734-9932-4597-95FB-B4105DE9617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934D94-8DCD-4A84-968C-2AD60916BBCD}" type="datetimeFigureOut">
              <a:rPr lang="en-US" smtClean="0"/>
              <a:t>3/23/2015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3EA734-9932-4597-95FB-B4105DE9617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934D94-8DCD-4A84-968C-2AD60916BBCD}" type="datetimeFigureOut">
              <a:rPr lang="en-US" smtClean="0"/>
              <a:t>3/23/2015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3EA734-9932-4597-95FB-B4105DE9617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934D94-8DCD-4A84-968C-2AD60916BBCD}" type="datetimeFigureOut">
              <a:rPr lang="en-US" smtClean="0"/>
              <a:t>3/23/2015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3EA734-9932-4597-95FB-B4105DE96174}"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69934D94-8DCD-4A84-968C-2AD60916BBCD}" type="datetimeFigureOut">
              <a:rPr lang="en-US" smtClean="0"/>
              <a:t>3/23/2015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3EA734-9932-4597-95FB-B4105DE96174}"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69934D94-8DCD-4A84-968C-2AD60916BBCD}" type="datetimeFigureOut">
              <a:rPr lang="en-US" smtClean="0"/>
              <a:t>3/23/2015</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403EA734-9932-4597-95FB-B4105DE9617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0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hyperlink" Target="http://www.biostat.jhsph.edu/project/globalAD/" TargetMode="External"/></Relationships>
</file>

<file path=ppt/slides/_rels/slide11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youtu.be/Iu7C5clA4q0" TargetMode="External"/><Relationship Id="rId2" Type="http://schemas.openxmlformats.org/officeDocument/2006/relationships/hyperlink" Target="http://youtu.be/FeGaffIJvH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ncbi.nlm.nih.gov/pmc/articles/PMC3315015/" TargetMode="Externa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www.ncbi.nlm.nih.gov/entrez/eutils/elink.fcgi?dbfrom=pubmed&amp;retmode=ref&amp;cmd=prlinks&amp;id=19438840" TargetMode="Externa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124200"/>
            <a:ext cx="4419600" cy="1600327"/>
          </a:xfrm>
        </p:spPr>
        <p:txBody>
          <a:bodyPr>
            <a:normAutofit fontScale="90000"/>
          </a:bodyPr>
          <a:lstStyle/>
          <a:p>
            <a:r>
              <a:rPr lang="en-US" dirty="0" smtClean="0"/>
              <a:t>Psychiatric and neurological conditions</a:t>
            </a:r>
            <a:br>
              <a:rPr lang="en-US" dirty="0" smtClean="0"/>
            </a:br>
            <a:r>
              <a:rPr lang="en-US" dirty="0" smtClean="0"/>
              <a:t>Briana Mezuk, PhD</a:t>
            </a:r>
            <a:br>
              <a:rPr lang="en-US" dirty="0" smtClean="0"/>
            </a:br>
            <a:r>
              <a:rPr lang="en-US" dirty="0" smtClean="0"/>
              <a:t>bmezuk@vcu.edu</a:t>
            </a:r>
            <a:endParaRPr lang="en-US" dirty="0"/>
          </a:p>
        </p:txBody>
      </p:sp>
    </p:spTree>
    <p:extLst>
      <p:ext uri="{BB962C8B-B14F-4D97-AF65-F5344CB8AC3E}">
        <p14:creationId xmlns:p14="http://schemas.microsoft.com/office/powerpoint/2010/main" val="1807392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 y="86360"/>
            <a:ext cx="8229600" cy="838200"/>
          </a:xfrm>
        </p:spPr>
        <p:txBody>
          <a:bodyPr/>
          <a:lstStyle/>
          <a:p>
            <a:r>
              <a:rPr lang="en-US" dirty="0" smtClean="0"/>
              <a:t>Pathways to mental health care</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 y="914400"/>
            <a:ext cx="8610600" cy="589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269055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http://www.dr-franz-dick.com/images/bild2.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9750" y="1484313"/>
            <a:ext cx="3270250" cy="4105275"/>
          </a:xfrm>
          <a:noFill/>
        </p:spPr>
      </p:pic>
      <p:pic>
        <p:nvPicPr>
          <p:cNvPr id="36867" name="Picture 6" descr="figur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1557338"/>
            <a:ext cx="4175125"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Box 3"/>
          <p:cNvSpPr txBox="1">
            <a:spLocks noChangeArrowheads="1"/>
          </p:cNvSpPr>
          <p:nvPr/>
        </p:nvSpPr>
        <p:spPr bwMode="auto">
          <a:xfrm>
            <a:off x="4643438" y="5580063"/>
            <a:ext cx="3313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pPr>
            <a:r>
              <a:rPr lang="en-US" altLang="en-US" sz="1800">
                <a:latin typeface="Arial" charset="0"/>
              </a:rPr>
              <a:t>Copy task</a:t>
            </a:r>
          </a:p>
        </p:txBody>
      </p:sp>
      <p:sp>
        <p:nvSpPr>
          <p:cNvPr id="36869" name="TextBox 4"/>
          <p:cNvSpPr txBox="1">
            <a:spLocks noChangeArrowheads="1"/>
          </p:cNvSpPr>
          <p:nvPr/>
        </p:nvSpPr>
        <p:spPr bwMode="auto">
          <a:xfrm>
            <a:off x="5724525" y="6308725"/>
            <a:ext cx="2879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pPr>
            <a:r>
              <a:rPr lang="en-US" altLang="en-US" sz="1800">
                <a:latin typeface="Arial" charset="0"/>
              </a:rPr>
              <a:t>Welsh et al., 1993</a:t>
            </a:r>
          </a:p>
        </p:txBody>
      </p:sp>
    </p:spTree>
    <p:extLst>
      <p:ext uri="{BB962C8B-B14F-4D97-AF65-F5344CB8AC3E}">
        <p14:creationId xmlns:p14="http://schemas.microsoft.com/office/powerpoint/2010/main" val="426308465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771775" y="1484313"/>
            <a:ext cx="3271838" cy="5072062"/>
          </a:xfrm>
        </p:spPr>
      </p:pic>
      <p:sp>
        <p:nvSpPr>
          <p:cNvPr id="38915" name="Title 1"/>
          <p:cNvSpPr>
            <a:spLocks noGrp="1"/>
          </p:cNvSpPr>
          <p:nvPr>
            <p:ph type="title"/>
          </p:nvPr>
        </p:nvSpPr>
        <p:spPr>
          <a:xfrm>
            <a:off x="519113" y="115888"/>
            <a:ext cx="8229600" cy="1143000"/>
          </a:xfrm>
        </p:spPr>
        <p:txBody>
          <a:bodyPr/>
          <a:lstStyle/>
          <a:p>
            <a:pPr algn="l"/>
            <a:r>
              <a:rPr lang="en-US" altLang="en-US" smtClean="0">
                <a:effectLst/>
              </a:rPr>
              <a:t>Visuo-spatial ability</a:t>
            </a:r>
          </a:p>
        </p:txBody>
      </p:sp>
    </p:spTree>
    <p:extLst>
      <p:ext uri="{BB962C8B-B14F-4D97-AF65-F5344CB8AC3E}">
        <p14:creationId xmlns:p14="http://schemas.microsoft.com/office/powerpoint/2010/main" val="236505815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gn="l"/>
            <a:r>
              <a:rPr lang="en-US" altLang="en-US" smtClean="0">
                <a:effectLst/>
              </a:rPr>
              <a:t>Processing Speed</a:t>
            </a:r>
          </a:p>
        </p:txBody>
      </p:sp>
      <p:pic>
        <p:nvPicPr>
          <p:cNvPr id="39939" name="Picture 2"/>
          <p:cNvPicPr>
            <a:picLocks noChangeAspect="1"/>
          </p:cNvPicPr>
          <p:nvPr/>
        </p:nvPicPr>
        <p:blipFill>
          <a:blip r:embed="rId3">
            <a:extLst>
              <a:ext uri="{28A0092B-C50C-407E-A947-70E740481C1C}">
                <a14:useLocalDpi xmlns:a14="http://schemas.microsoft.com/office/drawing/2010/main" val="0"/>
              </a:ext>
            </a:extLst>
          </a:blip>
          <a:srcRect r="3088" b="40207"/>
          <a:stretch>
            <a:fillRect/>
          </a:stretch>
        </p:blipFill>
        <p:spPr bwMode="auto">
          <a:xfrm>
            <a:off x="179388" y="1552575"/>
            <a:ext cx="8834437"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956785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3100"/>
          </a:xfrm>
        </p:spPr>
        <p:txBody>
          <a:bodyPr/>
          <a:lstStyle/>
          <a:p>
            <a:pPr algn="l">
              <a:defRPr/>
            </a:pPr>
            <a:r>
              <a:rPr lang="en-US" dirty="0" smtClean="0"/>
              <a:t>Inhibition</a:t>
            </a:r>
            <a:endParaRPr lang="en-US" dirty="0"/>
          </a:p>
        </p:txBody>
      </p:sp>
      <p:sp>
        <p:nvSpPr>
          <p:cNvPr id="41987" name="Content Placeholder 2"/>
          <p:cNvSpPr>
            <a:spLocks noGrp="1"/>
          </p:cNvSpPr>
          <p:nvPr>
            <p:ph idx="1"/>
          </p:nvPr>
        </p:nvSpPr>
        <p:spPr/>
        <p:txBody>
          <a:bodyPr/>
          <a:lstStyle/>
          <a:p>
            <a:endParaRPr lang="en-US" altLang="en-US" smtClean="0"/>
          </a:p>
        </p:txBody>
      </p:sp>
      <p:pic>
        <p:nvPicPr>
          <p:cNvPr id="41988" name="Picture 2"/>
          <p:cNvPicPr>
            <a:picLocks noChangeAspect="1" noChangeArrowheads="1"/>
          </p:cNvPicPr>
          <p:nvPr/>
        </p:nvPicPr>
        <p:blipFill>
          <a:blip r:embed="rId3">
            <a:extLst>
              <a:ext uri="{28A0092B-C50C-407E-A947-70E740481C1C}">
                <a14:useLocalDpi xmlns:a14="http://schemas.microsoft.com/office/drawing/2010/main" val="0"/>
              </a:ext>
            </a:extLst>
          </a:blip>
          <a:srcRect r="5602"/>
          <a:stretch>
            <a:fillRect/>
          </a:stretch>
        </p:blipFill>
        <p:spPr bwMode="auto">
          <a:xfrm>
            <a:off x="395288" y="947738"/>
            <a:ext cx="8353425" cy="543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435206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274638"/>
            <a:ext cx="8229600" cy="777875"/>
          </a:xfrm>
        </p:spPr>
        <p:txBody>
          <a:bodyPr/>
          <a:lstStyle/>
          <a:p>
            <a:pPr algn="l"/>
            <a:r>
              <a:rPr lang="en-US" altLang="en-US" sz="4400" smtClean="0">
                <a:effectLst/>
              </a:rPr>
              <a:t>Flexibility, inhibition, scanning</a:t>
            </a:r>
          </a:p>
        </p:txBody>
      </p:sp>
      <p:pic>
        <p:nvPicPr>
          <p:cNvPr id="43011" name="Picture 2" descr="Randomly spread out circles with either numbers 1 to 12 or letters A to L inside each circle. These circles are spread out across within a box sized 8 by 9.75 inch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68538" y="1036638"/>
            <a:ext cx="4535487" cy="5545137"/>
          </a:xfrm>
        </p:spPr>
      </p:pic>
    </p:spTree>
    <p:extLst>
      <p:ext uri="{BB962C8B-B14F-4D97-AF65-F5344CB8AC3E}">
        <p14:creationId xmlns:p14="http://schemas.microsoft.com/office/powerpoint/2010/main" val="3109655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nanobiotechnews.com/wp-content/uploads/2010/11/alzheimers_disea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557338"/>
            <a:ext cx="6019800"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itle 1"/>
          <p:cNvSpPr>
            <a:spLocks noGrp="1"/>
          </p:cNvSpPr>
          <p:nvPr>
            <p:ph type="title"/>
          </p:nvPr>
        </p:nvSpPr>
        <p:spPr/>
        <p:txBody>
          <a:bodyPr/>
          <a:lstStyle/>
          <a:p>
            <a:pPr algn="l"/>
            <a:r>
              <a:rPr lang="en-US" altLang="en-US" smtClean="0">
                <a:effectLst/>
              </a:rPr>
              <a:t>Alzheimer’s pathology</a:t>
            </a:r>
          </a:p>
        </p:txBody>
      </p:sp>
    </p:spTree>
    <p:extLst>
      <p:ext uri="{BB962C8B-B14F-4D97-AF65-F5344CB8AC3E}">
        <p14:creationId xmlns:p14="http://schemas.microsoft.com/office/powerpoint/2010/main" val="213145052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51203" name="Content Placeholder 2"/>
          <p:cNvSpPr>
            <a:spLocks noGrp="1"/>
          </p:cNvSpPr>
          <p:nvPr>
            <p:ph idx="1"/>
          </p:nvPr>
        </p:nvSpPr>
        <p:spPr/>
        <p:txBody>
          <a:bodyPr/>
          <a:lstStyle/>
          <a:p>
            <a:endParaRPr lang="en-US" altLang="en-US" smtClean="0"/>
          </a:p>
        </p:txBody>
      </p:sp>
      <p:pic>
        <p:nvPicPr>
          <p:cNvPr id="51204" name="Picture 2" descr="http://www.examiner.com/images/blog/EXID12704/images/Alzheimer%27s_disease_-_MRI%281%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588" y="692150"/>
            <a:ext cx="8345487"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248428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idx="1"/>
          </p:nvPr>
        </p:nvSpPr>
        <p:spPr/>
        <p:txBody>
          <a:bodyPr/>
          <a:lstStyle/>
          <a:p>
            <a:endParaRPr lang="en-US" altLang="en-US" smtClean="0"/>
          </a:p>
        </p:txBody>
      </p:sp>
      <p:pic>
        <p:nvPicPr>
          <p:cNvPr id="52227" name="Picture 2" descr="http://www.microscopy-uk.org.uk/mag/imgsep06/fig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765175"/>
            <a:ext cx="8539163" cy="538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912431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algn="l"/>
            <a:r>
              <a:rPr lang="en-US" altLang="en-US" smtClean="0">
                <a:effectLst/>
              </a:rPr>
              <a:t>AD pathology hypotheses</a:t>
            </a:r>
          </a:p>
        </p:txBody>
      </p:sp>
      <p:sp>
        <p:nvSpPr>
          <p:cNvPr id="53251" name="Content Placeholder 2"/>
          <p:cNvSpPr>
            <a:spLocks noGrp="1"/>
          </p:cNvSpPr>
          <p:nvPr>
            <p:ph idx="1"/>
          </p:nvPr>
        </p:nvSpPr>
        <p:spPr>
          <a:xfrm>
            <a:off x="468313" y="1628775"/>
            <a:ext cx="8229600" cy="4525963"/>
          </a:xfrm>
        </p:spPr>
        <p:txBody>
          <a:bodyPr/>
          <a:lstStyle/>
          <a:p>
            <a:pPr eaLnBrk="1" hangingPunct="1">
              <a:buFontTx/>
              <a:buAutoNum type="arabicPeriod"/>
            </a:pPr>
            <a:r>
              <a:rPr lang="en-US" altLang="en-US" b="1" smtClean="0">
                <a:latin typeface="Arial" charset="0"/>
              </a:rPr>
              <a:t>BAPtists: amyloid beta fragment accumulation leads to plaques and cell death</a:t>
            </a:r>
            <a:br>
              <a:rPr lang="en-US" altLang="en-US" b="1" smtClean="0">
                <a:latin typeface="Arial" charset="0"/>
              </a:rPr>
            </a:br>
            <a:endParaRPr lang="en-US" altLang="en-US" b="1" smtClean="0">
              <a:latin typeface="Arial" charset="0"/>
            </a:endParaRPr>
          </a:p>
          <a:p>
            <a:pPr eaLnBrk="1" hangingPunct="1">
              <a:buFontTx/>
              <a:buAutoNum type="arabicPeriod"/>
            </a:pPr>
            <a:r>
              <a:rPr lang="en-US" altLang="en-US" b="1" smtClean="0">
                <a:latin typeface="Arial" charset="0"/>
              </a:rPr>
              <a:t>TAUists: Phosphorylation of tau proteins leads to breakdown of microtubules and cell death.</a:t>
            </a:r>
          </a:p>
          <a:p>
            <a:pPr eaLnBrk="1" hangingPunct="1">
              <a:buFontTx/>
              <a:buAutoNum type="arabicPeriod"/>
            </a:pPr>
            <a:endParaRPr lang="en-US" altLang="en-US" b="1" smtClean="0">
              <a:latin typeface="Arial" charset="0"/>
            </a:endParaRPr>
          </a:p>
          <a:p>
            <a:pPr eaLnBrk="1" hangingPunct="1">
              <a:buFontTx/>
              <a:buAutoNum type="arabicPeriod"/>
            </a:pPr>
            <a:r>
              <a:rPr lang="en-US" altLang="en-US" b="1" smtClean="0">
                <a:latin typeface="Arial" charset="0"/>
              </a:rPr>
              <a:t>Inflammists?: </a:t>
            </a:r>
          </a:p>
          <a:p>
            <a:pPr eaLnBrk="1" hangingPunct="1">
              <a:buFontTx/>
              <a:buAutoNum type="arabicPeriod"/>
            </a:pPr>
            <a:endParaRPr lang="en-US" altLang="en-US" b="1" smtClean="0">
              <a:latin typeface="Arial" charset="0"/>
            </a:endParaRPr>
          </a:p>
          <a:p>
            <a:pPr eaLnBrk="1" hangingPunct="1">
              <a:buFontTx/>
              <a:buAutoNum type="arabicPeriod"/>
            </a:pPr>
            <a:endParaRPr lang="en-US" altLang="en-US" smtClean="0"/>
          </a:p>
        </p:txBody>
      </p:sp>
    </p:spTree>
    <p:extLst>
      <p:ext uri="{BB962C8B-B14F-4D97-AF65-F5344CB8AC3E}">
        <p14:creationId xmlns:p14="http://schemas.microsoft.com/office/powerpoint/2010/main" val="427623848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54275" name="Content Placeholder 2"/>
          <p:cNvSpPr>
            <a:spLocks noGrp="1"/>
          </p:cNvSpPr>
          <p:nvPr>
            <p:ph idx="1"/>
          </p:nvPr>
        </p:nvSpPr>
        <p:spPr/>
        <p:txBody>
          <a:bodyPr/>
          <a:lstStyle/>
          <a:p>
            <a:endParaRPr lang="en-US" altLang="en-US" smtClean="0"/>
          </a:p>
        </p:txBody>
      </p:sp>
      <p:pic>
        <p:nvPicPr>
          <p:cNvPr id="54276" name="Picture 2" descr="http://img.medscape.com/pi/features/slideshow-slide/alzheimers/fig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765175"/>
            <a:ext cx="8208962" cy="557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9059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brief survey</a:t>
            </a:r>
            <a:endParaRPr lang="en-US" dirty="0"/>
          </a:p>
        </p:txBody>
      </p:sp>
      <p:sp>
        <p:nvSpPr>
          <p:cNvPr id="3" name="Content Placeholder 2"/>
          <p:cNvSpPr>
            <a:spLocks noGrp="1"/>
          </p:cNvSpPr>
          <p:nvPr>
            <p:ph idx="1"/>
          </p:nvPr>
        </p:nvSpPr>
        <p:spPr>
          <a:xfrm>
            <a:off x="457200" y="1524000"/>
            <a:ext cx="8229600" cy="4602163"/>
          </a:xfrm>
        </p:spPr>
        <p:txBody>
          <a:bodyPr/>
          <a:lstStyle/>
          <a:p>
            <a:r>
              <a:rPr lang="en-US" dirty="0" smtClean="0"/>
              <a:t>Q1: What is the most common psychiatric disorder in the general population? </a:t>
            </a:r>
            <a:r>
              <a:rPr lang="en-US" dirty="0" smtClean="0">
                <a:solidFill>
                  <a:srgbClr val="FFC000"/>
                </a:solidFill>
              </a:rPr>
              <a:t>Major depression</a:t>
            </a:r>
            <a:endParaRPr lang="en-US" dirty="0" smtClean="0"/>
          </a:p>
          <a:p>
            <a:r>
              <a:rPr lang="en-US" dirty="0" smtClean="0"/>
              <a:t>Q2: Are men and women equally likely to develop a psychiatric disorder? </a:t>
            </a:r>
            <a:r>
              <a:rPr lang="en-US" dirty="0" smtClean="0">
                <a:solidFill>
                  <a:srgbClr val="FFC000"/>
                </a:solidFill>
              </a:rPr>
              <a:t>Yes, but…</a:t>
            </a:r>
            <a:endParaRPr lang="en-US" dirty="0" smtClean="0"/>
          </a:p>
          <a:p>
            <a:r>
              <a:rPr lang="en-US" dirty="0" smtClean="0"/>
              <a:t>Q3: Do most disorders onset &gt;30 years of age? </a:t>
            </a:r>
            <a:r>
              <a:rPr lang="en-US" dirty="0" smtClean="0">
                <a:solidFill>
                  <a:srgbClr val="FFC000"/>
                </a:solidFill>
              </a:rPr>
              <a:t>No</a:t>
            </a:r>
            <a:endParaRPr lang="en-US" dirty="0" smtClean="0"/>
          </a:p>
          <a:p>
            <a:r>
              <a:rPr lang="en-US" dirty="0" smtClean="0"/>
              <a:t>Q4: What proportion of people with a psychiatric disorder get treatment? </a:t>
            </a:r>
            <a:r>
              <a:rPr lang="en-US" dirty="0" smtClean="0">
                <a:solidFill>
                  <a:srgbClr val="FFC000"/>
                </a:solidFill>
              </a:rPr>
              <a:t>~50%, but depends on the disorder</a:t>
            </a:r>
            <a:endParaRPr lang="en-US" dirty="0" smtClean="0"/>
          </a:p>
          <a:p>
            <a:endParaRPr lang="en-US" dirty="0" smtClean="0"/>
          </a:p>
          <a:p>
            <a:endParaRPr lang="en-US" dirty="0"/>
          </a:p>
        </p:txBody>
      </p:sp>
    </p:spTree>
    <p:extLst>
      <p:ext uri="{BB962C8B-B14F-4D97-AF65-F5344CB8AC3E}">
        <p14:creationId xmlns:p14="http://schemas.microsoft.com/office/powerpoint/2010/main" val="405750630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240088" y="1773238"/>
            <a:ext cx="36512" cy="410368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580063" y="1773238"/>
            <a:ext cx="36512" cy="410368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38200" y="1773238"/>
            <a:ext cx="36513" cy="410368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5301" name="TextBox 19"/>
          <p:cNvSpPr txBox="1">
            <a:spLocks noChangeArrowheads="1"/>
          </p:cNvSpPr>
          <p:nvPr/>
        </p:nvSpPr>
        <p:spPr bwMode="auto">
          <a:xfrm>
            <a:off x="1331913" y="1412875"/>
            <a:ext cx="15843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algn="ctr" eaLnBrk="1" hangingPunct="1">
              <a:buClrTx/>
              <a:buSzTx/>
              <a:buFontTx/>
              <a:buNone/>
            </a:pPr>
            <a:r>
              <a:rPr lang="en-US" altLang="en-US" sz="2400">
                <a:latin typeface="Arial" charset="0"/>
              </a:rPr>
              <a:t>Normal cognition</a:t>
            </a:r>
          </a:p>
        </p:txBody>
      </p:sp>
      <p:sp>
        <p:nvSpPr>
          <p:cNvPr id="55302" name="TextBox 20"/>
          <p:cNvSpPr txBox="1">
            <a:spLocks noChangeArrowheads="1"/>
          </p:cNvSpPr>
          <p:nvPr/>
        </p:nvSpPr>
        <p:spPr bwMode="auto">
          <a:xfrm>
            <a:off x="3635375" y="1403350"/>
            <a:ext cx="1584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algn="ctr" eaLnBrk="1" hangingPunct="1">
              <a:buClrTx/>
              <a:buSzTx/>
              <a:buFontTx/>
              <a:buNone/>
            </a:pPr>
            <a:r>
              <a:rPr lang="en-US" altLang="en-US" sz="2400">
                <a:latin typeface="Arial" charset="0"/>
              </a:rPr>
              <a:t>MCI</a:t>
            </a:r>
          </a:p>
        </p:txBody>
      </p:sp>
      <p:sp>
        <p:nvSpPr>
          <p:cNvPr id="55303" name="TextBox 21"/>
          <p:cNvSpPr txBox="1">
            <a:spLocks noChangeArrowheads="1"/>
          </p:cNvSpPr>
          <p:nvPr/>
        </p:nvSpPr>
        <p:spPr bwMode="auto">
          <a:xfrm>
            <a:off x="6011863" y="1403350"/>
            <a:ext cx="1584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algn="ctr" eaLnBrk="1" hangingPunct="1">
              <a:buClrTx/>
              <a:buSzTx/>
              <a:buFontTx/>
              <a:buNone/>
            </a:pPr>
            <a:r>
              <a:rPr lang="en-US" altLang="en-US" sz="2400">
                <a:latin typeface="Arial" charset="0"/>
              </a:rPr>
              <a:t>AD</a:t>
            </a:r>
          </a:p>
        </p:txBody>
      </p:sp>
      <p:sp>
        <p:nvSpPr>
          <p:cNvPr id="23" name="Isosceles Triangle 22"/>
          <p:cNvSpPr/>
          <p:nvPr/>
        </p:nvSpPr>
        <p:spPr>
          <a:xfrm rot="16200000">
            <a:off x="4479131" y="2389982"/>
            <a:ext cx="936625" cy="5935662"/>
          </a:xfrm>
          <a:prstGeom prst="triangle">
            <a:avLst>
              <a:gd name="adj" fmla="val 4929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Isosceles Triangle 23"/>
          <p:cNvSpPr/>
          <p:nvPr/>
        </p:nvSpPr>
        <p:spPr>
          <a:xfrm rot="16200000">
            <a:off x="5019676" y="1397000"/>
            <a:ext cx="792162" cy="4999037"/>
          </a:xfrm>
          <a:prstGeom prst="triangle">
            <a:avLst>
              <a:gd name="adj" fmla="val 4929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Isosceles Triangle 24"/>
          <p:cNvSpPr/>
          <p:nvPr/>
        </p:nvSpPr>
        <p:spPr>
          <a:xfrm rot="16200000">
            <a:off x="5356226" y="298450"/>
            <a:ext cx="792162" cy="4325937"/>
          </a:xfrm>
          <a:prstGeom prst="triangle">
            <a:avLst>
              <a:gd name="adj" fmla="val 4929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5307" name="TextBox 25"/>
          <p:cNvSpPr txBox="1">
            <a:spLocks noChangeArrowheads="1"/>
          </p:cNvSpPr>
          <p:nvPr/>
        </p:nvSpPr>
        <p:spPr bwMode="auto">
          <a:xfrm>
            <a:off x="5616575" y="2276475"/>
            <a:ext cx="2195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algn="ctr" eaLnBrk="1" hangingPunct="1">
              <a:buClrTx/>
              <a:buSzTx/>
              <a:buFontTx/>
              <a:buNone/>
            </a:pPr>
            <a:r>
              <a:rPr lang="en-US" altLang="en-US" sz="1800">
                <a:latin typeface="Arial" charset="0"/>
              </a:rPr>
              <a:t>Inflammation</a:t>
            </a:r>
          </a:p>
        </p:txBody>
      </p:sp>
      <p:sp>
        <p:nvSpPr>
          <p:cNvPr id="55308" name="TextBox 26"/>
          <p:cNvSpPr txBox="1">
            <a:spLocks noChangeArrowheads="1"/>
          </p:cNvSpPr>
          <p:nvPr/>
        </p:nvSpPr>
        <p:spPr bwMode="auto">
          <a:xfrm>
            <a:off x="5649913" y="3713163"/>
            <a:ext cx="2197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algn="ctr" eaLnBrk="1" hangingPunct="1">
              <a:buClrTx/>
              <a:buSzTx/>
              <a:buFontTx/>
              <a:buNone/>
            </a:pPr>
            <a:r>
              <a:rPr lang="en-US" altLang="en-US" sz="1800">
                <a:latin typeface="Arial" charset="0"/>
              </a:rPr>
              <a:t>Tau</a:t>
            </a:r>
          </a:p>
        </p:txBody>
      </p:sp>
      <p:sp>
        <p:nvSpPr>
          <p:cNvPr id="55309" name="TextBox 27"/>
          <p:cNvSpPr txBox="1">
            <a:spLocks noChangeArrowheads="1"/>
          </p:cNvSpPr>
          <p:nvPr/>
        </p:nvSpPr>
        <p:spPr bwMode="auto">
          <a:xfrm>
            <a:off x="5662613" y="5172075"/>
            <a:ext cx="2197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algn="ctr" eaLnBrk="1" hangingPunct="1">
              <a:buClrTx/>
              <a:buSzTx/>
              <a:buFontTx/>
              <a:buNone/>
            </a:pPr>
            <a:r>
              <a:rPr lang="en-US" altLang="en-US" sz="1800">
                <a:latin typeface="Arial" charset="0"/>
              </a:rPr>
              <a:t>Amyloid (Abeta)</a:t>
            </a:r>
          </a:p>
        </p:txBody>
      </p:sp>
      <p:sp>
        <p:nvSpPr>
          <p:cNvPr id="55310" name="TextBox 28"/>
          <p:cNvSpPr txBox="1">
            <a:spLocks noChangeArrowheads="1"/>
          </p:cNvSpPr>
          <p:nvPr/>
        </p:nvSpPr>
        <p:spPr bwMode="auto">
          <a:xfrm>
            <a:off x="611188" y="436563"/>
            <a:ext cx="7848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pPr>
            <a:r>
              <a:rPr lang="en-US" altLang="en-US" sz="3600">
                <a:latin typeface="Arial" charset="0"/>
              </a:rPr>
              <a:t>Pathology over the life course</a:t>
            </a:r>
          </a:p>
        </p:txBody>
      </p:sp>
      <p:sp>
        <p:nvSpPr>
          <p:cNvPr id="55311" name="TextBox 29"/>
          <p:cNvSpPr txBox="1">
            <a:spLocks noChangeArrowheads="1"/>
          </p:cNvSpPr>
          <p:nvPr/>
        </p:nvSpPr>
        <p:spPr bwMode="auto">
          <a:xfrm>
            <a:off x="5580063" y="6308725"/>
            <a:ext cx="3095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pPr>
            <a:r>
              <a:rPr lang="en-US" altLang="en-US" sz="1800">
                <a:latin typeface="Arial" charset="0"/>
              </a:rPr>
              <a:t>Adapted from Albert, 2010</a:t>
            </a:r>
          </a:p>
        </p:txBody>
      </p:sp>
    </p:spTree>
    <p:extLst>
      <p:ext uri="{BB962C8B-B14F-4D97-AF65-F5344CB8AC3E}">
        <p14:creationId xmlns:p14="http://schemas.microsoft.com/office/powerpoint/2010/main" val="135588599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alzheimer-adna.com/Images/10stages.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8546" t="5325"/>
          <a:stretch>
            <a:fillRect/>
          </a:stretch>
        </p:blipFill>
        <p:spPr>
          <a:xfrm>
            <a:off x="347663" y="549275"/>
            <a:ext cx="8413750" cy="5472113"/>
          </a:xfrm>
          <a:noFill/>
        </p:spPr>
      </p:pic>
      <p:cxnSp>
        <p:nvCxnSpPr>
          <p:cNvPr id="5" name="Straight Arrow Connector 4"/>
          <p:cNvCxnSpPr/>
          <p:nvPr/>
        </p:nvCxnSpPr>
        <p:spPr>
          <a:xfrm flipH="1">
            <a:off x="1979613" y="1700213"/>
            <a:ext cx="4392612" cy="57626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372225" y="1268413"/>
            <a:ext cx="2160588" cy="115252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Start of noticeable functional changes. “Forgetful”</a:t>
            </a:r>
          </a:p>
        </p:txBody>
      </p:sp>
      <p:sp>
        <p:nvSpPr>
          <p:cNvPr id="56325" name="TextBox 2"/>
          <p:cNvSpPr txBox="1">
            <a:spLocks noChangeArrowheads="1"/>
          </p:cNvSpPr>
          <p:nvPr/>
        </p:nvSpPr>
        <p:spPr bwMode="auto">
          <a:xfrm>
            <a:off x="395288" y="6021388"/>
            <a:ext cx="5400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pPr>
            <a:r>
              <a:rPr lang="en-US" altLang="en-US" sz="1800">
                <a:latin typeface="Arial" charset="0"/>
              </a:rPr>
              <a:t>Average life span after onset of AD is ~ 7 years</a:t>
            </a:r>
          </a:p>
        </p:txBody>
      </p:sp>
    </p:spTree>
    <p:extLst>
      <p:ext uri="{BB962C8B-B14F-4D97-AF65-F5344CB8AC3E}">
        <p14:creationId xmlns:p14="http://schemas.microsoft.com/office/powerpoint/2010/main" val="207532214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algn="l"/>
            <a:r>
              <a:rPr lang="en-US" altLang="en-US" smtClean="0">
                <a:effectLst/>
              </a:rPr>
              <a:t>Epidemiology of dementia</a:t>
            </a:r>
          </a:p>
        </p:txBody>
      </p:sp>
      <p:sp>
        <p:nvSpPr>
          <p:cNvPr id="60419" name="Content Placeholder 2"/>
          <p:cNvSpPr>
            <a:spLocks noGrp="1"/>
          </p:cNvSpPr>
          <p:nvPr>
            <p:ph idx="1"/>
          </p:nvPr>
        </p:nvSpPr>
        <p:spPr/>
        <p:txBody>
          <a:bodyPr/>
          <a:lstStyle/>
          <a:p>
            <a:r>
              <a:rPr lang="en-US" altLang="en-US" smtClean="0"/>
              <a:t>Prevalence (moderate to severe dementia)</a:t>
            </a:r>
          </a:p>
          <a:p>
            <a:pPr lvl="1"/>
            <a:r>
              <a:rPr lang="en-US" altLang="en-US" smtClean="0">
                <a:solidFill>
                  <a:srgbClr val="FFFF00"/>
                </a:solidFill>
              </a:rPr>
              <a:t>65+: 7 - 10% (in the US)</a:t>
            </a:r>
          </a:p>
          <a:p>
            <a:pPr lvl="1"/>
            <a:r>
              <a:rPr lang="en-US" altLang="en-US" smtClean="0">
                <a:solidFill>
                  <a:srgbClr val="FFFF00"/>
                </a:solidFill>
              </a:rPr>
              <a:t>85+:  20 - 30% (in the US)</a:t>
            </a:r>
          </a:p>
          <a:p>
            <a:r>
              <a:rPr lang="en-US" altLang="en-US" smtClean="0"/>
              <a:t>Incidence</a:t>
            </a:r>
          </a:p>
          <a:p>
            <a:pPr lvl="1"/>
            <a:r>
              <a:rPr lang="en-US" altLang="en-US" smtClean="0"/>
              <a:t>Doubles every ~5 yrs after age 65</a:t>
            </a:r>
          </a:p>
          <a:p>
            <a:pPr lvl="1"/>
            <a:r>
              <a:rPr lang="en-US" altLang="en-US" u="sng" smtClean="0">
                <a:solidFill>
                  <a:srgbClr val="FFFF00"/>
                </a:solidFill>
              </a:rPr>
              <a:t>65 - 70 </a:t>
            </a:r>
            <a:r>
              <a:rPr lang="en-US" altLang="en-US" smtClean="0">
                <a:solidFill>
                  <a:srgbClr val="FFFF00"/>
                </a:solidFill>
              </a:rPr>
              <a:t>:  5-10 per 1,000 person years </a:t>
            </a:r>
          </a:p>
          <a:p>
            <a:pPr lvl="1"/>
            <a:r>
              <a:rPr lang="en-US" altLang="en-US" u="sng" smtClean="0">
                <a:solidFill>
                  <a:srgbClr val="FFFF00"/>
                </a:solidFill>
              </a:rPr>
              <a:t>85+</a:t>
            </a:r>
            <a:r>
              <a:rPr lang="en-US" altLang="en-US" smtClean="0">
                <a:solidFill>
                  <a:srgbClr val="FFFF00"/>
                </a:solidFill>
              </a:rPr>
              <a:t>:  75 per 1,000 person years</a:t>
            </a:r>
          </a:p>
          <a:p>
            <a:pPr lvl="1"/>
            <a:r>
              <a:rPr lang="en-US" altLang="en-US" smtClean="0"/>
              <a:t>Unclear whether incidence continues to rise after 90</a:t>
            </a:r>
          </a:p>
        </p:txBody>
      </p:sp>
      <p:sp>
        <p:nvSpPr>
          <p:cNvPr id="60420" name="Rectangle 2"/>
          <p:cNvSpPr>
            <a:spLocks noChangeArrowheads="1"/>
          </p:cNvSpPr>
          <p:nvPr/>
        </p:nvSpPr>
        <p:spPr bwMode="auto">
          <a:xfrm>
            <a:off x="6443663" y="6308725"/>
            <a:ext cx="2224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pPr>
            <a:r>
              <a:rPr lang="en-US" altLang="en-US" sz="1800">
                <a:latin typeface="Arial" charset="0"/>
              </a:rPr>
              <a:t>Corrada et al., 2010</a:t>
            </a:r>
          </a:p>
        </p:txBody>
      </p:sp>
    </p:spTree>
    <p:extLst>
      <p:ext uri="{BB962C8B-B14F-4D97-AF65-F5344CB8AC3E}">
        <p14:creationId xmlns:p14="http://schemas.microsoft.com/office/powerpoint/2010/main" val="284913142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algn="l"/>
            <a:r>
              <a:rPr lang="en-US" altLang="en-US" smtClean="0">
                <a:effectLst/>
              </a:rPr>
              <a:t>Mortality</a:t>
            </a:r>
          </a:p>
        </p:txBody>
      </p:sp>
      <p:sp>
        <p:nvSpPr>
          <p:cNvPr id="61443" name="Content Placeholder 2"/>
          <p:cNvSpPr>
            <a:spLocks noGrp="1"/>
          </p:cNvSpPr>
          <p:nvPr>
            <p:ph idx="1"/>
          </p:nvPr>
        </p:nvSpPr>
        <p:spPr/>
        <p:txBody>
          <a:bodyPr/>
          <a:lstStyle/>
          <a:p>
            <a:r>
              <a:rPr lang="en-US" altLang="en-US" smtClean="0"/>
              <a:t>Alzheimer’s alone is the 5</a:t>
            </a:r>
            <a:r>
              <a:rPr lang="en-US" altLang="en-US" baseline="30000" smtClean="0"/>
              <a:t>th</a:t>
            </a:r>
            <a:r>
              <a:rPr lang="en-US" altLang="en-US" smtClean="0"/>
              <a:t> leading cause of death of those 65+</a:t>
            </a:r>
          </a:p>
          <a:p>
            <a:r>
              <a:rPr lang="en-US" altLang="en-US" smtClean="0"/>
              <a:t>Median survival:</a:t>
            </a:r>
          </a:p>
          <a:p>
            <a:pPr lvl="1"/>
            <a:r>
              <a:rPr lang="en-US" altLang="en-US" smtClean="0"/>
              <a:t>AD ~ 7.1 years (95% CI: 6.7–7.5 years) </a:t>
            </a:r>
          </a:p>
          <a:p>
            <a:pPr lvl="1"/>
            <a:r>
              <a:rPr lang="en-US" altLang="en-US" smtClean="0"/>
              <a:t>VaD ~ 3.9 years (95% CI: 3.5–4.2 years)</a:t>
            </a:r>
          </a:p>
          <a:p>
            <a:endParaRPr lang="en-US" altLang="en-US" smtClean="0"/>
          </a:p>
        </p:txBody>
      </p:sp>
    </p:spTree>
    <p:extLst>
      <p:ext uri="{BB962C8B-B14F-4D97-AF65-F5344CB8AC3E}">
        <p14:creationId xmlns:p14="http://schemas.microsoft.com/office/powerpoint/2010/main" val="150750645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endParaRPr lang="en-US" dirty="0"/>
          </a:p>
        </p:txBody>
      </p:sp>
      <p:pic>
        <p:nvPicPr>
          <p:cNvPr id="624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620713"/>
            <a:ext cx="8312150" cy="533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68" name="Rectangle 2"/>
          <p:cNvSpPr>
            <a:spLocks noChangeArrowheads="1"/>
          </p:cNvSpPr>
          <p:nvPr/>
        </p:nvSpPr>
        <p:spPr bwMode="auto">
          <a:xfrm>
            <a:off x="395288" y="5970588"/>
            <a:ext cx="89646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a:spcBef>
                <a:spcPct val="30000"/>
              </a:spcBef>
              <a:buClrTx/>
              <a:buSzTx/>
              <a:buFontTx/>
              <a:buNone/>
            </a:pPr>
            <a:r>
              <a:rPr lang="en-US" altLang="en-US" sz="1600">
                <a:latin typeface="Arial" charset="0"/>
              </a:rPr>
              <a:t>Brookmeyer, Johnson, Ziegler-Graham, &amp; Arrighi, (2007)</a:t>
            </a:r>
          </a:p>
        </p:txBody>
      </p:sp>
      <p:sp>
        <p:nvSpPr>
          <p:cNvPr id="62469" name="Rectangle 2"/>
          <p:cNvSpPr>
            <a:spLocks noChangeArrowheads="1"/>
          </p:cNvSpPr>
          <p:nvPr/>
        </p:nvSpPr>
        <p:spPr bwMode="auto">
          <a:xfrm>
            <a:off x="395288" y="242888"/>
            <a:ext cx="5148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pPr>
            <a:r>
              <a:rPr lang="en-US" altLang="en-US" sz="1800">
                <a:latin typeface="Arial" charset="0"/>
              </a:rPr>
              <a:t>http://www.biostat.jhsph.edu/project/globalAD</a:t>
            </a:r>
            <a:r>
              <a:rPr lang="en-US" altLang="en-US" sz="1800">
                <a:latin typeface="Arial" charset="0"/>
                <a:hlinkClick r:id="rId4"/>
              </a:rPr>
              <a:t>/</a:t>
            </a:r>
            <a:endParaRPr lang="en-US" altLang="en-US" sz="1800">
              <a:latin typeface="Arial" charset="0"/>
            </a:endParaRPr>
          </a:p>
        </p:txBody>
      </p:sp>
    </p:spTree>
    <p:extLst>
      <p:ext uri="{BB962C8B-B14F-4D97-AF65-F5344CB8AC3E}">
        <p14:creationId xmlns:p14="http://schemas.microsoft.com/office/powerpoint/2010/main" val="285593912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p:cNvSpPr>
            <a:spLocks noGrp="1"/>
          </p:cNvSpPr>
          <p:nvPr>
            <p:ph idx="1"/>
          </p:nvPr>
        </p:nvSpPr>
        <p:spPr/>
        <p:txBody>
          <a:bodyPr/>
          <a:lstStyle/>
          <a:p>
            <a:endParaRPr lang="en-US" altLang="en-US" smtClean="0"/>
          </a:p>
        </p:txBody>
      </p:sp>
      <p:pic>
        <p:nvPicPr>
          <p:cNvPr id="63491" name="Picture 2"/>
          <p:cNvPicPr>
            <a:picLocks noChangeAspect="1" noChangeArrowheads="1"/>
          </p:cNvPicPr>
          <p:nvPr/>
        </p:nvPicPr>
        <p:blipFill>
          <a:blip r:embed="rId3">
            <a:extLst>
              <a:ext uri="{28A0092B-C50C-407E-A947-70E740481C1C}">
                <a14:useLocalDpi xmlns:a14="http://schemas.microsoft.com/office/drawing/2010/main" val="0"/>
              </a:ext>
            </a:extLst>
          </a:blip>
          <a:srcRect r="7516"/>
          <a:stretch>
            <a:fillRect/>
          </a:stretch>
        </p:blipFill>
        <p:spPr bwMode="auto">
          <a:xfrm>
            <a:off x="323850" y="981075"/>
            <a:ext cx="8445500"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141173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normAutofit fontScale="90000"/>
          </a:bodyPr>
          <a:lstStyle/>
          <a:p>
            <a:pPr algn="l"/>
            <a:r>
              <a:rPr lang="en-US" altLang="en-US" sz="3600" smtClean="0">
                <a:effectLst/>
              </a:rPr>
              <a:t>Epidemiology</a:t>
            </a:r>
            <a:br>
              <a:rPr lang="en-US" altLang="en-US" sz="3600" smtClean="0">
                <a:effectLst/>
              </a:rPr>
            </a:br>
            <a:r>
              <a:rPr lang="en-US" altLang="en-US" sz="3600" smtClean="0">
                <a:effectLst/>
              </a:rPr>
              <a:t>Mild Cognitive Impairment</a:t>
            </a:r>
          </a:p>
        </p:txBody>
      </p:sp>
      <p:sp>
        <p:nvSpPr>
          <p:cNvPr id="64515" name="Content Placeholder 2"/>
          <p:cNvSpPr>
            <a:spLocks noGrp="1"/>
          </p:cNvSpPr>
          <p:nvPr>
            <p:ph idx="1"/>
          </p:nvPr>
        </p:nvSpPr>
        <p:spPr>
          <a:xfrm>
            <a:off x="468313" y="1557338"/>
            <a:ext cx="8229600" cy="4525962"/>
          </a:xfrm>
        </p:spPr>
        <p:txBody>
          <a:bodyPr/>
          <a:lstStyle/>
          <a:p>
            <a:r>
              <a:rPr lang="en-US" altLang="en-US" smtClean="0"/>
              <a:t>Prevalence: 3% to 19% in adults older than 65 years.</a:t>
            </a:r>
          </a:p>
          <a:p>
            <a:pPr lvl="1"/>
            <a:r>
              <a:rPr lang="en-US" altLang="en-US" smtClean="0"/>
              <a:t>Prevalence of aMCI ~11%</a:t>
            </a:r>
          </a:p>
          <a:p>
            <a:pPr lvl="1"/>
            <a:r>
              <a:rPr lang="en-US" altLang="en-US" smtClean="0"/>
              <a:t>Prevalence of nMCI ~ 5%</a:t>
            </a:r>
          </a:p>
          <a:p>
            <a:r>
              <a:rPr lang="en-US" altLang="en-US" smtClean="0"/>
              <a:t>a-MCI progresses to AD: 10% to 15% per year, compared with 1% to 2% of age-matched individuals without a-MCI </a:t>
            </a:r>
          </a:p>
          <a:p>
            <a:r>
              <a:rPr lang="en-US" altLang="en-US" smtClean="0"/>
              <a:t>2 year dementia risk of 11–33% </a:t>
            </a:r>
          </a:p>
          <a:p>
            <a:pPr lvl="1"/>
            <a:r>
              <a:rPr lang="en-US" altLang="en-US" smtClean="0"/>
              <a:t>&gt;50% progress to dementia within 5 years</a:t>
            </a:r>
          </a:p>
        </p:txBody>
      </p:sp>
      <p:sp>
        <p:nvSpPr>
          <p:cNvPr id="64516" name="TextBox 3"/>
          <p:cNvSpPr txBox="1">
            <a:spLocks noChangeArrowheads="1"/>
          </p:cNvSpPr>
          <p:nvPr/>
        </p:nvSpPr>
        <p:spPr bwMode="auto">
          <a:xfrm>
            <a:off x="3290888" y="6453188"/>
            <a:ext cx="6394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pPr>
            <a:r>
              <a:rPr lang="en-US" altLang="en-US" sz="1600">
                <a:latin typeface="Arial" charset="0"/>
              </a:rPr>
              <a:t>Gauthier et al., 2006; Ganguli et al., 2004; Petersen, 2011</a:t>
            </a:r>
          </a:p>
        </p:txBody>
      </p:sp>
    </p:spTree>
    <p:extLst>
      <p:ext uri="{BB962C8B-B14F-4D97-AF65-F5344CB8AC3E}">
        <p14:creationId xmlns:p14="http://schemas.microsoft.com/office/powerpoint/2010/main" val="240054422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2"/>
          <p:cNvSpPr>
            <a:spLocks noGrp="1"/>
          </p:cNvSpPr>
          <p:nvPr>
            <p:ph idx="1"/>
          </p:nvPr>
        </p:nvSpPr>
        <p:spPr/>
        <p:txBody>
          <a:bodyPr/>
          <a:lstStyle/>
          <a:p>
            <a:r>
              <a:rPr lang="en-US" altLang="en-US" smtClean="0"/>
              <a:t>Risk for progression a-MCI with memory impairment</a:t>
            </a:r>
          </a:p>
          <a:p>
            <a:pPr lvl="1"/>
            <a:r>
              <a:rPr lang="en-US" altLang="en-US" smtClean="0"/>
              <a:t>To any dementia: 4.78 (95% CI=2.78-8.07) </a:t>
            </a:r>
          </a:p>
          <a:p>
            <a:pPr lvl="1"/>
            <a:r>
              <a:rPr lang="en-US" altLang="en-US" smtClean="0"/>
              <a:t>For Alzheimer’s disease: 5.92 (95% CI=3.20-10.91) </a:t>
            </a:r>
          </a:p>
          <a:p>
            <a:pPr lvl="1"/>
            <a:r>
              <a:rPr lang="en-US" altLang="en-US" smtClean="0"/>
              <a:t>For vascular dementia: 1.61 (95% CI=0.37-7.00) for VaD. </a:t>
            </a:r>
          </a:p>
          <a:p>
            <a:endParaRPr lang="en-US" altLang="en-US" smtClean="0"/>
          </a:p>
        </p:txBody>
      </p:sp>
      <p:sp>
        <p:nvSpPr>
          <p:cNvPr id="65539" name="Rectangle 3"/>
          <p:cNvSpPr>
            <a:spLocks noChangeArrowheads="1"/>
          </p:cNvSpPr>
          <p:nvPr/>
        </p:nvSpPr>
        <p:spPr bwMode="auto">
          <a:xfrm>
            <a:off x="6138863" y="6237288"/>
            <a:ext cx="2754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pPr>
            <a:r>
              <a:rPr lang="it-IT" altLang="en-US" sz="1800">
                <a:latin typeface="Arial" charset="0"/>
              </a:rPr>
              <a:t>Ravaglia et al., 2008 </a:t>
            </a:r>
            <a:endParaRPr lang="en-US" altLang="en-US" sz="1800">
              <a:latin typeface="Arial" charset="0"/>
            </a:endParaRPr>
          </a:p>
        </p:txBody>
      </p:sp>
      <p:sp>
        <p:nvSpPr>
          <p:cNvPr id="3" name="Title 2"/>
          <p:cNvSpPr>
            <a:spLocks noGrp="1"/>
          </p:cNvSpPr>
          <p:nvPr>
            <p:ph type="title"/>
          </p:nvPr>
        </p:nvSpPr>
        <p:spPr/>
        <p:txBody>
          <a:bodyPr/>
          <a:lstStyle/>
          <a:p>
            <a:pPr>
              <a:defRPr/>
            </a:pPr>
            <a:endParaRPr lang="en-US"/>
          </a:p>
        </p:txBody>
      </p:sp>
      <p:sp>
        <p:nvSpPr>
          <p:cNvPr id="65541" name="Title 1"/>
          <p:cNvSpPr txBox="1">
            <a:spLocks/>
          </p:cNvSpPr>
          <p:nvPr/>
        </p:nvSpPr>
        <p:spPr bwMode="auto">
          <a:xfrm>
            <a:off x="609600" y="4270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defTabSz="-13873163" eaLnBrk="0" hangingPunct="0">
              <a:buClr>
                <a:schemeClr val="accent1"/>
              </a:buClr>
              <a:buSzPct val="70000"/>
              <a:buFont typeface="Wingdings 2" pitchFamily="18" charset="2"/>
              <a:buChar char=""/>
              <a:defRPr sz="3200">
                <a:solidFill>
                  <a:schemeClr val="tx1"/>
                </a:solidFill>
                <a:latin typeface="Rockwell" pitchFamily="18" charset="0"/>
              </a:defRPr>
            </a:lvl1pPr>
            <a:lvl2pPr marL="342900" indent="-342900" defTabSz="-13873163" eaLnBrk="0" hangingPunct="0">
              <a:spcBef>
                <a:spcPts val="400"/>
              </a:spcBef>
              <a:buClr>
                <a:schemeClr val="accent2"/>
              </a:buClr>
              <a:buSzPct val="90000"/>
              <a:buChar char="•"/>
              <a:defRPr sz="2600">
                <a:solidFill>
                  <a:schemeClr val="tx1"/>
                </a:solidFill>
                <a:latin typeface="Rockwell" pitchFamily="18" charset="0"/>
              </a:defRPr>
            </a:lvl2pPr>
            <a:lvl3pPr marL="342900" indent="-342900" defTabSz="-13873163"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342900" indent="-342900" defTabSz="-13873163"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342900" indent="-342900" defTabSz="-13873163"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800100" indent="-342900" defTabSz="-13873163"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1257300" indent="-342900" defTabSz="-13873163"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1714500" indent="-342900" defTabSz="-13873163"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2171700" indent="-342900" defTabSz="-13873163"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a:buClrTx/>
              <a:buSzTx/>
              <a:buFontTx/>
              <a:buNone/>
            </a:pPr>
            <a:r>
              <a:rPr lang="en-US" altLang="en-US" sz="3600">
                <a:solidFill>
                  <a:srgbClr val="E7EACB"/>
                </a:solidFill>
              </a:rPr>
              <a:t>Epidemiology</a:t>
            </a:r>
            <a:br>
              <a:rPr lang="en-US" altLang="en-US" sz="3600">
                <a:solidFill>
                  <a:srgbClr val="E7EACB"/>
                </a:solidFill>
              </a:rPr>
            </a:br>
            <a:r>
              <a:rPr lang="en-US" altLang="en-US" sz="3600">
                <a:solidFill>
                  <a:srgbClr val="E7EACB"/>
                </a:solidFill>
              </a:rPr>
              <a:t>Mild Cognitive Impairment</a:t>
            </a:r>
          </a:p>
        </p:txBody>
      </p:sp>
    </p:spTree>
    <p:extLst>
      <p:ext uri="{BB962C8B-B14F-4D97-AF65-F5344CB8AC3E}">
        <p14:creationId xmlns:p14="http://schemas.microsoft.com/office/powerpoint/2010/main" val="252780997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2"/>
          <p:cNvSpPr>
            <a:spLocks noGrp="1"/>
          </p:cNvSpPr>
          <p:nvPr>
            <p:ph idx="1"/>
          </p:nvPr>
        </p:nvSpPr>
        <p:spPr>
          <a:xfrm>
            <a:off x="457200" y="1557338"/>
            <a:ext cx="8229600" cy="4525962"/>
          </a:xfrm>
        </p:spPr>
        <p:txBody>
          <a:bodyPr>
            <a:normAutofit lnSpcReduction="10000"/>
          </a:bodyPr>
          <a:lstStyle/>
          <a:p>
            <a:r>
              <a:rPr lang="en-US" altLang="en-US" sz="2800" smtClean="0"/>
              <a:t>Factors that predict a more rapid progression or greater likelihood of dementia</a:t>
            </a:r>
          </a:p>
          <a:p>
            <a:pPr lvl="1"/>
            <a:r>
              <a:rPr lang="en-US" altLang="en-US" sz="2400" smtClean="0">
                <a:solidFill>
                  <a:srgbClr val="FFFF00"/>
                </a:solidFill>
              </a:rPr>
              <a:t>APOE e4 allele</a:t>
            </a:r>
          </a:p>
          <a:p>
            <a:pPr lvl="1"/>
            <a:r>
              <a:rPr lang="en-US" altLang="en-US" sz="2400" smtClean="0">
                <a:solidFill>
                  <a:srgbClr val="FFFF00"/>
                </a:solidFill>
              </a:rPr>
              <a:t>Low MRI hippocampal volume/enlarged ventricles</a:t>
            </a:r>
          </a:p>
          <a:p>
            <a:pPr lvl="1"/>
            <a:r>
              <a:rPr lang="en-US" altLang="en-US" sz="2400" smtClean="0">
                <a:solidFill>
                  <a:srgbClr val="FFFF00"/>
                </a:solidFill>
              </a:rPr>
              <a:t>Higher age</a:t>
            </a:r>
          </a:p>
          <a:p>
            <a:pPr lvl="1"/>
            <a:r>
              <a:rPr lang="en-US" altLang="en-US" sz="2400" smtClean="0">
                <a:solidFill>
                  <a:srgbClr val="FFFF00"/>
                </a:solidFill>
              </a:rPr>
              <a:t>Less education</a:t>
            </a:r>
          </a:p>
          <a:p>
            <a:pPr lvl="1"/>
            <a:r>
              <a:rPr lang="en-US" altLang="en-US" sz="2400" smtClean="0">
                <a:solidFill>
                  <a:srgbClr val="FFFF00"/>
                </a:solidFill>
              </a:rPr>
              <a:t>Hypometabolism</a:t>
            </a:r>
            <a:r>
              <a:rPr lang="en-US" altLang="en-US" sz="2400" smtClean="0"/>
              <a:t> on PET scan in parietal/temporal</a:t>
            </a:r>
          </a:p>
          <a:p>
            <a:pPr lvl="1"/>
            <a:r>
              <a:rPr lang="en-US" altLang="en-US" smtClean="0"/>
              <a:t>Decreased </a:t>
            </a:r>
            <a:r>
              <a:rPr lang="en-US" altLang="en-US" smtClean="0">
                <a:solidFill>
                  <a:srgbClr val="FFFF00"/>
                </a:solidFill>
              </a:rPr>
              <a:t>cerebrospinal levels of B-amyloid</a:t>
            </a:r>
            <a:endParaRPr lang="en-US" altLang="en-US" smtClean="0"/>
          </a:p>
          <a:p>
            <a:pPr lvl="1"/>
            <a:r>
              <a:rPr lang="en-US" altLang="en-US" smtClean="0"/>
              <a:t>Psychological signs, including </a:t>
            </a:r>
            <a:r>
              <a:rPr lang="en-US" altLang="en-US" smtClean="0">
                <a:solidFill>
                  <a:srgbClr val="FFFF00"/>
                </a:solidFill>
              </a:rPr>
              <a:t>depression</a:t>
            </a:r>
          </a:p>
          <a:p>
            <a:r>
              <a:rPr lang="en-US" altLang="en-US" sz="2800" smtClean="0"/>
              <a:t>Imaging should not yet be used in clinical care, given the lack of standardization</a:t>
            </a:r>
          </a:p>
        </p:txBody>
      </p:sp>
      <p:sp>
        <p:nvSpPr>
          <p:cNvPr id="66563" name="Rectangle 3"/>
          <p:cNvSpPr>
            <a:spLocks noChangeArrowheads="1"/>
          </p:cNvSpPr>
          <p:nvPr/>
        </p:nvSpPr>
        <p:spPr bwMode="auto">
          <a:xfrm>
            <a:off x="6875463" y="6381750"/>
            <a:ext cx="1733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pPr>
            <a:r>
              <a:rPr lang="en-US" altLang="en-US" sz="1800">
                <a:latin typeface="Arial" charset="0"/>
              </a:rPr>
              <a:t>Petersen, 2011</a:t>
            </a:r>
          </a:p>
        </p:txBody>
      </p:sp>
      <p:sp>
        <p:nvSpPr>
          <p:cNvPr id="66564" name="Title 2"/>
          <p:cNvSpPr>
            <a:spLocks noGrp="1"/>
          </p:cNvSpPr>
          <p:nvPr>
            <p:ph type="title"/>
          </p:nvPr>
        </p:nvSpPr>
        <p:spPr/>
        <p:txBody>
          <a:bodyPr/>
          <a:lstStyle/>
          <a:p>
            <a:r>
              <a:rPr lang="en-US" altLang="en-US" smtClean="0">
                <a:effectLst/>
              </a:rPr>
              <a:t>MCI to dementia progression</a:t>
            </a:r>
          </a:p>
        </p:txBody>
      </p:sp>
    </p:spTree>
    <p:extLst>
      <p:ext uri="{BB962C8B-B14F-4D97-AF65-F5344CB8AC3E}">
        <p14:creationId xmlns:p14="http://schemas.microsoft.com/office/powerpoint/2010/main" val="82397376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675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628775"/>
            <a:ext cx="8289925"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88" name="TextBox 3"/>
          <p:cNvSpPr txBox="1">
            <a:spLocks noChangeArrowheads="1"/>
          </p:cNvSpPr>
          <p:nvPr/>
        </p:nvSpPr>
        <p:spPr bwMode="auto">
          <a:xfrm>
            <a:off x="6229350" y="6299200"/>
            <a:ext cx="2374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pPr>
            <a:r>
              <a:rPr lang="en-US" altLang="en-US" sz="1800">
                <a:latin typeface="Arial" charset="0"/>
              </a:rPr>
              <a:t>Zanetti et al., 2006</a:t>
            </a:r>
          </a:p>
        </p:txBody>
      </p:sp>
    </p:spTree>
    <p:extLst>
      <p:ext uri="{BB962C8B-B14F-4D97-AF65-F5344CB8AC3E}">
        <p14:creationId xmlns:p14="http://schemas.microsoft.com/office/powerpoint/2010/main" val="857061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Outline for today</a:t>
            </a:r>
            <a:endParaRPr lang="en-US" dirty="0"/>
          </a:p>
        </p:txBody>
      </p:sp>
      <p:sp>
        <p:nvSpPr>
          <p:cNvPr id="3" name="Content Placeholder 2"/>
          <p:cNvSpPr>
            <a:spLocks noGrp="1"/>
          </p:cNvSpPr>
          <p:nvPr>
            <p:ph idx="1"/>
          </p:nvPr>
        </p:nvSpPr>
        <p:spPr/>
        <p:txBody>
          <a:bodyPr/>
          <a:lstStyle/>
          <a:p>
            <a:r>
              <a:rPr lang="en-US" dirty="0" smtClean="0"/>
              <a:t>Orientation to psychiatric epidemiology</a:t>
            </a:r>
          </a:p>
          <a:p>
            <a:r>
              <a:rPr lang="en-US" dirty="0" smtClean="0"/>
              <a:t>Three conditions across the lifespan</a:t>
            </a:r>
          </a:p>
          <a:p>
            <a:pPr lvl="1"/>
            <a:r>
              <a:rPr lang="en-US" dirty="0" smtClean="0"/>
              <a:t>Childhood: Autism</a:t>
            </a:r>
          </a:p>
          <a:p>
            <a:pPr lvl="1"/>
            <a:r>
              <a:rPr lang="en-US" dirty="0" smtClean="0"/>
              <a:t>Adulthood: Schizophrenia</a:t>
            </a:r>
          </a:p>
          <a:p>
            <a:pPr lvl="1"/>
            <a:r>
              <a:rPr lang="en-US" dirty="0" smtClean="0"/>
              <a:t>Later adulthood: Dementia</a:t>
            </a:r>
          </a:p>
          <a:p>
            <a:pPr lvl="1"/>
            <a:endParaRPr lang="en-US" dirty="0" smtClean="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773" y="32766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248781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algn="l"/>
            <a:r>
              <a:rPr lang="en-US" altLang="en-US" smtClean="0">
                <a:effectLst/>
              </a:rPr>
              <a:t>Age &amp; Gender</a:t>
            </a:r>
          </a:p>
        </p:txBody>
      </p:sp>
      <p:pic>
        <p:nvPicPr>
          <p:cNvPr id="70659" name="Picture 3"/>
          <p:cNvPicPr>
            <a:picLocks noChangeAspect="1" noChangeArrowheads="1"/>
          </p:cNvPicPr>
          <p:nvPr/>
        </p:nvPicPr>
        <p:blipFill>
          <a:blip r:embed="rId3">
            <a:extLst>
              <a:ext uri="{28A0092B-C50C-407E-A947-70E740481C1C}">
                <a14:useLocalDpi xmlns:a14="http://schemas.microsoft.com/office/drawing/2010/main" val="0"/>
              </a:ext>
            </a:extLst>
          </a:blip>
          <a:srcRect r="28226"/>
          <a:stretch>
            <a:fillRect/>
          </a:stretch>
        </p:blipFill>
        <p:spPr bwMode="auto">
          <a:xfrm>
            <a:off x="250825" y="1628775"/>
            <a:ext cx="8661400" cy="331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23950" y="2565400"/>
            <a:ext cx="1287463" cy="18716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2268538" y="2997200"/>
            <a:ext cx="2663825" cy="5032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2268538" y="2549525"/>
            <a:ext cx="2663825" cy="504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9998963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6" presetClass="exit" presetSubtype="0" fill="hold" grpId="1" nodeType="clickEffect">
                                  <p:stCondLst>
                                    <p:cond delay="0"/>
                                  </p:stCondLst>
                                  <p:childTnLst>
                                    <p:animEffect transition="out" filter="wipe(down)">
                                      <p:cBhvr>
                                        <p:cTn id="13" dur="180" accel="50000">
                                          <p:stCondLst>
                                            <p:cond delay="1820"/>
                                          </p:stCondLst>
                                        </p:cTn>
                                        <p:tgtEl>
                                          <p:spTgt spid="3"/>
                                        </p:tgtEl>
                                      </p:cBhvr>
                                    </p:animEffect>
                                    <p:anim calcmode="lin" valueType="num">
                                      <p:cBhvr>
                                        <p:cTn id="14" dur="1822" tmFilter="0,0; 0.14,0.31; 0.43,0.73; 0.71,0.91; 1.0,1.0">
                                          <p:stCondLst>
                                            <p:cond delay="0"/>
                                          </p:stCondLst>
                                        </p:cTn>
                                        <p:tgtEl>
                                          <p:spTgt spid="3"/>
                                        </p:tgtEl>
                                        <p:attrNameLst>
                                          <p:attrName>ppt_x</p:attrName>
                                        </p:attrNameLst>
                                      </p:cBhvr>
                                      <p:tavLst>
                                        <p:tav tm="0">
                                          <p:val>
                                            <p:strVal val="ppt_x"/>
                                          </p:val>
                                        </p:tav>
                                        <p:tav tm="100000">
                                          <p:val>
                                            <p:strVal val="#ppt_x+0.25"/>
                                          </p:val>
                                        </p:tav>
                                      </p:tavLst>
                                    </p:anim>
                                    <p:anim calcmode="lin" valueType="num">
                                      <p:cBhvr>
                                        <p:cTn id="15" dur="178">
                                          <p:stCondLst>
                                            <p:cond delay="1822"/>
                                          </p:stCondLst>
                                        </p:cTn>
                                        <p:tgtEl>
                                          <p:spTgt spid="3"/>
                                        </p:tgtEl>
                                        <p:attrNameLst>
                                          <p:attrName>ppt_x</p:attrName>
                                        </p:attrNameLst>
                                      </p:cBhvr>
                                      <p:tavLst>
                                        <p:tav tm="0">
                                          <p:val>
                                            <p:strVal val="ppt_x"/>
                                          </p:val>
                                        </p:tav>
                                        <p:tav tm="100000">
                                          <p:val>
                                            <p:strVal val="ppt_x"/>
                                          </p:val>
                                        </p:tav>
                                      </p:tavLst>
                                    </p:anim>
                                    <p:anim calcmode="lin" valueType="num">
                                      <p:cBhvr>
                                        <p:cTn id="16" dur="664" tmFilter="0.0,0.0;0.25,0.07;0.50,0.2;0.75,0.467;1.0,1.0">
                                          <p:stCondLst>
                                            <p:cond delay="0"/>
                                          </p:stCondLst>
                                        </p:cTn>
                                        <p:tgtEl>
                                          <p:spTgt spid="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0" dur="180" accel="50000">
                                          <p:stCondLst>
                                            <p:cond delay="1820"/>
                                          </p:stCondLst>
                                        </p:cTn>
                                        <p:tgtEl>
                                          <p:spTgt spid="3"/>
                                        </p:tgtEl>
                                        <p:attrNameLst>
                                          <p:attrName>ppt_y</p:attrName>
                                        </p:attrNameLst>
                                      </p:cBhvr>
                                      <p:tavLst>
                                        <p:tav tm="0">
                                          <p:val>
                                            <p:strVal val="ppt_y"/>
                                          </p:val>
                                        </p:tav>
                                        <p:tav tm="100000">
                                          <p:val>
                                            <p:strVal val="ppt_y+ppt_h"/>
                                          </p:val>
                                        </p:tav>
                                      </p:tavLst>
                                    </p:anim>
                                    <p:animScale>
                                      <p:cBhvr>
                                        <p:cTn id="21" dur="26">
                                          <p:stCondLst>
                                            <p:cond delay="620"/>
                                          </p:stCondLst>
                                        </p:cTn>
                                        <p:tgtEl>
                                          <p:spTgt spid="3"/>
                                        </p:tgtEl>
                                      </p:cBhvr>
                                      <p:to x="100000" y="60000"/>
                                    </p:animScale>
                                    <p:animScale>
                                      <p:cBhvr>
                                        <p:cTn id="22" dur="166" decel="50000">
                                          <p:stCondLst>
                                            <p:cond delay="64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set>
                                      <p:cBhvr>
                                        <p:cTn id="29" dur="1" fill="hold">
                                          <p:stCondLst>
                                            <p:cond delay="1999"/>
                                          </p:stCondLst>
                                        </p:cTn>
                                        <p:tgtEl>
                                          <p:spTgt spid="3"/>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1" presetClass="exit" presetSubtype="0" fill="hold" grpId="1" nodeType="clickEffect">
                                  <p:stCondLst>
                                    <p:cond delay="0"/>
                                  </p:stCondLst>
                                  <p:childTnLst>
                                    <p:anim calcmode="lin" valueType="num">
                                      <p:cBhvr>
                                        <p:cTn id="38" dur="1000"/>
                                        <p:tgtEl>
                                          <p:spTgt spid="7"/>
                                        </p:tgtEl>
                                        <p:attrNameLst>
                                          <p:attrName>ppt_w</p:attrName>
                                        </p:attrNameLst>
                                      </p:cBhvr>
                                      <p:tavLst>
                                        <p:tav tm="0">
                                          <p:val>
                                            <p:strVal val="ppt_w"/>
                                          </p:val>
                                        </p:tav>
                                        <p:tav tm="100000">
                                          <p:val>
                                            <p:fltVal val="0"/>
                                          </p:val>
                                        </p:tav>
                                      </p:tavLst>
                                    </p:anim>
                                    <p:anim calcmode="lin" valueType="num">
                                      <p:cBhvr>
                                        <p:cTn id="39" dur="1000"/>
                                        <p:tgtEl>
                                          <p:spTgt spid="7"/>
                                        </p:tgtEl>
                                        <p:attrNameLst>
                                          <p:attrName>ppt_h</p:attrName>
                                        </p:attrNameLst>
                                      </p:cBhvr>
                                      <p:tavLst>
                                        <p:tav tm="0">
                                          <p:val>
                                            <p:strVal val="ppt_h"/>
                                          </p:val>
                                        </p:tav>
                                        <p:tav tm="100000">
                                          <p:val>
                                            <p:fltVal val="0"/>
                                          </p:val>
                                        </p:tav>
                                      </p:tavLst>
                                    </p:anim>
                                    <p:anim calcmode="lin" valueType="num">
                                      <p:cBhvr>
                                        <p:cTn id="40" dur="1000"/>
                                        <p:tgtEl>
                                          <p:spTgt spid="7"/>
                                        </p:tgtEl>
                                        <p:attrNameLst>
                                          <p:attrName>style.rotation</p:attrName>
                                        </p:attrNameLst>
                                      </p:cBhvr>
                                      <p:tavLst>
                                        <p:tav tm="0">
                                          <p:val>
                                            <p:fltVal val="0"/>
                                          </p:val>
                                        </p:tav>
                                        <p:tav tm="100000">
                                          <p:val>
                                            <p:fltVal val="90"/>
                                          </p:val>
                                        </p:tav>
                                      </p:tavLst>
                                    </p:anim>
                                    <p:animEffect transition="out" filter="fade">
                                      <p:cBhvr>
                                        <p:cTn id="41" dur="1000"/>
                                        <p:tgtEl>
                                          <p:spTgt spid="7"/>
                                        </p:tgtEl>
                                      </p:cBhvr>
                                    </p:animEffect>
                                    <p:set>
                                      <p:cBhvr>
                                        <p:cTn id="42" dur="1" fill="hold">
                                          <p:stCondLst>
                                            <p:cond delay="999"/>
                                          </p:stCondLst>
                                        </p:cTn>
                                        <p:tgtEl>
                                          <p:spTgt spid="7"/>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45"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2000"/>
                                        <p:tgtEl>
                                          <p:spTgt spid="5"/>
                                        </p:tgtEl>
                                      </p:cBhvr>
                                    </p:animEffect>
                                    <p:anim calcmode="lin" valueType="num">
                                      <p:cBhvr>
                                        <p:cTn id="48" dur="2000" fill="hold"/>
                                        <p:tgtEl>
                                          <p:spTgt spid="5"/>
                                        </p:tgtEl>
                                        <p:attrNameLst>
                                          <p:attrName>ppt_w</p:attrName>
                                        </p:attrNameLst>
                                      </p:cBhvr>
                                      <p:tavLst>
                                        <p:tav tm="0" fmla="#ppt_w*sin(2.5*pi*$)">
                                          <p:val>
                                            <p:fltVal val="0"/>
                                          </p:val>
                                        </p:tav>
                                        <p:tav tm="100000">
                                          <p:val>
                                            <p:fltVal val="1"/>
                                          </p:val>
                                        </p:tav>
                                      </p:tavLst>
                                    </p:anim>
                                    <p:anim calcmode="lin" valueType="num">
                                      <p:cBhvr>
                                        <p:cTn id="4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42" presetClass="exit" presetSubtype="0" fill="hold" grpId="1" nodeType="clickEffect">
                                  <p:stCondLst>
                                    <p:cond delay="0"/>
                                  </p:stCondLst>
                                  <p:childTnLst>
                                    <p:animEffect transition="out" filter="fade">
                                      <p:cBhvr>
                                        <p:cTn id="53" dur="1000"/>
                                        <p:tgtEl>
                                          <p:spTgt spid="5"/>
                                        </p:tgtEl>
                                      </p:cBhvr>
                                    </p:animEffect>
                                    <p:anim calcmode="lin" valueType="num">
                                      <p:cBhvr>
                                        <p:cTn id="54" dur="1000"/>
                                        <p:tgtEl>
                                          <p:spTgt spid="5"/>
                                        </p:tgtEl>
                                        <p:attrNameLst>
                                          <p:attrName>ppt_x</p:attrName>
                                        </p:attrNameLst>
                                      </p:cBhvr>
                                      <p:tavLst>
                                        <p:tav tm="0">
                                          <p:val>
                                            <p:strVal val="ppt_x"/>
                                          </p:val>
                                        </p:tav>
                                        <p:tav tm="100000">
                                          <p:val>
                                            <p:strVal val="ppt_x"/>
                                          </p:val>
                                        </p:tav>
                                      </p:tavLst>
                                    </p:anim>
                                    <p:anim calcmode="lin" valueType="num">
                                      <p:cBhvr>
                                        <p:cTn id="55" dur="1000"/>
                                        <p:tgtEl>
                                          <p:spTgt spid="5"/>
                                        </p:tgtEl>
                                        <p:attrNameLst>
                                          <p:attrName>ppt_y</p:attrName>
                                        </p:attrNameLst>
                                      </p:cBhvr>
                                      <p:tavLst>
                                        <p:tav tm="0">
                                          <p:val>
                                            <p:strVal val="ppt_y"/>
                                          </p:val>
                                        </p:tav>
                                        <p:tav tm="100000">
                                          <p:val>
                                            <p:strVal val="ppt_y+.1"/>
                                          </p:val>
                                        </p:tav>
                                      </p:tavLst>
                                    </p:anim>
                                    <p:set>
                                      <p:cBhvr>
                                        <p:cTn id="56"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7" grpId="0" animBg="1"/>
      <p:bldP spid="7" grpId="1"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sz="4400" smtClean="0">
                <a:effectLst/>
              </a:rPr>
              <a:t>Early vs. late onset Alzheimer’s</a:t>
            </a:r>
          </a:p>
        </p:txBody>
      </p:sp>
      <p:sp>
        <p:nvSpPr>
          <p:cNvPr id="75779" name="Text Placeholder 3"/>
          <p:cNvSpPr>
            <a:spLocks noGrp="1"/>
          </p:cNvSpPr>
          <p:nvPr>
            <p:ph type="body" idx="1"/>
          </p:nvPr>
        </p:nvSpPr>
        <p:spPr/>
        <p:txBody>
          <a:bodyPr/>
          <a:lstStyle/>
          <a:p>
            <a:pPr marL="90488">
              <a:spcBef>
                <a:spcPct val="0"/>
              </a:spcBef>
            </a:pPr>
            <a:r>
              <a:rPr lang="en-US" altLang="en-US" smtClean="0"/>
              <a:t>Early	 (&lt;65 yrs)	</a:t>
            </a:r>
          </a:p>
        </p:txBody>
      </p:sp>
      <p:sp>
        <p:nvSpPr>
          <p:cNvPr id="75780" name="Text Placeholder 4"/>
          <p:cNvSpPr>
            <a:spLocks noGrp="1"/>
          </p:cNvSpPr>
          <p:nvPr>
            <p:ph type="body" sz="half" idx="2"/>
          </p:nvPr>
        </p:nvSpPr>
        <p:spPr/>
        <p:txBody>
          <a:bodyPr/>
          <a:lstStyle/>
          <a:p>
            <a:pPr marL="90488">
              <a:spcBef>
                <a:spcPct val="0"/>
              </a:spcBef>
            </a:pPr>
            <a:r>
              <a:rPr lang="en-US" altLang="en-US" smtClean="0"/>
              <a:t>Late (&gt;65 yrs)</a:t>
            </a:r>
          </a:p>
        </p:txBody>
      </p:sp>
      <p:sp>
        <p:nvSpPr>
          <p:cNvPr id="75781" name="Content Placeholder 5"/>
          <p:cNvSpPr>
            <a:spLocks noGrp="1"/>
          </p:cNvSpPr>
          <p:nvPr>
            <p:ph sz="quarter" idx="3"/>
          </p:nvPr>
        </p:nvSpPr>
        <p:spPr/>
        <p:txBody>
          <a:bodyPr>
            <a:normAutofit fontScale="25000" lnSpcReduction="20000"/>
          </a:bodyPr>
          <a:lstStyle/>
          <a:p>
            <a:r>
              <a:rPr lang="en-US" altLang="en-US" smtClean="0"/>
              <a:t>Rare (&lt;10%)</a:t>
            </a:r>
          </a:p>
          <a:p>
            <a:r>
              <a:rPr lang="en-US" altLang="en-US" smtClean="0"/>
              <a:t>Prominent apraxia, language, or executive dysfunction more common</a:t>
            </a:r>
          </a:p>
          <a:p>
            <a:r>
              <a:rPr lang="en-US" altLang="en-US" smtClean="0"/>
              <a:t>More heritable/familial - </a:t>
            </a:r>
            <a:r>
              <a:rPr lang="en-US" altLang="en-US" i="1" smtClean="0"/>
              <a:t>PSEN1</a:t>
            </a:r>
            <a:r>
              <a:rPr lang="en-US" altLang="en-US" smtClean="0"/>
              <a:t>, </a:t>
            </a:r>
            <a:r>
              <a:rPr lang="en-US" altLang="en-US" i="1" smtClean="0"/>
              <a:t>PSEN2</a:t>
            </a:r>
            <a:r>
              <a:rPr lang="en-US" altLang="en-US" smtClean="0"/>
              <a:t>, APP</a:t>
            </a:r>
          </a:p>
          <a:p>
            <a:r>
              <a:rPr lang="en-US" altLang="en-US" smtClean="0"/>
              <a:t>Personality changes more common</a:t>
            </a:r>
          </a:p>
          <a:p>
            <a:r>
              <a:rPr lang="en-US" altLang="en-US" smtClean="0"/>
              <a:t>Faster progression</a:t>
            </a:r>
          </a:p>
          <a:p>
            <a:endParaRPr lang="en-US" altLang="en-US" smtClean="0"/>
          </a:p>
          <a:p>
            <a:endParaRPr lang="en-US" altLang="en-US" smtClean="0"/>
          </a:p>
        </p:txBody>
      </p:sp>
      <p:sp>
        <p:nvSpPr>
          <p:cNvPr id="75782" name="Content Placeholder 6"/>
          <p:cNvSpPr>
            <a:spLocks noGrp="1"/>
          </p:cNvSpPr>
          <p:nvPr>
            <p:ph sz="quarter" idx="4"/>
          </p:nvPr>
        </p:nvSpPr>
        <p:spPr/>
        <p:txBody>
          <a:bodyPr/>
          <a:lstStyle/>
          <a:p>
            <a:r>
              <a:rPr lang="en-US" altLang="en-US" smtClean="0"/>
              <a:t>90% of AD cases</a:t>
            </a:r>
          </a:p>
          <a:p>
            <a:r>
              <a:rPr lang="en-US" altLang="en-US" smtClean="0"/>
              <a:t>Primary memory dysfunction</a:t>
            </a:r>
          </a:p>
          <a:p>
            <a:r>
              <a:rPr lang="en-US" altLang="en-US" smtClean="0"/>
              <a:t>More recall/recognition dysfunction</a:t>
            </a:r>
          </a:p>
          <a:p>
            <a:r>
              <a:rPr lang="en-US" altLang="en-US" smtClean="0"/>
              <a:t>Increased risk related to APOE gene mutations</a:t>
            </a:r>
          </a:p>
        </p:txBody>
      </p:sp>
    </p:spTree>
    <p:extLst>
      <p:ext uri="{BB962C8B-B14F-4D97-AF65-F5344CB8AC3E}">
        <p14:creationId xmlns:p14="http://schemas.microsoft.com/office/powerpoint/2010/main" val="165491805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normAutofit fontScale="90000"/>
          </a:bodyPr>
          <a:lstStyle/>
          <a:p>
            <a:pPr algn="l"/>
            <a:r>
              <a:rPr lang="en-US" altLang="en-US" sz="3600" smtClean="0">
                <a:effectLst/>
              </a:rPr>
              <a:t>APOE </a:t>
            </a:r>
            <a:br>
              <a:rPr lang="en-US" altLang="en-US" sz="3600" smtClean="0">
                <a:effectLst/>
              </a:rPr>
            </a:br>
            <a:r>
              <a:rPr lang="en-US" altLang="en-US" sz="3600" smtClean="0">
                <a:effectLst/>
              </a:rPr>
              <a:t>Allelic frequency</a:t>
            </a:r>
          </a:p>
        </p:txBody>
      </p:sp>
      <p:sp>
        <p:nvSpPr>
          <p:cNvPr id="76803" name="Content Placeholder 2"/>
          <p:cNvSpPr>
            <a:spLocks noGrp="1"/>
          </p:cNvSpPr>
          <p:nvPr>
            <p:ph idx="1"/>
          </p:nvPr>
        </p:nvSpPr>
        <p:spPr/>
        <p:txBody>
          <a:bodyPr/>
          <a:lstStyle/>
          <a:p>
            <a:r>
              <a:rPr lang="en-US" altLang="en-US" i="1" smtClean="0"/>
              <a:t>0-20% for *E2, </a:t>
            </a:r>
          </a:p>
          <a:p>
            <a:r>
              <a:rPr lang="en-US" altLang="en-US" i="1" smtClean="0"/>
              <a:t>60-90% for *E3</a:t>
            </a:r>
          </a:p>
          <a:p>
            <a:r>
              <a:rPr lang="en-US" altLang="en-US" i="1" smtClean="0"/>
              <a:t>10-20%</a:t>
            </a:r>
            <a:r>
              <a:rPr lang="da-DK" altLang="en-US" i="1" smtClean="0"/>
              <a:t> for *E4 (Singh et al., 2006)</a:t>
            </a:r>
            <a:endParaRPr lang="en-US" altLang="en-US" smtClean="0"/>
          </a:p>
        </p:txBody>
      </p:sp>
      <p:graphicFrame>
        <p:nvGraphicFramePr>
          <p:cNvPr id="4" name="Table 3"/>
          <p:cNvGraphicFramePr>
            <a:graphicFrameLocks noGrp="1"/>
          </p:cNvGraphicFramePr>
          <p:nvPr/>
        </p:nvGraphicFramePr>
        <p:xfrm>
          <a:off x="539750" y="3284538"/>
          <a:ext cx="7993062" cy="3240090"/>
        </p:xfrm>
        <a:graphic>
          <a:graphicData uri="http://schemas.openxmlformats.org/drawingml/2006/table">
            <a:tbl>
              <a:tblPr firstRow="1" bandRow="1">
                <a:tableStyleId>{5C22544A-7EE6-4342-B048-85BDC9FD1C3A}</a:tableStyleId>
              </a:tblPr>
              <a:tblGrid>
                <a:gridCol w="2664354"/>
                <a:gridCol w="2664354"/>
                <a:gridCol w="2664354"/>
              </a:tblGrid>
              <a:tr h="462870">
                <a:tc>
                  <a:txBody>
                    <a:bodyPr/>
                    <a:lstStyle/>
                    <a:p>
                      <a:r>
                        <a:rPr lang="en-US" sz="1800" dirty="0" smtClean="0"/>
                        <a:t>Genotype</a:t>
                      </a:r>
                      <a:endParaRPr lang="en-US" sz="1800" dirty="0"/>
                    </a:p>
                  </a:txBody>
                  <a:tcPr marL="91442" marR="91442" marT="45716" marB="45716"/>
                </a:tc>
                <a:tc>
                  <a:txBody>
                    <a:bodyPr/>
                    <a:lstStyle/>
                    <a:p>
                      <a:r>
                        <a:rPr lang="en-US" sz="1800" dirty="0" smtClean="0"/>
                        <a:t>Frequency</a:t>
                      </a:r>
                      <a:endParaRPr lang="en-US" sz="1800" dirty="0"/>
                    </a:p>
                  </a:txBody>
                  <a:tcPr marL="91442" marR="91442" marT="45716" marB="45716"/>
                </a:tc>
                <a:tc>
                  <a:txBody>
                    <a:bodyPr/>
                    <a:lstStyle/>
                    <a:p>
                      <a:r>
                        <a:rPr lang="en-US" sz="1800" dirty="0" smtClean="0"/>
                        <a:t>Risk AD</a:t>
                      </a:r>
                      <a:endParaRPr lang="en-US" sz="1800" dirty="0"/>
                    </a:p>
                  </a:txBody>
                  <a:tcPr marL="91442" marR="91442" marT="45716" marB="45716"/>
                </a:tc>
              </a:tr>
              <a:tr h="462870">
                <a:tc>
                  <a:txBody>
                    <a:bodyPr/>
                    <a:lstStyle/>
                    <a:p>
                      <a:r>
                        <a:rPr lang="el-GR" sz="1800" dirty="0" smtClean="0"/>
                        <a:t>ε4/ε4</a:t>
                      </a:r>
                      <a:endParaRPr lang="en-US" sz="1800" dirty="0"/>
                    </a:p>
                  </a:txBody>
                  <a:tcPr marL="91442" marR="91442" marT="45716" marB="45716"/>
                </a:tc>
                <a:tc>
                  <a:txBody>
                    <a:bodyPr/>
                    <a:lstStyle/>
                    <a:p>
                      <a:r>
                        <a:rPr lang="en-US" sz="1800" dirty="0" smtClean="0"/>
                        <a:t>~</a:t>
                      </a:r>
                      <a:r>
                        <a:rPr lang="el-GR" sz="1800" dirty="0" smtClean="0"/>
                        <a:t>2% </a:t>
                      </a:r>
                      <a:endParaRPr lang="en-US" sz="1800" dirty="0"/>
                    </a:p>
                  </a:txBody>
                  <a:tcPr marL="91442" marR="91442" marT="45716" marB="45716"/>
                </a:tc>
                <a:tc>
                  <a:txBody>
                    <a:bodyPr/>
                    <a:lstStyle/>
                    <a:p>
                      <a:r>
                        <a:rPr lang="en-US" sz="1800" dirty="0" smtClean="0"/>
                        <a:t>~15 times</a:t>
                      </a:r>
                      <a:r>
                        <a:rPr lang="en-US" sz="1800" baseline="0" dirty="0" smtClean="0"/>
                        <a:t> higher</a:t>
                      </a:r>
                      <a:endParaRPr lang="en-US" sz="1800" dirty="0"/>
                    </a:p>
                  </a:txBody>
                  <a:tcPr marL="91442" marR="91442" marT="45716" marB="45716"/>
                </a:tc>
              </a:tr>
              <a:tr h="462870">
                <a:tc>
                  <a:txBody>
                    <a:bodyPr/>
                    <a:lstStyle/>
                    <a:p>
                      <a:r>
                        <a:rPr lang="el-GR" sz="1800" dirty="0" smtClean="0"/>
                        <a:t>ε4/ε3 </a:t>
                      </a:r>
                      <a:endParaRPr lang="en-US" sz="1800" dirty="0"/>
                    </a:p>
                  </a:txBody>
                  <a:tcPr marL="91442" marR="91442" marT="45716" marB="45716"/>
                </a:tc>
                <a:tc>
                  <a:txBody>
                    <a:bodyPr/>
                    <a:lstStyle/>
                    <a:p>
                      <a:r>
                        <a:rPr lang="en-US" sz="1800" dirty="0" smtClean="0"/>
                        <a:t>~</a:t>
                      </a:r>
                      <a:r>
                        <a:rPr lang="el-GR" sz="1800" dirty="0" smtClean="0"/>
                        <a:t>24% </a:t>
                      </a:r>
                      <a:endParaRPr lang="en-US" sz="1800" dirty="0"/>
                    </a:p>
                  </a:txBody>
                  <a:tcPr marL="91442" marR="91442" marT="45716" marB="45716"/>
                </a:tc>
                <a:tc>
                  <a:txBody>
                    <a:bodyPr/>
                    <a:lstStyle/>
                    <a:p>
                      <a:r>
                        <a:rPr lang="en-US" sz="1800" dirty="0" smtClean="0"/>
                        <a:t>~3-4</a:t>
                      </a:r>
                      <a:r>
                        <a:rPr lang="en-US" sz="1800" baseline="0" dirty="0" smtClean="0"/>
                        <a:t> times higher</a:t>
                      </a:r>
                      <a:endParaRPr lang="en-US" sz="1800" dirty="0"/>
                    </a:p>
                  </a:txBody>
                  <a:tcPr marL="91442" marR="91442" marT="45716" marB="45716"/>
                </a:tc>
              </a:tr>
              <a:tr h="462870">
                <a:tc>
                  <a:txBody>
                    <a:bodyPr/>
                    <a:lstStyle/>
                    <a:p>
                      <a:r>
                        <a:rPr lang="el-GR" sz="1800" dirty="0" smtClean="0"/>
                        <a:t>ε4/ε2</a:t>
                      </a:r>
                      <a:endParaRPr lang="en-US" sz="1800" dirty="0"/>
                    </a:p>
                  </a:txBody>
                  <a:tcPr marL="91442" marR="91442" marT="45716" marB="45716"/>
                </a:tc>
                <a:tc>
                  <a:txBody>
                    <a:bodyPr/>
                    <a:lstStyle/>
                    <a:p>
                      <a:r>
                        <a:rPr lang="en-US" sz="1800" dirty="0" smtClean="0"/>
                        <a:t>~</a:t>
                      </a:r>
                      <a:r>
                        <a:rPr lang="el-GR" sz="1800" dirty="0" smtClean="0"/>
                        <a:t>2% </a:t>
                      </a:r>
                      <a:endParaRPr lang="en-US" sz="1800" dirty="0"/>
                    </a:p>
                  </a:txBody>
                  <a:tcPr marL="91442" marR="91442" marT="45716" marB="45716"/>
                </a:tc>
                <a:tc>
                  <a:txBody>
                    <a:bodyPr/>
                    <a:lstStyle/>
                    <a:p>
                      <a:r>
                        <a:rPr lang="en-US" sz="1800" dirty="0" smtClean="0"/>
                        <a:t>Normal risk?</a:t>
                      </a:r>
                      <a:endParaRPr lang="en-US" sz="1800" dirty="0"/>
                    </a:p>
                  </a:txBody>
                  <a:tcPr marL="91442" marR="91442" marT="45716" marB="45716"/>
                </a:tc>
              </a:tr>
              <a:tr h="462870">
                <a:tc>
                  <a:txBody>
                    <a:bodyPr/>
                    <a:lstStyle/>
                    <a:p>
                      <a:r>
                        <a:rPr lang="el-GR" sz="1800" dirty="0" smtClean="0"/>
                        <a:t>ε3/ε3 </a:t>
                      </a:r>
                      <a:endParaRPr lang="en-US" sz="1800" dirty="0"/>
                    </a:p>
                  </a:txBody>
                  <a:tcPr marL="91442" marR="91442" marT="45716" marB="45716"/>
                </a:tc>
                <a:tc>
                  <a:txBody>
                    <a:bodyPr/>
                    <a:lstStyle/>
                    <a:p>
                      <a:r>
                        <a:rPr lang="en-US" sz="1800" dirty="0" smtClean="0"/>
                        <a:t>~</a:t>
                      </a:r>
                      <a:r>
                        <a:rPr lang="el-GR" sz="1800" dirty="0" smtClean="0"/>
                        <a:t>61% </a:t>
                      </a:r>
                      <a:endParaRPr lang="en-US" sz="1800" dirty="0"/>
                    </a:p>
                  </a:txBody>
                  <a:tcPr marL="91442" marR="91442" marT="45716" marB="45716"/>
                </a:tc>
                <a:tc>
                  <a:txBody>
                    <a:bodyPr/>
                    <a:lstStyle/>
                    <a:p>
                      <a:r>
                        <a:rPr lang="en-US" sz="1800" dirty="0" smtClean="0"/>
                        <a:t>---</a:t>
                      </a:r>
                      <a:endParaRPr lang="en-US" sz="1800" dirty="0"/>
                    </a:p>
                  </a:txBody>
                  <a:tcPr marL="91442" marR="91442" marT="45716" marB="45716"/>
                </a:tc>
              </a:tr>
              <a:tr h="462870">
                <a:tc>
                  <a:txBody>
                    <a:bodyPr/>
                    <a:lstStyle/>
                    <a:p>
                      <a:r>
                        <a:rPr lang="el-GR" sz="1800" dirty="0" smtClean="0"/>
                        <a:t>ε3/ε2</a:t>
                      </a:r>
                      <a:endParaRPr lang="en-US" sz="1800" dirty="0"/>
                    </a:p>
                  </a:txBody>
                  <a:tcPr marL="91442" marR="91442" marT="45716" marB="45716"/>
                </a:tc>
                <a:tc>
                  <a:txBody>
                    <a:bodyPr/>
                    <a:lstStyle/>
                    <a:p>
                      <a:r>
                        <a:rPr lang="en-US" sz="1800" dirty="0" smtClean="0"/>
                        <a:t>~</a:t>
                      </a:r>
                      <a:r>
                        <a:rPr lang="el-GR" sz="1800" dirty="0" smtClean="0"/>
                        <a:t>11% </a:t>
                      </a:r>
                      <a:endParaRPr lang="en-US" sz="1800" dirty="0"/>
                    </a:p>
                  </a:txBody>
                  <a:tcPr marL="91442" marR="91442" marT="45716" marB="45716"/>
                </a:tc>
                <a:tc>
                  <a:txBody>
                    <a:bodyPr/>
                    <a:lstStyle/>
                    <a:p>
                      <a:r>
                        <a:rPr lang="en-US" sz="1800" dirty="0" smtClean="0"/>
                        <a:t>Decreased</a:t>
                      </a:r>
                      <a:r>
                        <a:rPr lang="en-US" sz="1800" baseline="0" dirty="0" smtClean="0"/>
                        <a:t> risk</a:t>
                      </a:r>
                      <a:endParaRPr lang="en-US" sz="1800" dirty="0"/>
                    </a:p>
                  </a:txBody>
                  <a:tcPr marL="91442" marR="91442" marT="45716" marB="45716"/>
                </a:tc>
              </a:tr>
              <a:tr h="462870">
                <a:tc>
                  <a:txBody>
                    <a:bodyPr/>
                    <a:lstStyle/>
                    <a:p>
                      <a:r>
                        <a:rPr lang="el-GR" sz="1800" dirty="0" smtClean="0"/>
                        <a:t>ε2/ε2</a:t>
                      </a:r>
                      <a:endParaRPr lang="en-US" sz="1800" dirty="0"/>
                    </a:p>
                  </a:txBody>
                  <a:tcPr marL="91442" marR="91442" marT="45716" marB="45716"/>
                </a:tc>
                <a:tc>
                  <a:txBody>
                    <a:bodyPr/>
                    <a:lstStyle/>
                    <a:p>
                      <a:r>
                        <a:rPr lang="en-US" sz="1800" dirty="0" smtClean="0"/>
                        <a:t>&lt;1%</a:t>
                      </a:r>
                      <a:endParaRPr lang="en-US" sz="1800" dirty="0"/>
                    </a:p>
                  </a:txBody>
                  <a:tcPr marL="91442" marR="91442" marT="45716" marB="45716"/>
                </a:tc>
                <a:tc>
                  <a:txBody>
                    <a:bodyPr/>
                    <a:lstStyle/>
                    <a:p>
                      <a:r>
                        <a:rPr lang="en-US" sz="1800" dirty="0" smtClean="0"/>
                        <a:t>Decreased</a:t>
                      </a:r>
                      <a:r>
                        <a:rPr lang="en-US" sz="1800" baseline="0" dirty="0" smtClean="0"/>
                        <a:t> risk</a:t>
                      </a:r>
                      <a:endParaRPr lang="en-US" sz="1800" dirty="0"/>
                    </a:p>
                  </a:txBody>
                  <a:tcPr marL="91442" marR="91442" marT="45716" marB="45716"/>
                </a:tc>
              </a:tr>
            </a:tbl>
          </a:graphicData>
        </a:graphic>
      </p:graphicFrame>
    </p:spTree>
    <p:extLst>
      <p:ext uri="{BB962C8B-B14F-4D97-AF65-F5344CB8AC3E}">
        <p14:creationId xmlns:p14="http://schemas.microsoft.com/office/powerpoint/2010/main" val="197336890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algn="l"/>
            <a:r>
              <a:rPr lang="en-US" altLang="en-US" smtClean="0">
                <a:effectLst/>
              </a:rPr>
              <a:t>Education</a:t>
            </a:r>
          </a:p>
        </p:txBody>
      </p:sp>
      <p:sp>
        <p:nvSpPr>
          <p:cNvPr id="79875" name="Content Placeholder 2"/>
          <p:cNvSpPr>
            <a:spLocks noGrp="1"/>
          </p:cNvSpPr>
          <p:nvPr>
            <p:ph idx="1"/>
          </p:nvPr>
        </p:nvSpPr>
        <p:spPr/>
        <p:txBody>
          <a:bodyPr/>
          <a:lstStyle/>
          <a:p>
            <a:r>
              <a:rPr lang="en-US" altLang="en-US" smtClean="0"/>
              <a:t>Education is protective for AD</a:t>
            </a:r>
          </a:p>
          <a:p>
            <a:r>
              <a:rPr lang="en-US" altLang="en-US" smtClean="0"/>
              <a:t>Relative risk for low vs. high education: 1.80 (95% CI 1.43, 2.27)</a:t>
            </a:r>
          </a:p>
          <a:p>
            <a:r>
              <a:rPr lang="en-US" altLang="en-US" smtClean="0"/>
              <a:t>Relative risk for low/medium vs. high education: 1.44 (95% CI 1.24 – 1.67)</a:t>
            </a:r>
          </a:p>
        </p:txBody>
      </p:sp>
    </p:spTree>
    <p:extLst>
      <p:ext uri="{BB962C8B-B14F-4D97-AF65-F5344CB8AC3E}">
        <p14:creationId xmlns:p14="http://schemas.microsoft.com/office/powerpoint/2010/main" val="173109943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algn="l"/>
            <a:r>
              <a:rPr lang="en-US" altLang="en-US" smtClean="0">
                <a:effectLst/>
              </a:rPr>
              <a:t>Late life depression</a:t>
            </a:r>
          </a:p>
        </p:txBody>
      </p:sp>
      <p:sp>
        <p:nvSpPr>
          <p:cNvPr id="81923" name="Content Placeholder 2"/>
          <p:cNvSpPr>
            <a:spLocks noGrp="1"/>
          </p:cNvSpPr>
          <p:nvPr>
            <p:ph idx="1"/>
          </p:nvPr>
        </p:nvSpPr>
        <p:spPr/>
        <p:txBody>
          <a:bodyPr/>
          <a:lstStyle/>
          <a:p>
            <a:r>
              <a:rPr lang="en-US" altLang="en-US" smtClean="0"/>
              <a:t>“Depression without sadness”</a:t>
            </a:r>
          </a:p>
          <a:p>
            <a:pPr lvl="1"/>
            <a:r>
              <a:rPr lang="en-US" altLang="en-US" smtClean="0"/>
              <a:t>Unexplained somatic complaints (e.g., insomnia, fatigue, cognition, psychomotor), without endorsement of low mood/guilt</a:t>
            </a:r>
          </a:p>
          <a:p>
            <a:pPr lvl="1"/>
            <a:r>
              <a:rPr lang="en-US" altLang="en-US" smtClean="0"/>
              <a:t>Irritability, anhedonia, hopelessness</a:t>
            </a:r>
          </a:p>
          <a:p>
            <a:r>
              <a:rPr lang="en-US" altLang="en-US" smtClean="0"/>
              <a:t>Heterogeneous etiology</a:t>
            </a:r>
          </a:p>
          <a:p>
            <a:pPr lvl="1"/>
            <a:r>
              <a:rPr lang="en-US" altLang="en-US" smtClean="0"/>
              <a:t>Vascular-related</a:t>
            </a:r>
          </a:p>
          <a:p>
            <a:pPr lvl="1"/>
            <a:r>
              <a:rPr lang="en-US" altLang="en-US" smtClean="0"/>
              <a:t>Cognitive impairment/dementia</a:t>
            </a:r>
          </a:p>
          <a:p>
            <a:pPr lvl="1"/>
            <a:r>
              <a:rPr lang="en-US" altLang="en-US" smtClean="0"/>
              <a:t>Neurological (e.g., PD)</a:t>
            </a:r>
          </a:p>
        </p:txBody>
      </p:sp>
      <p:sp>
        <p:nvSpPr>
          <p:cNvPr id="81924" name="TextBox 3"/>
          <p:cNvSpPr txBox="1">
            <a:spLocks noChangeArrowheads="1"/>
          </p:cNvSpPr>
          <p:nvPr/>
        </p:nvSpPr>
        <p:spPr bwMode="auto">
          <a:xfrm>
            <a:off x="4787900" y="6381750"/>
            <a:ext cx="3887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pPr>
            <a:r>
              <a:rPr lang="en-US" altLang="en-US" sz="1800">
                <a:latin typeface="Arial" charset="0"/>
              </a:rPr>
              <a:t>Gallo &amp; Rabins AFPM 1999</a:t>
            </a:r>
          </a:p>
        </p:txBody>
      </p:sp>
    </p:spTree>
    <p:extLst>
      <p:ext uri="{BB962C8B-B14F-4D97-AF65-F5344CB8AC3E}">
        <p14:creationId xmlns:p14="http://schemas.microsoft.com/office/powerpoint/2010/main" val="15806615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pPr>
              <a:defRPr/>
            </a:pPr>
            <a:r>
              <a:rPr lang="en-US" dirty="0" smtClean="0">
                <a:effectLst>
                  <a:outerShdw blurRad="38100" dist="38100" dir="2700000" algn="tl">
                    <a:srgbClr val="000000">
                      <a:alpha val="43137"/>
                    </a:srgbClr>
                  </a:outerShdw>
                </a:effectLst>
              </a:rPr>
              <a:t>Suicide risk in later life</a:t>
            </a:r>
            <a:endParaRPr lang="en-US" dirty="0">
              <a:effectLst>
                <a:outerShdw blurRad="38100" dist="38100" dir="2700000" algn="tl">
                  <a:srgbClr val="000000">
                    <a:alpha val="43137"/>
                  </a:srgbClr>
                </a:outerShdw>
              </a:effectLst>
            </a:endParaRPr>
          </a:p>
        </p:txBody>
      </p:sp>
      <p:pic>
        <p:nvPicPr>
          <p:cNvPr id="83971" name="Picture 2" descr="http://thedrhiphop.files.wordpress.com/2014/09/suicides-rise-in-middle-aged-men-and-older-men-remain-at-risk-shots-health-news-np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412875"/>
            <a:ext cx="8208963"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540263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algn="l"/>
            <a:r>
              <a:rPr lang="en-US" altLang="en-US" smtClean="0">
                <a:effectLst/>
              </a:rPr>
              <a:t>Frailty</a:t>
            </a:r>
          </a:p>
        </p:txBody>
      </p:sp>
      <p:sp>
        <p:nvSpPr>
          <p:cNvPr id="84995" name="Content Placeholder 2"/>
          <p:cNvSpPr>
            <a:spLocks noGrp="1"/>
          </p:cNvSpPr>
          <p:nvPr>
            <p:ph idx="1"/>
          </p:nvPr>
        </p:nvSpPr>
        <p:spPr>
          <a:xfrm>
            <a:off x="457200" y="1268413"/>
            <a:ext cx="8229600" cy="4525962"/>
          </a:xfrm>
        </p:spPr>
        <p:txBody>
          <a:bodyPr>
            <a:normAutofit lnSpcReduction="10000"/>
          </a:bodyPr>
          <a:lstStyle/>
          <a:p>
            <a:r>
              <a:rPr lang="en-US" altLang="en-US" sz="3000" smtClean="0"/>
              <a:t>Geriatric syndrome indicating vulnerability to functional decline</a:t>
            </a:r>
          </a:p>
          <a:p>
            <a:pPr lvl="1"/>
            <a:r>
              <a:rPr lang="en-US" altLang="en-US" sz="2400" smtClean="0"/>
              <a:t>Cumulative burden: sum of diseases and health conditions, including psychiatric conditions</a:t>
            </a:r>
          </a:p>
          <a:p>
            <a:pPr lvl="1"/>
            <a:r>
              <a:rPr lang="en-US" altLang="en-US" sz="2400" smtClean="0"/>
              <a:t>Functional domains: accumulation in deficits in physical (i.e., balance), nutritive (i.e., weight loss), cognitive (i.e., memory impairments), and sensory (i.e., vision loss) domains</a:t>
            </a:r>
          </a:p>
          <a:p>
            <a:pPr lvl="1"/>
            <a:r>
              <a:rPr lang="en-US" altLang="en-US" sz="2400" smtClean="0">
                <a:solidFill>
                  <a:srgbClr val="FFC000"/>
                </a:solidFill>
              </a:rPr>
              <a:t>Biological syndrome: syndrome characterized by weight loss, exhaustion, inactivity, slowness, and weakness </a:t>
            </a:r>
          </a:p>
          <a:p>
            <a:r>
              <a:rPr lang="en-US" altLang="en-US" sz="3000" smtClean="0"/>
              <a:t>Prevalence of frailty among adults 65+: 10.9%–20.3% </a:t>
            </a:r>
          </a:p>
        </p:txBody>
      </p:sp>
      <p:sp>
        <p:nvSpPr>
          <p:cNvPr id="84996" name="TextBox 3"/>
          <p:cNvSpPr txBox="1">
            <a:spLocks noChangeArrowheads="1"/>
          </p:cNvSpPr>
          <p:nvPr/>
        </p:nvSpPr>
        <p:spPr bwMode="auto">
          <a:xfrm>
            <a:off x="4859338" y="6237288"/>
            <a:ext cx="3529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pPr>
            <a:r>
              <a:rPr lang="en-US" altLang="en-US" sz="1800">
                <a:latin typeface="Arial" charset="0"/>
              </a:rPr>
              <a:t>Cigolle et al. JAGS 2009</a:t>
            </a:r>
          </a:p>
        </p:txBody>
      </p:sp>
    </p:spTree>
    <p:extLst>
      <p:ext uri="{BB962C8B-B14F-4D97-AF65-F5344CB8AC3E}">
        <p14:creationId xmlns:p14="http://schemas.microsoft.com/office/powerpoint/2010/main" val="233485471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549275"/>
            <a:ext cx="8497887" cy="5183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6019" name="TextBox 1"/>
          <p:cNvSpPr txBox="1">
            <a:spLocks noChangeArrowheads="1"/>
          </p:cNvSpPr>
          <p:nvPr/>
        </p:nvSpPr>
        <p:spPr bwMode="auto">
          <a:xfrm>
            <a:off x="4643438" y="6165850"/>
            <a:ext cx="4249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pPr>
            <a:r>
              <a:rPr lang="en-US" altLang="en-US" sz="1800">
                <a:latin typeface="Arial" charset="0"/>
              </a:rPr>
              <a:t>Mezuk et al. 2012</a:t>
            </a:r>
          </a:p>
        </p:txBody>
      </p:sp>
    </p:spTree>
    <p:extLst>
      <p:ext uri="{BB962C8B-B14F-4D97-AF65-F5344CB8AC3E}">
        <p14:creationId xmlns:p14="http://schemas.microsoft.com/office/powerpoint/2010/main" val="385598796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15888"/>
            <a:ext cx="6265862" cy="6227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7043" name="TextBox 1"/>
          <p:cNvSpPr txBox="1">
            <a:spLocks noChangeArrowheads="1"/>
          </p:cNvSpPr>
          <p:nvPr/>
        </p:nvSpPr>
        <p:spPr bwMode="auto">
          <a:xfrm>
            <a:off x="4392613" y="6343650"/>
            <a:ext cx="4283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pPr>
            <a:r>
              <a:rPr lang="en-US" altLang="en-US" sz="1800">
                <a:latin typeface="Arial" charset="0"/>
              </a:rPr>
              <a:t>Lohman, Dumenci, Mezuk 2013</a:t>
            </a:r>
          </a:p>
        </p:txBody>
      </p:sp>
      <p:sp>
        <p:nvSpPr>
          <p:cNvPr id="3" name="Rectangle 2"/>
          <p:cNvSpPr/>
          <p:nvPr/>
        </p:nvSpPr>
        <p:spPr>
          <a:xfrm>
            <a:off x="1258888" y="1557338"/>
            <a:ext cx="3133725" cy="13668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1258888" y="5157788"/>
            <a:ext cx="3133725" cy="12239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8841576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pPr algn="ctr"/>
            <a:r>
              <a:rPr lang="en-US" altLang="en-US" smtClean="0">
                <a:effectLst/>
              </a:rPr>
              <a:t>Vascular dementia</a:t>
            </a:r>
          </a:p>
        </p:txBody>
      </p:sp>
      <p:pic>
        <p:nvPicPr>
          <p:cNvPr id="88067" name="Picture 2" descr="http://www.dialogues-cns.org/figures/DialoguesClinNeurosci-9-61-g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412875"/>
            <a:ext cx="8713787"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Content Placeholder 2"/>
          <p:cNvSpPr>
            <a:spLocks noGrp="1"/>
          </p:cNvSpPr>
          <p:nvPr>
            <p:ph idx="1"/>
          </p:nvPr>
        </p:nvSpPr>
        <p:spPr/>
        <p:txBody>
          <a:bodyPr/>
          <a:lstStyle/>
          <a:p>
            <a:endParaRPr lang="en-US" altLang="en-US" smtClean="0"/>
          </a:p>
        </p:txBody>
      </p:sp>
    </p:spTree>
    <p:extLst>
      <p:ext uri="{BB962C8B-B14F-4D97-AF65-F5344CB8AC3E}">
        <p14:creationId xmlns:p14="http://schemas.microsoft.com/office/powerpoint/2010/main" val="38592451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normAutofit fontScale="90000"/>
          </a:bodyPr>
          <a:lstStyle/>
          <a:p>
            <a:r>
              <a:rPr lang="en-US" dirty="0" smtClean="0"/>
              <a:t>Getting oriented to psychiatric epidemiology</a:t>
            </a:r>
            <a:endParaRPr lang="en-US" dirty="0"/>
          </a:p>
        </p:txBody>
      </p:sp>
    </p:spTree>
    <p:extLst>
      <p:ext uri="{BB962C8B-B14F-4D97-AF65-F5344CB8AC3E}">
        <p14:creationId xmlns:p14="http://schemas.microsoft.com/office/powerpoint/2010/main" val="349933501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http://ars.els-cdn.com/content/image/1-s2.0-S0022510X12005266-g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981075"/>
            <a:ext cx="768350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959168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normAutofit fontScale="90000"/>
          </a:bodyPr>
          <a:lstStyle/>
          <a:p>
            <a:pPr algn="l"/>
            <a:r>
              <a:rPr lang="en-US" altLang="en-US" sz="4000" smtClean="0">
                <a:effectLst/>
              </a:rPr>
              <a:t>Can cognitive and functional reserve be built in later life?</a:t>
            </a:r>
          </a:p>
        </p:txBody>
      </p:sp>
      <p:sp>
        <p:nvSpPr>
          <p:cNvPr id="91139" name="Content Placeholder 2"/>
          <p:cNvSpPr>
            <a:spLocks noGrp="1"/>
          </p:cNvSpPr>
          <p:nvPr>
            <p:ph idx="1"/>
          </p:nvPr>
        </p:nvSpPr>
        <p:spPr/>
        <p:txBody>
          <a:bodyPr/>
          <a:lstStyle/>
          <a:p>
            <a:r>
              <a:rPr lang="en-US" altLang="en-US" smtClean="0"/>
              <a:t>Cognitive training: ACTIVE trial</a:t>
            </a:r>
          </a:p>
          <a:p>
            <a:endParaRPr lang="en-US" altLang="en-US" smtClean="0"/>
          </a:p>
          <a:p>
            <a:r>
              <a:rPr lang="en-US" altLang="en-US" smtClean="0"/>
              <a:t>Physical activity</a:t>
            </a:r>
          </a:p>
          <a:p>
            <a:endParaRPr lang="en-US" altLang="en-US" smtClean="0"/>
          </a:p>
          <a:p>
            <a:r>
              <a:rPr lang="en-US" altLang="en-US" smtClean="0"/>
              <a:t>Social/mental engagement: Experience Corps</a:t>
            </a:r>
          </a:p>
        </p:txBody>
      </p:sp>
    </p:spTree>
    <p:extLst>
      <p:ext uri="{BB962C8B-B14F-4D97-AF65-F5344CB8AC3E}">
        <p14:creationId xmlns:p14="http://schemas.microsoft.com/office/powerpoint/2010/main" val="388807132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algn="l"/>
            <a:r>
              <a:rPr lang="en-US" altLang="en-US" smtClean="0">
                <a:effectLst/>
              </a:rPr>
              <a:t>Cognitive Reserve</a:t>
            </a:r>
          </a:p>
        </p:txBody>
      </p:sp>
      <p:sp>
        <p:nvSpPr>
          <p:cNvPr id="92163" name="Content Placeholder 2"/>
          <p:cNvSpPr>
            <a:spLocks noGrp="1"/>
          </p:cNvSpPr>
          <p:nvPr>
            <p:ph idx="1"/>
          </p:nvPr>
        </p:nvSpPr>
        <p:spPr/>
        <p:txBody>
          <a:bodyPr/>
          <a:lstStyle/>
          <a:p>
            <a:r>
              <a:rPr lang="en-US" altLang="en-US" smtClean="0"/>
              <a:t>Nun Study – Lifestyle and cognitive activity predict function with AD</a:t>
            </a:r>
          </a:p>
          <a:p>
            <a:endParaRPr lang="en-US" altLang="en-US" smtClean="0"/>
          </a:p>
          <a:p>
            <a:r>
              <a:rPr lang="en-US" altLang="en-US" smtClean="0"/>
              <a:t>Education as a surrogate for reserve as a buffer in face of progressive neuropathology (Stern et al., 1999)</a:t>
            </a:r>
          </a:p>
          <a:p>
            <a:endParaRPr lang="en-US" altLang="en-US" smtClean="0"/>
          </a:p>
          <a:p>
            <a:r>
              <a:rPr lang="en-US" altLang="en-US" smtClean="0"/>
              <a:t>London taxi drivers – Environmental experiences have neurotrophic effect</a:t>
            </a:r>
          </a:p>
        </p:txBody>
      </p:sp>
    </p:spTree>
    <p:extLst>
      <p:ext uri="{BB962C8B-B14F-4D97-AF65-F5344CB8AC3E}">
        <p14:creationId xmlns:p14="http://schemas.microsoft.com/office/powerpoint/2010/main" val="294028455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pPr algn="l"/>
            <a:r>
              <a:rPr lang="en-US" altLang="en-US" sz="2800" smtClean="0">
                <a:effectLst/>
              </a:rPr>
              <a:t>Advanced Cognitive Training for Independent and Vital Elderly (ACTIVE) Trial</a:t>
            </a:r>
          </a:p>
        </p:txBody>
      </p:sp>
      <p:pic>
        <p:nvPicPr>
          <p:cNvPr id="9318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650" y="1416050"/>
            <a:ext cx="7272338" cy="532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89934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ltLang="en-US" smtClean="0">
                <a:effectLst/>
              </a:rPr>
              <a:t>Summary</a:t>
            </a:r>
          </a:p>
        </p:txBody>
      </p:sp>
      <p:sp>
        <p:nvSpPr>
          <p:cNvPr id="95235" name="Content Placeholder 2"/>
          <p:cNvSpPr>
            <a:spLocks noGrp="1"/>
          </p:cNvSpPr>
          <p:nvPr>
            <p:ph idx="1"/>
          </p:nvPr>
        </p:nvSpPr>
        <p:spPr/>
        <p:txBody>
          <a:bodyPr/>
          <a:lstStyle/>
          <a:p>
            <a:r>
              <a:rPr lang="en-US" altLang="en-US" smtClean="0"/>
              <a:t>Understanding the epidemiology and pathology of psychiatric disorders gets more, not less, complicated in later life</a:t>
            </a:r>
          </a:p>
          <a:p>
            <a:pPr lvl="1"/>
            <a:r>
              <a:rPr lang="en-US" altLang="en-US" smtClean="0"/>
              <a:t>Medical comorbidity</a:t>
            </a:r>
          </a:p>
          <a:p>
            <a:r>
              <a:rPr lang="en-US" altLang="en-US" smtClean="0"/>
              <a:t>Burden of dementia, frailty and suicide risk (primarily among white men) increases substantially &gt;65</a:t>
            </a:r>
          </a:p>
          <a:p>
            <a:r>
              <a:rPr lang="en-US" altLang="en-US" smtClean="0"/>
              <a:t>Life course framework still applies!</a:t>
            </a:r>
          </a:p>
        </p:txBody>
      </p:sp>
    </p:spTree>
    <p:extLst>
      <p:ext uri="{BB962C8B-B14F-4D97-AF65-F5344CB8AC3E}">
        <p14:creationId xmlns:p14="http://schemas.microsoft.com/office/powerpoint/2010/main" val="2550213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Getting oriented to psychiatric epidemiology</a:t>
            </a:r>
            <a:endParaRPr lang="en-US" dirty="0"/>
          </a:p>
        </p:txBody>
      </p:sp>
      <p:sp>
        <p:nvSpPr>
          <p:cNvPr id="3" name="Content Placeholder 2"/>
          <p:cNvSpPr>
            <a:spLocks noGrp="1"/>
          </p:cNvSpPr>
          <p:nvPr>
            <p:ph idx="1"/>
          </p:nvPr>
        </p:nvSpPr>
        <p:spPr>
          <a:xfrm>
            <a:off x="457200" y="1600200"/>
            <a:ext cx="8229600" cy="4800600"/>
          </a:xfrm>
        </p:spPr>
        <p:txBody>
          <a:bodyPr>
            <a:normAutofit lnSpcReduction="10000"/>
          </a:bodyPr>
          <a:lstStyle/>
          <a:p>
            <a:r>
              <a:rPr lang="en-US" u="sng" dirty="0" smtClean="0"/>
              <a:t>Population</a:t>
            </a:r>
            <a:r>
              <a:rPr lang="en-US" dirty="0" smtClean="0"/>
              <a:t>: N&gt;1 individuals having some characteristic in common (e.g., geography, religious affiliation, gender, race)</a:t>
            </a:r>
          </a:p>
          <a:p>
            <a:pPr lvl="1"/>
            <a:r>
              <a:rPr lang="en-US" u="sng" dirty="0" smtClean="0"/>
              <a:t>Demography</a:t>
            </a:r>
            <a:r>
              <a:rPr lang="en-US" dirty="0" smtClean="0"/>
              <a:t>: study of the size/density/distribution of populations (Census)</a:t>
            </a:r>
          </a:p>
          <a:p>
            <a:pPr lvl="1"/>
            <a:r>
              <a:rPr lang="en-US" u="sng" dirty="0" smtClean="0"/>
              <a:t>Epidemiology</a:t>
            </a:r>
            <a:r>
              <a:rPr lang="en-US" dirty="0" smtClean="0"/>
              <a:t>: study of the distribution and determinants of disease in a population</a:t>
            </a:r>
          </a:p>
          <a:p>
            <a:r>
              <a:rPr lang="en-US" u="sng" dirty="0" smtClean="0"/>
              <a:t>Group</a:t>
            </a:r>
            <a:r>
              <a:rPr lang="en-US" dirty="0" smtClean="0"/>
              <a:t>: N&gt;1 individuals bound together by a community of interest or function</a:t>
            </a:r>
          </a:p>
          <a:p>
            <a:pPr lvl="1"/>
            <a:r>
              <a:rPr lang="en-US" u="sng" dirty="0" smtClean="0"/>
              <a:t>Sociology</a:t>
            </a:r>
            <a:r>
              <a:rPr lang="en-US" dirty="0" smtClean="0"/>
              <a:t>: Study of human groups</a:t>
            </a:r>
          </a:p>
          <a:p>
            <a:r>
              <a:rPr lang="en-US" dirty="0" smtClean="0"/>
              <a:t>History of psychiatric epidemiology is rooted in sociology</a:t>
            </a:r>
          </a:p>
          <a:p>
            <a:pPr lvl="1"/>
            <a:r>
              <a:rPr lang="en-US" dirty="0" smtClean="0">
                <a:solidFill>
                  <a:srgbClr val="FFC000"/>
                </a:solidFill>
              </a:rPr>
              <a:t>Strongest predictors of psychiatric disorders are </a:t>
            </a:r>
            <a:r>
              <a:rPr lang="en-US" u="sng" dirty="0" smtClean="0">
                <a:solidFill>
                  <a:srgbClr val="FFC000"/>
                </a:solidFill>
              </a:rPr>
              <a:t>social factors </a:t>
            </a:r>
            <a:r>
              <a:rPr lang="en-US" dirty="0" smtClean="0">
                <a:solidFill>
                  <a:srgbClr val="FFC000"/>
                </a:solidFill>
              </a:rPr>
              <a:t>(e.g., exposure to trauma/violence/abuse; social disruptions like divorce/widowhood/unemployment; peer and family influences) and </a:t>
            </a:r>
            <a:r>
              <a:rPr lang="en-US" u="sng" dirty="0" smtClean="0">
                <a:solidFill>
                  <a:srgbClr val="FFC000"/>
                </a:solidFill>
              </a:rPr>
              <a:t>expression of distress</a:t>
            </a:r>
            <a:r>
              <a:rPr lang="en-US" dirty="0" smtClean="0">
                <a:solidFill>
                  <a:srgbClr val="FFC000"/>
                </a:solidFill>
              </a:rPr>
              <a:t> (psychopathology) is influenced by social factors</a:t>
            </a:r>
            <a:endParaRPr lang="en-US" dirty="0">
              <a:solidFill>
                <a:srgbClr val="FFC000"/>
              </a:solidFill>
            </a:endParaRPr>
          </a:p>
        </p:txBody>
      </p:sp>
    </p:spTree>
    <p:extLst>
      <p:ext uri="{BB962C8B-B14F-4D97-AF65-F5344CB8AC3E}">
        <p14:creationId xmlns:p14="http://schemas.microsoft.com/office/powerpoint/2010/main" val="536624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Key concepts of the developmental framework that can be applied to epidemiologic research</a:t>
            </a:r>
            <a:endParaRPr lang="en-US" sz="2800" dirty="0"/>
          </a:p>
        </p:txBody>
      </p:sp>
      <p:sp>
        <p:nvSpPr>
          <p:cNvPr id="3" name="Content Placeholder 2"/>
          <p:cNvSpPr>
            <a:spLocks noGrp="1"/>
          </p:cNvSpPr>
          <p:nvPr>
            <p:ph idx="1"/>
          </p:nvPr>
        </p:nvSpPr>
        <p:spPr/>
        <p:txBody>
          <a:bodyPr>
            <a:normAutofit/>
          </a:bodyPr>
          <a:lstStyle/>
          <a:p>
            <a:r>
              <a:rPr lang="en-US" dirty="0" smtClean="0"/>
              <a:t>Psychopathology often starts early in life</a:t>
            </a:r>
          </a:p>
          <a:p>
            <a:r>
              <a:rPr lang="en-US" dirty="0" smtClean="0"/>
              <a:t>Developmental appropriateness is key</a:t>
            </a:r>
          </a:p>
          <a:p>
            <a:pPr lvl="1"/>
            <a:r>
              <a:rPr lang="en-US" dirty="0" smtClean="0"/>
              <a:t>Separation anxiety as a 16 month old vs. 16 year old</a:t>
            </a:r>
          </a:p>
          <a:p>
            <a:r>
              <a:rPr lang="en-US" dirty="0"/>
              <a:t>Dimensional approach to psychopathology</a:t>
            </a:r>
          </a:p>
          <a:p>
            <a:pPr lvl="1"/>
            <a:r>
              <a:rPr lang="en-US" dirty="0"/>
              <a:t>Shyness vs. social anxiety</a:t>
            </a:r>
          </a:p>
          <a:p>
            <a:pPr lvl="1"/>
            <a:r>
              <a:rPr lang="en-US" dirty="0"/>
              <a:t>Grief </a:t>
            </a:r>
            <a:r>
              <a:rPr lang="en-US" dirty="0" smtClean="0"/>
              <a:t>or “demoralization” vs</a:t>
            </a:r>
            <a:r>
              <a:rPr lang="en-US" dirty="0"/>
              <a:t>. depression</a:t>
            </a:r>
          </a:p>
          <a:p>
            <a:endParaRPr lang="en-US" dirty="0"/>
          </a:p>
        </p:txBody>
      </p:sp>
    </p:spTree>
    <p:extLst>
      <p:ext uri="{BB962C8B-B14F-4D97-AF65-F5344CB8AC3E}">
        <p14:creationId xmlns:p14="http://schemas.microsoft.com/office/powerpoint/2010/main" val="2282902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Key concepts of the developmental framework that can be applied to epidemiologic research</a:t>
            </a:r>
            <a:endParaRPr lang="en-US" sz="2800" dirty="0"/>
          </a:p>
        </p:txBody>
      </p:sp>
      <p:sp>
        <p:nvSpPr>
          <p:cNvPr id="3" name="Content Placeholder 2"/>
          <p:cNvSpPr>
            <a:spLocks noGrp="1"/>
          </p:cNvSpPr>
          <p:nvPr>
            <p:ph idx="1"/>
          </p:nvPr>
        </p:nvSpPr>
        <p:spPr/>
        <p:txBody>
          <a:bodyPr>
            <a:normAutofit lnSpcReduction="10000"/>
          </a:bodyPr>
          <a:lstStyle/>
          <a:p>
            <a:r>
              <a:rPr lang="en-US" dirty="0" smtClean="0"/>
              <a:t>Acute vs. cumulative events</a:t>
            </a:r>
          </a:p>
          <a:p>
            <a:pPr lvl="1"/>
            <a:r>
              <a:rPr lang="en-US" dirty="0" smtClean="0"/>
              <a:t>Acute events can beget more events (ex. Lose home in hurricane -&gt; have to move -&gt; lose social ties -&gt; financial insecurity -&gt; family disruption)</a:t>
            </a:r>
          </a:p>
          <a:p>
            <a:pPr lvl="1"/>
            <a:r>
              <a:rPr lang="en-US" dirty="0" smtClean="0"/>
              <a:t>Acute events aren’t always acute (ex. Divorce)</a:t>
            </a:r>
          </a:p>
          <a:p>
            <a:r>
              <a:rPr lang="en-US" dirty="0" smtClean="0"/>
              <a:t>Continuities vs. discontinuities across developmental periods</a:t>
            </a:r>
          </a:p>
          <a:p>
            <a:pPr lvl="1"/>
            <a:r>
              <a:rPr lang="en-US" dirty="0" smtClean="0"/>
              <a:t>Conduct disorder and ASPD</a:t>
            </a:r>
          </a:p>
          <a:p>
            <a:pPr lvl="1"/>
            <a:r>
              <a:rPr lang="en-US" dirty="0" smtClean="0"/>
              <a:t>Social isolation and psychotic disorder</a:t>
            </a:r>
          </a:p>
          <a:p>
            <a:r>
              <a:rPr lang="en-US" dirty="0" smtClean="0"/>
              <a:t>The effects of etiologic factors may be age-dependent</a:t>
            </a:r>
          </a:p>
          <a:p>
            <a:pPr lvl="1"/>
            <a:r>
              <a:rPr lang="en-US" dirty="0" smtClean="0"/>
              <a:t>Sensitive periods (ex. Institutionalization, parental loss)</a:t>
            </a:r>
          </a:p>
          <a:p>
            <a:r>
              <a:rPr lang="en-US" dirty="0" smtClean="0"/>
              <a:t>The consequences of psychopathology may be age-dependent</a:t>
            </a:r>
          </a:p>
          <a:p>
            <a:r>
              <a:rPr lang="en-US" dirty="0"/>
              <a:t>Development is a life-long process</a:t>
            </a:r>
          </a:p>
          <a:p>
            <a:pPr lvl="1"/>
            <a:r>
              <a:rPr lang="en-US" dirty="0"/>
              <a:t>Age – Period – </a:t>
            </a:r>
            <a:r>
              <a:rPr lang="en-US" dirty="0" smtClean="0"/>
              <a:t>Cohort</a:t>
            </a:r>
          </a:p>
          <a:p>
            <a:endParaRPr lang="en-US" dirty="0"/>
          </a:p>
        </p:txBody>
      </p:sp>
    </p:spTree>
    <p:extLst>
      <p:ext uri="{BB962C8B-B14F-4D97-AF65-F5344CB8AC3E}">
        <p14:creationId xmlns:p14="http://schemas.microsoft.com/office/powerpoint/2010/main" val="1925598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Implications of the developmental framework for study design</a:t>
            </a:r>
            <a:endParaRPr lang="en-US" dirty="0"/>
          </a:p>
        </p:txBody>
      </p:sp>
      <p:sp>
        <p:nvSpPr>
          <p:cNvPr id="3" name="Content Placeholder 2"/>
          <p:cNvSpPr>
            <a:spLocks noGrp="1"/>
          </p:cNvSpPr>
          <p:nvPr>
            <p:ph idx="1"/>
          </p:nvPr>
        </p:nvSpPr>
        <p:spPr/>
        <p:txBody>
          <a:bodyPr/>
          <a:lstStyle/>
          <a:p>
            <a:r>
              <a:rPr lang="en-US" dirty="0" smtClean="0"/>
              <a:t>Longitudinal studies key to understand the “Natural history”</a:t>
            </a:r>
          </a:p>
          <a:p>
            <a:pPr lvl="1"/>
            <a:r>
              <a:rPr lang="en-US" dirty="0" smtClean="0"/>
              <a:t>Incidence</a:t>
            </a:r>
          </a:p>
          <a:p>
            <a:pPr lvl="1"/>
            <a:r>
              <a:rPr lang="en-US" dirty="0" smtClean="0"/>
              <a:t>Course</a:t>
            </a:r>
          </a:p>
          <a:p>
            <a:pPr lvl="1"/>
            <a:r>
              <a:rPr lang="en-US" dirty="0" smtClean="0"/>
              <a:t>Recurrence</a:t>
            </a:r>
          </a:p>
          <a:p>
            <a:r>
              <a:rPr lang="en-US" dirty="0" smtClean="0"/>
              <a:t>Statistical methods that can adequately model</a:t>
            </a:r>
          </a:p>
          <a:p>
            <a:pPr lvl="1"/>
            <a:r>
              <a:rPr lang="en-US" dirty="0" smtClean="0"/>
              <a:t>Context (family, peer, neighborhood)</a:t>
            </a:r>
          </a:p>
          <a:p>
            <a:pPr lvl="1"/>
            <a:r>
              <a:rPr lang="en-US" dirty="0" smtClean="0"/>
              <a:t>Continuities/discontinuities</a:t>
            </a:r>
          </a:p>
          <a:p>
            <a:pPr lvl="1"/>
            <a:r>
              <a:rPr lang="en-US" dirty="0" smtClean="0"/>
              <a:t>Change over time</a:t>
            </a:r>
          </a:p>
          <a:p>
            <a:r>
              <a:rPr lang="en-US" dirty="0" smtClean="0"/>
              <a:t>Samples of both normative and non-normative processes</a:t>
            </a:r>
          </a:p>
          <a:p>
            <a:pPr lvl="1"/>
            <a:r>
              <a:rPr lang="en-US" dirty="0" smtClean="0"/>
              <a:t>Community sample vs. trauma exposed</a:t>
            </a:r>
          </a:p>
          <a:p>
            <a:pPr lvl="2"/>
            <a:r>
              <a:rPr lang="en-US" dirty="0" smtClean="0"/>
              <a:t>Romanian orphan study</a:t>
            </a:r>
          </a:p>
          <a:p>
            <a:pPr lvl="1"/>
            <a:endParaRPr lang="en-US" dirty="0"/>
          </a:p>
        </p:txBody>
      </p:sp>
    </p:spTree>
    <p:extLst>
      <p:ext uri="{BB962C8B-B14F-4D97-AF65-F5344CB8AC3E}">
        <p14:creationId xmlns:p14="http://schemas.microsoft.com/office/powerpoint/2010/main" val="1463009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Childhood: Autism</a:t>
            </a:r>
            <a:endParaRPr lang="en-US" dirty="0"/>
          </a:p>
        </p:txBody>
      </p:sp>
    </p:spTree>
    <p:extLst>
      <p:ext uri="{BB962C8B-B14F-4D97-AF65-F5344CB8AC3E}">
        <p14:creationId xmlns:p14="http://schemas.microsoft.com/office/powerpoint/2010/main" val="2135406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kids do</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80263395"/>
              </p:ext>
            </p:extLst>
          </p:nvPr>
        </p:nvGraphicFramePr>
        <p:xfrm>
          <a:off x="457200" y="1600200"/>
          <a:ext cx="8229600" cy="4485640"/>
        </p:xfrm>
        <a:graphic>
          <a:graphicData uri="http://schemas.openxmlformats.org/drawingml/2006/table">
            <a:tbl>
              <a:tblPr firstRow="1" bandRow="1">
                <a:tableStyleId>{5C22544A-7EE6-4342-B048-85BDC9FD1C3A}</a:tableStyleId>
              </a:tblPr>
              <a:tblGrid>
                <a:gridCol w="2895600"/>
                <a:gridCol w="5334000"/>
              </a:tblGrid>
              <a:tr h="370840">
                <a:tc>
                  <a:txBody>
                    <a:bodyPr/>
                    <a:lstStyle/>
                    <a:p>
                      <a:r>
                        <a:rPr lang="en-US" dirty="0" smtClean="0"/>
                        <a:t>Developmental</a:t>
                      </a:r>
                      <a:r>
                        <a:rPr lang="en-US" baseline="0" dirty="0" smtClean="0"/>
                        <a:t> period</a:t>
                      </a:r>
                      <a:endParaRPr lang="en-US" dirty="0"/>
                    </a:p>
                  </a:txBody>
                  <a:tcPr/>
                </a:tc>
                <a:tc>
                  <a:txBody>
                    <a:bodyPr/>
                    <a:lstStyle/>
                    <a:p>
                      <a:r>
                        <a:rPr lang="en-US" dirty="0" smtClean="0"/>
                        <a:t>Activities</a:t>
                      </a:r>
                      <a:endParaRPr lang="en-US" dirty="0"/>
                    </a:p>
                  </a:txBody>
                  <a:tcPr/>
                </a:tc>
              </a:tr>
              <a:tr h="370840">
                <a:tc>
                  <a:txBody>
                    <a:bodyPr/>
                    <a:lstStyle/>
                    <a:p>
                      <a:r>
                        <a:rPr lang="en-US" dirty="0" smtClean="0"/>
                        <a:t>0-5</a:t>
                      </a:r>
                      <a:endParaRPr lang="en-US" dirty="0"/>
                    </a:p>
                  </a:txBody>
                  <a:tcPr/>
                </a:tc>
                <a:tc>
                  <a:txBody>
                    <a:bodyPr/>
                    <a:lstStyle/>
                    <a:p>
                      <a:r>
                        <a:rPr lang="en-US" dirty="0" smtClean="0"/>
                        <a:t>Attachment to caregivers</a:t>
                      </a:r>
                    </a:p>
                    <a:p>
                      <a:r>
                        <a:rPr lang="en-US" dirty="0" smtClean="0"/>
                        <a:t>Fine &amp; gross motor</a:t>
                      </a:r>
                    </a:p>
                    <a:p>
                      <a:r>
                        <a:rPr lang="en-US" dirty="0" smtClean="0"/>
                        <a:t>Language</a:t>
                      </a:r>
                    </a:p>
                    <a:p>
                      <a:r>
                        <a:rPr lang="en-US" dirty="0" smtClean="0"/>
                        <a:t>Differentiate</a:t>
                      </a:r>
                      <a:r>
                        <a:rPr lang="en-US" baseline="0" dirty="0" smtClean="0"/>
                        <a:t> self from environment</a:t>
                      </a:r>
                    </a:p>
                    <a:p>
                      <a:r>
                        <a:rPr lang="en-US" baseline="0" dirty="0" smtClean="0"/>
                        <a:t>Self-control and compliance</a:t>
                      </a:r>
                      <a:endParaRPr lang="en-US" dirty="0"/>
                    </a:p>
                  </a:txBody>
                  <a:tcPr/>
                </a:tc>
              </a:tr>
              <a:tr h="370840">
                <a:tc>
                  <a:txBody>
                    <a:bodyPr/>
                    <a:lstStyle/>
                    <a:p>
                      <a:r>
                        <a:rPr lang="en-US" dirty="0" smtClean="0"/>
                        <a:t>5-10</a:t>
                      </a:r>
                      <a:endParaRPr lang="en-US" dirty="0"/>
                    </a:p>
                  </a:txBody>
                  <a:tcPr/>
                </a:tc>
                <a:tc>
                  <a:txBody>
                    <a:bodyPr/>
                    <a:lstStyle/>
                    <a:p>
                      <a:r>
                        <a:rPr lang="en-US" dirty="0" smtClean="0"/>
                        <a:t>School adjustment</a:t>
                      </a:r>
                      <a:r>
                        <a:rPr lang="en-US" baseline="0" dirty="0" smtClean="0"/>
                        <a:t> (attendance, conduct)</a:t>
                      </a:r>
                    </a:p>
                    <a:p>
                      <a:r>
                        <a:rPr lang="en-US" baseline="0" dirty="0" smtClean="0"/>
                        <a:t>Academic achievement (learning to read, math)</a:t>
                      </a:r>
                    </a:p>
                    <a:p>
                      <a:r>
                        <a:rPr lang="en-US" baseline="0" dirty="0" smtClean="0"/>
                        <a:t>Socializing with peers</a:t>
                      </a:r>
                    </a:p>
                    <a:p>
                      <a:r>
                        <a:rPr lang="en-US" baseline="0" dirty="0" smtClean="0"/>
                        <a:t>Rule-governed conduct (</a:t>
                      </a:r>
                      <a:r>
                        <a:rPr lang="en-US" baseline="0" dirty="0" err="1" smtClean="0"/>
                        <a:t>prosocial</a:t>
                      </a:r>
                      <a:r>
                        <a:rPr lang="en-US" baseline="0" dirty="0" smtClean="0"/>
                        <a:t> conduct)</a:t>
                      </a:r>
                      <a:endParaRPr lang="en-US" dirty="0"/>
                    </a:p>
                  </a:txBody>
                  <a:tcPr/>
                </a:tc>
              </a:tr>
              <a:tr h="370840">
                <a:tc>
                  <a:txBody>
                    <a:bodyPr/>
                    <a:lstStyle/>
                    <a:p>
                      <a:r>
                        <a:rPr lang="en-US" dirty="0" smtClean="0"/>
                        <a:t>10-18</a:t>
                      </a:r>
                      <a:endParaRPr lang="en-US" dirty="0"/>
                    </a:p>
                  </a:txBody>
                  <a:tcPr/>
                </a:tc>
                <a:tc>
                  <a:txBody>
                    <a:bodyPr/>
                    <a:lstStyle/>
                    <a:p>
                      <a:r>
                        <a:rPr lang="en-US" dirty="0" smtClean="0"/>
                        <a:t>Successful transition to secondary school</a:t>
                      </a:r>
                    </a:p>
                    <a:p>
                      <a:r>
                        <a:rPr lang="en-US" dirty="0" smtClean="0"/>
                        <a:t>Academic achievement</a:t>
                      </a:r>
                      <a:r>
                        <a:rPr lang="en-US" baseline="0" dirty="0" smtClean="0"/>
                        <a:t>/higher-order skills</a:t>
                      </a:r>
                    </a:p>
                    <a:p>
                      <a:r>
                        <a:rPr lang="en-US" baseline="0" dirty="0" smtClean="0"/>
                        <a:t>Involvement in </a:t>
                      </a:r>
                      <a:r>
                        <a:rPr lang="en-US" baseline="0" dirty="0" err="1" smtClean="0"/>
                        <a:t>prosocial</a:t>
                      </a:r>
                      <a:r>
                        <a:rPr lang="en-US" baseline="0" dirty="0" smtClean="0"/>
                        <a:t> extracurricular activities</a:t>
                      </a:r>
                    </a:p>
                    <a:p>
                      <a:r>
                        <a:rPr lang="en-US" baseline="0" dirty="0" smtClean="0"/>
                        <a:t>Forming close relationships within &amp; across gender</a:t>
                      </a:r>
                    </a:p>
                    <a:p>
                      <a:r>
                        <a:rPr lang="en-US" baseline="0" dirty="0" smtClean="0"/>
                        <a:t>Forming cohesive sense of self-identity</a:t>
                      </a:r>
                      <a:endParaRPr lang="en-US" dirty="0"/>
                    </a:p>
                  </a:txBody>
                  <a:tcPr/>
                </a:tc>
              </a:tr>
            </a:tbl>
          </a:graphicData>
        </a:graphic>
      </p:graphicFrame>
      <p:sp>
        <p:nvSpPr>
          <p:cNvPr id="5" name="TextBox 4"/>
          <p:cNvSpPr txBox="1"/>
          <p:nvPr/>
        </p:nvSpPr>
        <p:spPr>
          <a:xfrm>
            <a:off x="1371600" y="6324600"/>
            <a:ext cx="6477000" cy="369332"/>
          </a:xfrm>
          <a:prstGeom prst="rect">
            <a:avLst/>
          </a:prstGeom>
          <a:noFill/>
        </p:spPr>
        <p:txBody>
          <a:bodyPr wrap="square" rtlCol="0">
            <a:spAutoFit/>
          </a:bodyPr>
          <a:lstStyle/>
          <a:p>
            <a:r>
              <a:rPr lang="en-US" dirty="0" smtClean="0"/>
              <a:t>Adapted from </a:t>
            </a:r>
            <a:r>
              <a:rPr lang="en-US" dirty="0" err="1" smtClean="0"/>
              <a:t>Masten</a:t>
            </a:r>
            <a:r>
              <a:rPr lang="en-US" dirty="0" smtClean="0"/>
              <a:t> &amp; </a:t>
            </a:r>
            <a:r>
              <a:rPr lang="en-US" dirty="0" err="1" smtClean="0"/>
              <a:t>Coatsworth</a:t>
            </a:r>
            <a:r>
              <a:rPr lang="en-US" dirty="0" smtClean="0"/>
              <a:t>. American Psychologist (1998)</a:t>
            </a:r>
            <a:endParaRPr lang="en-US" dirty="0"/>
          </a:p>
        </p:txBody>
      </p:sp>
    </p:spTree>
    <p:extLst>
      <p:ext uri="{BB962C8B-B14F-4D97-AF65-F5344CB8AC3E}">
        <p14:creationId xmlns:p14="http://schemas.microsoft.com/office/powerpoint/2010/main" val="2856048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pPr eaLnBrk="1" hangingPunct="1"/>
            <a:r>
              <a:rPr lang="en-US" sz="2400" dirty="0" smtClean="0"/>
              <a:t>Leading causes of DALY worldwide:</a:t>
            </a:r>
            <a:br>
              <a:rPr lang="en-US" sz="2400" dirty="0" smtClean="0"/>
            </a:br>
            <a:r>
              <a:rPr lang="en-US" sz="2400" dirty="0" smtClean="0"/>
              <a:t>Psychiatric disorders and related health conditions </a:t>
            </a:r>
          </a:p>
        </p:txBody>
      </p:sp>
      <p:graphicFrame>
        <p:nvGraphicFramePr>
          <p:cNvPr id="2" name="Content Placeholder 3"/>
          <p:cNvGraphicFramePr>
            <a:graphicFrameLocks noGrp="1"/>
          </p:cNvGraphicFramePr>
          <p:nvPr>
            <p:ph idx="1"/>
          </p:nvPr>
        </p:nvGraphicFramePr>
        <p:xfrm>
          <a:off x="660400" y="1651000"/>
          <a:ext cx="8128000" cy="4424363"/>
        </p:xfrm>
        <a:graphic>
          <a:graphicData uri="http://schemas.openxmlformats.org/drawingml/2006/chart">
            <c:chart xmlns:c="http://schemas.openxmlformats.org/drawingml/2006/chart" xmlns:r="http://schemas.openxmlformats.org/officeDocument/2006/relationships" r:id="rId2"/>
          </a:graphicData>
        </a:graphic>
      </p:graphicFrame>
      <p:sp>
        <p:nvSpPr>
          <p:cNvPr id="1028" name="TextBox 4"/>
          <p:cNvSpPr txBox="1">
            <a:spLocks noChangeArrowheads="1"/>
          </p:cNvSpPr>
          <p:nvPr/>
        </p:nvSpPr>
        <p:spPr bwMode="auto">
          <a:xfrm rot="-5400000">
            <a:off x="-76200" y="3429000"/>
            <a:ext cx="99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100,000</a:t>
            </a:r>
          </a:p>
        </p:txBody>
      </p:sp>
      <p:sp>
        <p:nvSpPr>
          <p:cNvPr id="1029" name="TextBox 5"/>
          <p:cNvSpPr txBox="1">
            <a:spLocks noChangeArrowheads="1"/>
          </p:cNvSpPr>
          <p:nvPr/>
        </p:nvSpPr>
        <p:spPr bwMode="auto">
          <a:xfrm>
            <a:off x="3276600" y="6096000"/>
            <a:ext cx="533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Adapted from Murray &amp; Lopez </a:t>
            </a:r>
            <a:r>
              <a:rPr lang="en-US" i="1">
                <a:latin typeface="Calibri" pitchFamily="34" charset="0"/>
              </a:rPr>
              <a:t>The Lancet </a:t>
            </a:r>
            <a:r>
              <a:rPr lang="en-US">
                <a:latin typeface="Calibri" pitchFamily="34" charset="0"/>
              </a:rPr>
              <a:t>(1997)</a:t>
            </a:r>
          </a:p>
        </p:txBody>
      </p:sp>
    </p:spTree>
    <p:extLst>
      <p:ext uri="{BB962C8B-B14F-4D97-AF65-F5344CB8AC3E}">
        <p14:creationId xmlns:p14="http://schemas.microsoft.com/office/powerpoint/2010/main" val="31758001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specific to assessing children</a:t>
            </a:r>
            <a:endParaRPr lang="en-US" dirty="0"/>
          </a:p>
        </p:txBody>
      </p:sp>
      <p:sp>
        <p:nvSpPr>
          <p:cNvPr id="3" name="Content Placeholder 2"/>
          <p:cNvSpPr>
            <a:spLocks noGrp="1"/>
          </p:cNvSpPr>
          <p:nvPr>
            <p:ph idx="1"/>
          </p:nvPr>
        </p:nvSpPr>
        <p:spPr/>
        <p:txBody>
          <a:bodyPr>
            <a:normAutofit lnSpcReduction="10000"/>
          </a:bodyPr>
          <a:lstStyle/>
          <a:p>
            <a:r>
              <a:rPr lang="en-US" dirty="0" smtClean="0"/>
              <a:t>Clinical appraisal combined with psychometrically-robust measures is the best way to identify psychopathology in children &lt;3</a:t>
            </a:r>
          </a:p>
          <a:p>
            <a:r>
              <a:rPr lang="en-US" dirty="0" smtClean="0"/>
              <a:t>Several domains of mental development need to be investigated</a:t>
            </a:r>
          </a:p>
          <a:p>
            <a:r>
              <a:rPr lang="en-US" dirty="0" smtClean="0"/>
              <a:t>Relationship context (parent/child) needs to be included in the assessment</a:t>
            </a:r>
          </a:p>
          <a:p>
            <a:r>
              <a:rPr lang="en-US" dirty="0" smtClean="0"/>
              <a:t>Diagnostic classification should include individual psychopathology as well as developmental and relational aspects</a:t>
            </a:r>
          </a:p>
          <a:p>
            <a:r>
              <a:rPr lang="en-US" dirty="0" smtClean="0"/>
              <a:t>Multiple source of information (parent, teacher, questionnaire, observation) is needed</a:t>
            </a:r>
            <a:endParaRPr lang="en-US" dirty="0"/>
          </a:p>
        </p:txBody>
      </p:sp>
      <p:sp>
        <p:nvSpPr>
          <p:cNvPr id="4" name="TextBox 3"/>
          <p:cNvSpPr txBox="1"/>
          <p:nvPr/>
        </p:nvSpPr>
        <p:spPr>
          <a:xfrm>
            <a:off x="6019800" y="6248400"/>
            <a:ext cx="2743200" cy="381000"/>
          </a:xfrm>
          <a:prstGeom prst="rect">
            <a:avLst/>
          </a:prstGeom>
          <a:noFill/>
        </p:spPr>
        <p:txBody>
          <a:bodyPr wrap="square" rtlCol="0">
            <a:spAutoFit/>
          </a:bodyPr>
          <a:lstStyle/>
          <a:p>
            <a:r>
              <a:rPr lang="en-US" dirty="0" err="1" smtClean="0"/>
              <a:t>Skovgaard</a:t>
            </a:r>
            <a:r>
              <a:rPr lang="en-US" dirty="0" smtClean="0"/>
              <a:t> et al. 2004</a:t>
            </a:r>
            <a:endParaRPr lang="en-US" dirty="0"/>
          </a:p>
        </p:txBody>
      </p:sp>
    </p:spTree>
    <p:extLst>
      <p:ext uri="{BB962C8B-B14F-4D97-AF65-F5344CB8AC3E}">
        <p14:creationId xmlns:p14="http://schemas.microsoft.com/office/powerpoint/2010/main" val="3529112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Autism</a:t>
            </a:r>
            <a:endParaRPr lang="en-US" dirty="0"/>
          </a:p>
        </p:txBody>
      </p:sp>
      <p:sp>
        <p:nvSpPr>
          <p:cNvPr id="3" name="Content Placeholder 2"/>
          <p:cNvSpPr>
            <a:spLocks noGrp="1"/>
          </p:cNvSpPr>
          <p:nvPr>
            <p:ph idx="1"/>
          </p:nvPr>
        </p:nvSpPr>
        <p:spPr/>
        <p:txBody>
          <a:bodyPr/>
          <a:lstStyle/>
          <a:p>
            <a:r>
              <a:rPr lang="en-US" dirty="0" smtClean="0"/>
              <a:t>Case definition</a:t>
            </a:r>
          </a:p>
          <a:p>
            <a:r>
              <a:rPr lang="en-US" dirty="0" smtClean="0"/>
              <a:t>Risk factors (including things that are NOT risk factors)</a:t>
            </a:r>
          </a:p>
          <a:p>
            <a:pPr lvl="1"/>
            <a:r>
              <a:rPr lang="en-US" dirty="0" smtClean="0"/>
              <a:t>An example of bad science: immunizations and autism</a:t>
            </a:r>
          </a:p>
          <a:p>
            <a:pPr lvl="1"/>
            <a:r>
              <a:rPr lang="en-US" dirty="0" smtClean="0"/>
              <a:t>Gestational characteristics</a:t>
            </a:r>
          </a:p>
          <a:p>
            <a:pPr lvl="1"/>
            <a:r>
              <a:rPr lang="en-US" dirty="0" smtClean="0"/>
              <a:t>Parental characteristics</a:t>
            </a:r>
          </a:p>
          <a:p>
            <a:r>
              <a:rPr lang="en-US" dirty="0" smtClean="0"/>
              <a:t>Methodologic issues: Explaining epidemics of “non-communicable” disorders</a:t>
            </a:r>
          </a:p>
          <a:p>
            <a:pPr lvl="1"/>
            <a:r>
              <a:rPr lang="en-US" dirty="0" smtClean="0"/>
              <a:t>Diagnostic changes</a:t>
            </a:r>
          </a:p>
          <a:p>
            <a:pPr lvl="1"/>
            <a:r>
              <a:rPr lang="en-US" dirty="0" smtClean="0"/>
              <a:t>Social changes</a:t>
            </a:r>
            <a:endParaRPr lang="en-US" dirty="0"/>
          </a:p>
          <a:p>
            <a:pPr lvl="1"/>
            <a:endParaRPr lang="en-US" dirty="0" smtClean="0"/>
          </a:p>
        </p:txBody>
      </p:sp>
    </p:spTree>
    <p:extLst>
      <p:ext uri="{BB962C8B-B14F-4D97-AF65-F5344CB8AC3E}">
        <p14:creationId xmlns:p14="http://schemas.microsoft.com/office/powerpoint/2010/main" val="2060563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a:bodyPr>
          <a:lstStyle/>
          <a:p>
            <a:r>
              <a:rPr lang="en-US" dirty="0" smtClean="0"/>
              <a:t>DSM-IV Autism</a:t>
            </a:r>
            <a:endParaRPr lang="en-US" dirty="0"/>
          </a:p>
        </p:txBody>
      </p:sp>
      <p:sp>
        <p:nvSpPr>
          <p:cNvPr id="3" name="Content Placeholder 2"/>
          <p:cNvSpPr>
            <a:spLocks noGrp="1"/>
          </p:cNvSpPr>
          <p:nvPr>
            <p:ph idx="1"/>
          </p:nvPr>
        </p:nvSpPr>
        <p:spPr>
          <a:xfrm>
            <a:off x="152400" y="914400"/>
            <a:ext cx="8763000" cy="5943600"/>
          </a:xfrm>
        </p:spPr>
        <p:txBody>
          <a:bodyPr>
            <a:normAutofit fontScale="62500" lnSpcReduction="20000"/>
          </a:bodyPr>
          <a:lstStyle/>
          <a:p>
            <a:pPr marL="0" indent="0">
              <a:buNone/>
            </a:pPr>
            <a:r>
              <a:rPr lang="en-US" sz="2900" dirty="0" smtClean="0">
                <a:solidFill>
                  <a:srgbClr val="FFFF00"/>
                </a:solidFill>
              </a:rPr>
              <a:t>A. A </a:t>
            </a:r>
            <a:r>
              <a:rPr lang="en-US" sz="2900" dirty="0">
                <a:solidFill>
                  <a:srgbClr val="FFFF00"/>
                </a:solidFill>
              </a:rPr>
              <a:t>total of six (or more) items from </a:t>
            </a:r>
            <a:r>
              <a:rPr lang="en-US" sz="2900" dirty="0" smtClean="0">
                <a:solidFill>
                  <a:srgbClr val="FFFF00"/>
                </a:solidFill>
              </a:rPr>
              <a:t>1-3 </a:t>
            </a:r>
            <a:r>
              <a:rPr lang="en-US" sz="2900" dirty="0">
                <a:solidFill>
                  <a:srgbClr val="FFFF00"/>
                </a:solidFill>
              </a:rPr>
              <a:t>with at least two from </a:t>
            </a:r>
            <a:r>
              <a:rPr lang="en-US" sz="2900" dirty="0" smtClean="0">
                <a:solidFill>
                  <a:srgbClr val="FFFF00"/>
                </a:solidFill>
              </a:rPr>
              <a:t>1 </a:t>
            </a:r>
            <a:r>
              <a:rPr lang="en-US" sz="2900" dirty="0">
                <a:solidFill>
                  <a:srgbClr val="FFFF00"/>
                </a:solidFill>
              </a:rPr>
              <a:t>and one each from </a:t>
            </a:r>
            <a:r>
              <a:rPr lang="en-US" sz="2900" dirty="0" smtClean="0">
                <a:solidFill>
                  <a:srgbClr val="FFFF00"/>
                </a:solidFill>
              </a:rPr>
              <a:t>2 &amp; 3:</a:t>
            </a:r>
          </a:p>
          <a:p>
            <a:pPr marL="0" indent="0">
              <a:buNone/>
            </a:pPr>
            <a:r>
              <a:rPr lang="en-US" dirty="0" smtClean="0">
                <a:solidFill>
                  <a:srgbClr val="FFC000"/>
                </a:solidFill>
              </a:rPr>
              <a:t>(</a:t>
            </a:r>
            <a:r>
              <a:rPr lang="en-US" dirty="0">
                <a:solidFill>
                  <a:srgbClr val="FFC000"/>
                </a:solidFill>
              </a:rPr>
              <a:t>1)  qualitative impairment in social interaction, as manifested by at least two of the following:</a:t>
            </a:r>
          </a:p>
          <a:p>
            <a:pPr marL="365760" lvl="1" indent="0">
              <a:buNone/>
            </a:pPr>
            <a:r>
              <a:rPr lang="en-US" sz="2400" dirty="0"/>
              <a:t>(a)  marked impairment in the use of multiple nonverbal behaviors such as eye-to-eye gaze, facial expression, body postures, and gestures to regulate social interaction</a:t>
            </a:r>
          </a:p>
          <a:p>
            <a:pPr marL="365760" lvl="1" indent="0">
              <a:buNone/>
            </a:pPr>
            <a:r>
              <a:rPr lang="en-US" sz="2400" dirty="0"/>
              <a:t>(b)  failure to develop peer relationships appropriate to developmental </a:t>
            </a:r>
            <a:r>
              <a:rPr lang="en-US" sz="2400" dirty="0" smtClean="0"/>
              <a:t>level</a:t>
            </a:r>
          </a:p>
          <a:p>
            <a:pPr marL="365760" lvl="1" indent="0">
              <a:buNone/>
            </a:pPr>
            <a:r>
              <a:rPr lang="en-US" sz="2400" dirty="0" smtClean="0"/>
              <a:t>(c</a:t>
            </a:r>
            <a:r>
              <a:rPr lang="en-US" sz="2400" dirty="0"/>
              <a:t>)  a lack of spontaneous seeking to share enjoyment, interests, or achievements with other people (e.g., by a lack of showing, bringing, or pointing out objects of interest</a:t>
            </a:r>
            <a:r>
              <a:rPr lang="en-US" sz="2400" dirty="0" smtClean="0"/>
              <a:t>)</a:t>
            </a:r>
          </a:p>
          <a:p>
            <a:pPr marL="365760" lvl="1" indent="0">
              <a:buNone/>
            </a:pPr>
            <a:r>
              <a:rPr lang="en-US" sz="2400" dirty="0" smtClean="0"/>
              <a:t>(</a:t>
            </a:r>
            <a:r>
              <a:rPr lang="en-US" sz="2400" dirty="0"/>
              <a:t>d) lack of social or emotional reciprocity</a:t>
            </a:r>
          </a:p>
          <a:p>
            <a:pPr marL="0" indent="0">
              <a:buNone/>
            </a:pPr>
            <a:r>
              <a:rPr lang="en-US" dirty="0" smtClean="0">
                <a:solidFill>
                  <a:srgbClr val="FFC000"/>
                </a:solidFill>
              </a:rPr>
              <a:t>(</a:t>
            </a:r>
            <a:r>
              <a:rPr lang="en-US" dirty="0">
                <a:solidFill>
                  <a:srgbClr val="FFC000"/>
                </a:solidFill>
              </a:rPr>
              <a:t>2)  qualitative impairments in communication as manifested by at least one of the following</a:t>
            </a:r>
            <a:r>
              <a:rPr lang="en-US" dirty="0" smtClean="0">
                <a:solidFill>
                  <a:srgbClr val="FFC000"/>
                </a:solidFill>
              </a:rPr>
              <a:t>:</a:t>
            </a:r>
          </a:p>
          <a:p>
            <a:pPr marL="365760" lvl="1" indent="0">
              <a:buNone/>
            </a:pPr>
            <a:r>
              <a:rPr lang="en-US" sz="2400" dirty="0" smtClean="0"/>
              <a:t>(a)</a:t>
            </a:r>
            <a:r>
              <a:rPr lang="en-US" sz="2400" dirty="0"/>
              <a:t>  delay in, or total lack of, the development of spoken language (not accompanied by an attempt to compensate through alternative </a:t>
            </a:r>
            <a:r>
              <a:rPr lang="en-US" sz="2400" dirty="0" smtClean="0"/>
              <a:t>modes of communication such </a:t>
            </a:r>
            <a:r>
              <a:rPr lang="en-US" sz="2400" dirty="0"/>
              <a:t>as gesture or mime)</a:t>
            </a:r>
          </a:p>
          <a:p>
            <a:pPr marL="365760" lvl="1" indent="0">
              <a:buNone/>
            </a:pPr>
            <a:r>
              <a:rPr lang="en-US" sz="2400" dirty="0"/>
              <a:t>(b)  in individuals with adequate speech, marked impairment in the ability to initiate or sustain a conversation with others</a:t>
            </a:r>
          </a:p>
          <a:p>
            <a:pPr marL="365760" lvl="1" indent="0">
              <a:buNone/>
            </a:pPr>
            <a:r>
              <a:rPr lang="en-US" sz="2400" dirty="0"/>
              <a:t>(c)  stereotyped and repetitive use of language or idiosyncratic </a:t>
            </a:r>
            <a:r>
              <a:rPr lang="en-US" sz="2400" dirty="0" smtClean="0"/>
              <a:t>language</a:t>
            </a:r>
          </a:p>
          <a:p>
            <a:pPr marL="365760" lvl="1" indent="0">
              <a:buNone/>
            </a:pPr>
            <a:r>
              <a:rPr lang="en-US" sz="2400" dirty="0" smtClean="0"/>
              <a:t>(d</a:t>
            </a:r>
            <a:r>
              <a:rPr lang="en-US" sz="2400" dirty="0"/>
              <a:t>) lack of varied, spontaneous make-believe play or social imitative play appropriate to developmental level</a:t>
            </a:r>
          </a:p>
          <a:p>
            <a:pPr marL="0" indent="0">
              <a:buNone/>
            </a:pPr>
            <a:r>
              <a:rPr lang="en-US" dirty="0">
                <a:solidFill>
                  <a:srgbClr val="FFC000"/>
                </a:solidFill>
              </a:rPr>
              <a:t>(3)  restricted repetitive and stereotyped patterns of behavior, interests, and activities, as manifested by at least one of the following</a:t>
            </a:r>
            <a:r>
              <a:rPr lang="en-US" dirty="0" smtClean="0">
                <a:solidFill>
                  <a:srgbClr val="FFC000"/>
                </a:solidFill>
              </a:rPr>
              <a:t>:</a:t>
            </a:r>
          </a:p>
          <a:p>
            <a:pPr marL="365760" lvl="1" indent="0">
              <a:buNone/>
            </a:pPr>
            <a:r>
              <a:rPr lang="en-US" sz="2400" dirty="0" smtClean="0"/>
              <a:t>(</a:t>
            </a:r>
            <a:r>
              <a:rPr lang="en-US" sz="2400" dirty="0"/>
              <a:t>a)  encompassing preoccupation with one or more stereotyped and restricted patterns of interest that is abnormal either in intensity or focus</a:t>
            </a:r>
          </a:p>
          <a:p>
            <a:pPr marL="365760" lvl="1" indent="0">
              <a:buNone/>
            </a:pPr>
            <a:r>
              <a:rPr lang="en-US" sz="2400" dirty="0" smtClean="0"/>
              <a:t>(</a:t>
            </a:r>
            <a:r>
              <a:rPr lang="en-US" sz="2400" dirty="0"/>
              <a:t>b)  apparently inflexible adherence to specific, nonfunctional routines or rituals</a:t>
            </a:r>
          </a:p>
          <a:p>
            <a:pPr marL="365760" lvl="1" indent="0">
              <a:buNone/>
            </a:pPr>
            <a:r>
              <a:rPr lang="en-US" sz="2400" dirty="0" smtClean="0"/>
              <a:t>(</a:t>
            </a:r>
            <a:r>
              <a:rPr lang="en-US" sz="2400" dirty="0"/>
              <a:t>c)  stereotyped and repetitive motor mannerisms (e.g., hand or finger flapping or twisting, or complex whole body movements)</a:t>
            </a:r>
          </a:p>
          <a:p>
            <a:pPr marL="365760" lvl="1" indent="0">
              <a:buNone/>
            </a:pPr>
            <a:r>
              <a:rPr lang="en-US" sz="2400" dirty="0"/>
              <a:t>(d) persistent preoccupation with parts of objects</a:t>
            </a:r>
          </a:p>
          <a:p>
            <a:pPr marL="0" indent="0">
              <a:buNone/>
            </a:pPr>
            <a:r>
              <a:rPr lang="en-US" sz="2600" dirty="0" smtClean="0">
                <a:solidFill>
                  <a:srgbClr val="FFFF00"/>
                </a:solidFill>
              </a:rPr>
              <a:t>B. Delays </a:t>
            </a:r>
            <a:r>
              <a:rPr lang="en-US" sz="2600" dirty="0">
                <a:solidFill>
                  <a:srgbClr val="FFFF00"/>
                </a:solidFill>
              </a:rPr>
              <a:t>or abnormal functioning in at least one of the following areas, with onset prior to age 3 years: (1) social interaction, (2) language as used in social communication, or (3) symbolic or imaginative play.</a:t>
            </a:r>
            <a:endParaRPr lang="en-US" sz="2600" dirty="0">
              <a:solidFill>
                <a:srgbClr val="FFFF00"/>
              </a:solidFill>
              <a:effectLst/>
            </a:endParaRPr>
          </a:p>
        </p:txBody>
      </p:sp>
    </p:spTree>
    <p:extLst>
      <p:ext uri="{BB962C8B-B14F-4D97-AF65-F5344CB8AC3E}">
        <p14:creationId xmlns:p14="http://schemas.microsoft.com/office/powerpoint/2010/main" val="1879510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DSM5 Autism Spectrum criteria</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u="sng" dirty="0" smtClean="0"/>
              <a:t>A-C must be met</a:t>
            </a:r>
          </a:p>
          <a:p>
            <a:pPr marL="457200" indent="-457200">
              <a:buAutoNum type="alphaUcPeriod"/>
            </a:pPr>
            <a:r>
              <a:rPr lang="en-US" dirty="0" smtClean="0"/>
              <a:t>Persistent deficits in social communication and social interaction across contexts, not accounted for by general developmental delays and manifest by </a:t>
            </a:r>
            <a:r>
              <a:rPr lang="en-US" u="sng" dirty="0" smtClean="0"/>
              <a:t>all of the following</a:t>
            </a:r>
            <a:r>
              <a:rPr lang="en-US" dirty="0" smtClean="0"/>
              <a:t>:</a:t>
            </a:r>
          </a:p>
          <a:p>
            <a:pPr marL="731520" lvl="1" indent="-457200">
              <a:buFont typeface="+mj-lt"/>
              <a:buAutoNum type="arabicPeriod"/>
            </a:pPr>
            <a:r>
              <a:rPr lang="en-US" dirty="0" smtClean="0"/>
              <a:t>Deficits in social-emotional reciprocity</a:t>
            </a:r>
          </a:p>
          <a:p>
            <a:pPr marL="731520" lvl="1" indent="-457200">
              <a:buFont typeface="+mj-lt"/>
              <a:buAutoNum type="arabicPeriod"/>
            </a:pPr>
            <a:r>
              <a:rPr lang="en-US" dirty="0" smtClean="0"/>
              <a:t>Deficits in nonverbal communicative behaviors used for social interaction</a:t>
            </a:r>
          </a:p>
          <a:p>
            <a:pPr marL="731520" lvl="1" indent="-457200">
              <a:buFont typeface="+mj-lt"/>
              <a:buAutoNum type="arabicPeriod"/>
            </a:pPr>
            <a:r>
              <a:rPr lang="en-US" dirty="0" smtClean="0"/>
              <a:t>Deficits in developing and maintaining relationships</a:t>
            </a:r>
          </a:p>
          <a:p>
            <a:pPr marL="457200" indent="-457200">
              <a:buAutoNum type="alphaUcPeriod"/>
            </a:pPr>
            <a:r>
              <a:rPr lang="en-US" dirty="0" smtClean="0"/>
              <a:t>Restricted, repetitive patterns of behavior, interests or activities as manifested by </a:t>
            </a:r>
            <a:r>
              <a:rPr lang="en-US" u="sng" dirty="0" smtClean="0"/>
              <a:t>at least two of the following</a:t>
            </a:r>
            <a:r>
              <a:rPr lang="en-US" dirty="0" smtClean="0"/>
              <a:t>:</a:t>
            </a:r>
          </a:p>
          <a:p>
            <a:pPr marL="731520" lvl="1" indent="-457200">
              <a:buFont typeface="+mj-lt"/>
              <a:buAutoNum type="arabicPeriod"/>
            </a:pPr>
            <a:r>
              <a:rPr lang="en-US" dirty="0" smtClean="0"/>
              <a:t>Stereotyped or repetitive speech, motor movements, or use of objects</a:t>
            </a:r>
          </a:p>
          <a:p>
            <a:pPr marL="731520" lvl="1" indent="-457200">
              <a:buFont typeface="+mj-lt"/>
              <a:buAutoNum type="arabicPeriod"/>
            </a:pPr>
            <a:r>
              <a:rPr lang="en-US" dirty="0" smtClean="0"/>
              <a:t>Excessive adherence to routines, ritualized patterns of verbal or nonverbal behavior, or excessive resistance to change</a:t>
            </a:r>
          </a:p>
          <a:p>
            <a:pPr marL="731520" lvl="1" indent="-457200">
              <a:buFont typeface="+mj-lt"/>
              <a:buAutoNum type="arabicPeriod"/>
            </a:pPr>
            <a:r>
              <a:rPr lang="en-US" dirty="0" smtClean="0"/>
              <a:t>Highly restricted, fixated interests that are abnormal in intensity or focus</a:t>
            </a:r>
          </a:p>
          <a:p>
            <a:pPr marL="731520" lvl="1" indent="-457200">
              <a:buFont typeface="+mj-lt"/>
              <a:buAutoNum type="arabicPeriod"/>
            </a:pPr>
            <a:r>
              <a:rPr lang="en-US" dirty="0" smtClean="0"/>
              <a:t>Hyper- or hypo-reactivity to sensory input or unusual interest in sensory aspects of environment</a:t>
            </a:r>
          </a:p>
          <a:p>
            <a:pPr marL="457200" indent="-457200">
              <a:buFont typeface="+mj-lt"/>
              <a:buAutoNum type="alphaUcPeriod"/>
            </a:pPr>
            <a:r>
              <a:rPr lang="en-US" dirty="0" smtClean="0"/>
              <a:t>Symptoms must be present in early childhood but may not become fully manifest until social demands exceed limited capacities</a:t>
            </a:r>
          </a:p>
        </p:txBody>
      </p:sp>
    </p:spTree>
    <p:extLst>
      <p:ext uri="{BB962C8B-B14F-4D97-AF65-F5344CB8AC3E}">
        <p14:creationId xmlns:p14="http://schemas.microsoft.com/office/powerpoint/2010/main" val="3404962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the “autism spectrum” look like?</a:t>
            </a:r>
            <a:endParaRPr lang="en-US" dirty="0"/>
          </a:p>
        </p:txBody>
      </p:sp>
      <p:sp>
        <p:nvSpPr>
          <p:cNvPr id="3" name="Content Placeholder 2"/>
          <p:cNvSpPr>
            <a:spLocks noGrp="1"/>
          </p:cNvSpPr>
          <p:nvPr>
            <p:ph idx="1"/>
          </p:nvPr>
        </p:nvSpPr>
        <p:spPr/>
        <p:txBody>
          <a:bodyPr/>
          <a:lstStyle/>
          <a:p>
            <a:r>
              <a:rPr lang="en-US" dirty="0">
                <a:hlinkClick r:id="rId2"/>
              </a:rPr>
              <a:t>http://youtu.be/FeGaffIJvHM</a:t>
            </a:r>
            <a:endParaRPr lang="en-US" dirty="0"/>
          </a:p>
          <a:p>
            <a:r>
              <a:rPr lang="en-US" dirty="0">
                <a:hlinkClick r:id="rId3"/>
              </a:rPr>
              <a:t>http://youtu.be/Iu7C5clA4q0</a:t>
            </a:r>
            <a:endParaRPr lang="en-US" dirty="0"/>
          </a:p>
          <a:p>
            <a:endParaRPr lang="en-US" dirty="0"/>
          </a:p>
        </p:txBody>
      </p:sp>
    </p:spTree>
    <p:extLst>
      <p:ext uri="{BB962C8B-B14F-4D97-AF65-F5344CB8AC3E}">
        <p14:creationId xmlns:p14="http://schemas.microsoft.com/office/powerpoint/2010/main" val="3396365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1896"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r>
              <a:rPr lang="en-GB" sz="2800" b="1" dirty="0" smtClean="0">
                <a:solidFill>
                  <a:schemeClr val="tx1"/>
                </a:solidFill>
                <a:latin typeface="Arial" charset="0"/>
              </a:rPr>
              <a:t>Symptom trajectories </a:t>
            </a:r>
            <a:r>
              <a:rPr lang="en-GB" sz="2800" b="1" dirty="0">
                <a:solidFill>
                  <a:schemeClr val="tx1"/>
                </a:solidFill>
                <a:latin typeface="Arial" charset="0"/>
              </a:rPr>
              <a:t>based </a:t>
            </a:r>
            <a:r>
              <a:rPr lang="en-GB" sz="2800" b="1" dirty="0" smtClean="0">
                <a:solidFill>
                  <a:schemeClr val="tx1"/>
                </a:solidFill>
                <a:latin typeface="Arial" charset="0"/>
              </a:rPr>
              <a:t>by age</a:t>
            </a:r>
            <a:endParaRPr lang="en-GB" sz="2800" b="1" dirty="0">
              <a:solidFill>
                <a:schemeClr val="tx1"/>
              </a:solidFill>
              <a:latin typeface="Arial" charset="0"/>
            </a:endParaRPr>
          </a:p>
        </p:txBody>
      </p:sp>
      <p:sp>
        <p:nvSpPr>
          <p:cNvPr id="3076" name="Text Box 4"/>
          <p:cNvSpPr txBox="1">
            <a:spLocks noChangeArrowheads="1"/>
          </p:cNvSpPr>
          <p:nvPr/>
        </p:nvSpPr>
        <p:spPr bwMode="auto">
          <a:xfrm>
            <a:off x="5029200" y="6477000"/>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1100" b="1" dirty="0">
                <a:solidFill>
                  <a:schemeClr val="tx1"/>
                </a:solidFill>
                <a:latin typeface="Arial" charset="0"/>
              </a:rPr>
              <a:t>Fountain C et al. </a:t>
            </a:r>
            <a:r>
              <a:rPr lang="en-GB" sz="1100" b="1" dirty="0" err="1">
                <a:solidFill>
                  <a:schemeClr val="tx1"/>
                </a:solidFill>
                <a:latin typeface="Arial" charset="0"/>
              </a:rPr>
              <a:t>Pediatrics</a:t>
            </a:r>
            <a:r>
              <a:rPr lang="en-GB" sz="1100" b="1" dirty="0">
                <a:solidFill>
                  <a:schemeClr val="tx1"/>
                </a:solidFill>
                <a:latin typeface="Arial" charset="0"/>
              </a:rPr>
              <a:t> 2012;129:e1112-e1120</a:t>
            </a:r>
          </a:p>
        </p:txBody>
      </p:sp>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67655" b="67655"/>
          <a:stretch/>
        </p:blipFill>
        <p:spPr bwMode="auto">
          <a:xfrm>
            <a:off x="327151" y="-8915400"/>
            <a:ext cx="7755304" cy="1469079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481847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1896"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r>
              <a:rPr lang="en-GB" sz="2800" b="1" dirty="0" smtClean="0">
                <a:solidFill>
                  <a:schemeClr val="tx1"/>
                </a:solidFill>
                <a:latin typeface="Arial" charset="0"/>
              </a:rPr>
              <a:t>Symptom trajectories </a:t>
            </a:r>
            <a:r>
              <a:rPr lang="en-GB" sz="2800" b="1" dirty="0">
                <a:solidFill>
                  <a:schemeClr val="tx1"/>
                </a:solidFill>
                <a:latin typeface="Arial" charset="0"/>
              </a:rPr>
              <a:t>based </a:t>
            </a:r>
            <a:r>
              <a:rPr lang="en-GB" sz="2800" b="1" dirty="0" smtClean="0">
                <a:solidFill>
                  <a:schemeClr val="tx1"/>
                </a:solidFill>
                <a:latin typeface="Arial" charset="0"/>
              </a:rPr>
              <a:t>by age</a:t>
            </a:r>
            <a:endParaRPr lang="en-GB" sz="2800" b="1" dirty="0">
              <a:solidFill>
                <a:schemeClr val="tx1"/>
              </a:solidFill>
              <a:latin typeface="Arial" charset="0"/>
            </a:endParaRP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2808" b="33427"/>
          <a:stretch/>
        </p:blipFill>
        <p:spPr bwMode="auto">
          <a:xfrm>
            <a:off x="457200" y="990600"/>
            <a:ext cx="8229600" cy="526377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5029200" y="6477000"/>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1100" b="1" dirty="0">
                <a:solidFill>
                  <a:schemeClr val="tx1"/>
                </a:solidFill>
                <a:latin typeface="Arial" charset="0"/>
              </a:rPr>
              <a:t>Fountain C et al. </a:t>
            </a:r>
            <a:r>
              <a:rPr lang="en-GB" sz="1100" b="1" dirty="0" err="1">
                <a:solidFill>
                  <a:schemeClr val="tx1"/>
                </a:solidFill>
                <a:latin typeface="Arial" charset="0"/>
              </a:rPr>
              <a:t>Pediatrics</a:t>
            </a:r>
            <a:r>
              <a:rPr lang="en-GB" sz="1100" b="1" dirty="0">
                <a:solidFill>
                  <a:schemeClr val="tx1"/>
                </a:solidFill>
                <a:latin typeface="Arial" charset="0"/>
              </a:rPr>
              <a:t> 2012;129:e1112-e1120</a:t>
            </a:r>
          </a:p>
        </p:txBody>
      </p:sp>
    </p:spTree>
    <p:extLst>
      <p:ext uri="{BB962C8B-B14F-4D97-AF65-F5344CB8AC3E}">
        <p14:creationId xmlns:p14="http://schemas.microsoft.com/office/powerpoint/2010/main" val="33481956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1896"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r>
              <a:rPr lang="en-GB" sz="2800" b="1" dirty="0" smtClean="0">
                <a:solidFill>
                  <a:schemeClr val="tx1"/>
                </a:solidFill>
                <a:latin typeface="Arial" charset="0"/>
              </a:rPr>
              <a:t>Symptom trajectories </a:t>
            </a:r>
            <a:r>
              <a:rPr lang="en-GB" sz="2800" b="1" dirty="0">
                <a:solidFill>
                  <a:schemeClr val="tx1"/>
                </a:solidFill>
                <a:latin typeface="Arial" charset="0"/>
              </a:rPr>
              <a:t>based </a:t>
            </a:r>
            <a:r>
              <a:rPr lang="en-GB" sz="2800" b="1" dirty="0" smtClean="0">
                <a:solidFill>
                  <a:schemeClr val="tx1"/>
                </a:solidFill>
                <a:latin typeface="Arial" charset="0"/>
              </a:rPr>
              <a:t>by age</a:t>
            </a:r>
            <a:endParaRPr lang="en-GB" sz="2800" b="1" dirty="0">
              <a:solidFill>
                <a:schemeClr val="tx1"/>
              </a:solidFill>
              <a:latin typeface="Arial" charset="0"/>
            </a:endParaRPr>
          </a:p>
        </p:txBody>
      </p:sp>
      <p:sp>
        <p:nvSpPr>
          <p:cNvPr id="3076" name="Text Box 4"/>
          <p:cNvSpPr txBox="1">
            <a:spLocks noChangeArrowheads="1"/>
          </p:cNvSpPr>
          <p:nvPr/>
        </p:nvSpPr>
        <p:spPr bwMode="auto">
          <a:xfrm>
            <a:off x="5029200" y="6477000"/>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1100" b="1" dirty="0">
                <a:solidFill>
                  <a:schemeClr val="tx1"/>
                </a:solidFill>
                <a:latin typeface="Arial" charset="0"/>
              </a:rPr>
              <a:t>Fountain C et al. </a:t>
            </a:r>
            <a:r>
              <a:rPr lang="en-GB" sz="1100" b="1" dirty="0" err="1">
                <a:solidFill>
                  <a:schemeClr val="tx1"/>
                </a:solidFill>
                <a:latin typeface="Arial" charset="0"/>
              </a:rPr>
              <a:t>Pediatrics</a:t>
            </a:r>
            <a:r>
              <a:rPr lang="en-GB" sz="1100" b="1" dirty="0">
                <a:solidFill>
                  <a:schemeClr val="tx1"/>
                </a:solidFill>
                <a:latin typeface="Arial" charset="0"/>
              </a:rPr>
              <a:t> 2012;129:e1112-e1120</a:t>
            </a:r>
          </a:p>
        </p:txBody>
      </p:sp>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66795"/>
          <a:stretch/>
        </p:blipFill>
        <p:spPr bwMode="auto">
          <a:xfrm>
            <a:off x="321896" y="914400"/>
            <a:ext cx="8493120" cy="5342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972133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Descriptive epidemiology</a:t>
            </a:r>
            <a:endParaRPr lang="en-US" dirty="0"/>
          </a:p>
        </p:txBody>
      </p:sp>
      <p:sp>
        <p:nvSpPr>
          <p:cNvPr id="3" name="Content Placeholder 2"/>
          <p:cNvSpPr>
            <a:spLocks noGrp="1"/>
          </p:cNvSpPr>
          <p:nvPr>
            <p:ph idx="1"/>
          </p:nvPr>
        </p:nvSpPr>
        <p:spPr/>
        <p:txBody>
          <a:bodyPr/>
          <a:lstStyle/>
          <a:p>
            <a:r>
              <a:rPr lang="en-US" dirty="0" smtClean="0"/>
              <a:t>4:1 M to F ratio</a:t>
            </a:r>
          </a:p>
          <a:p>
            <a:r>
              <a:rPr lang="en-US" dirty="0" smtClean="0"/>
              <a:t>Diagnosed between ages 1 – 5 years</a:t>
            </a:r>
          </a:p>
          <a:p>
            <a:r>
              <a:rPr lang="en-US" dirty="0" smtClean="0"/>
              <a:t>Heritability between 50 – 75%</a:t>
            </a:r>
          </a:p>
          <a:p>
            <a:pPr lvl="1"/>
            <a:r>
              <a:rPr lang="en-US" dirty="0" smtClean="0"/>
              <a:t>Sticky issue: Singleton vs. multiple births comparable for developmental disorders?</a:t>
            </a:r>
          </a:p>
          <a:p>
            <a:endParaRPr lang="en-US" dirty="0"/>
          </a:p>
        </p:txBody>
      </p:sp>
    </p:spTree>
    <p:extLst>
      <p:ext uri="{BB962C8B-B14F-4D97-AF65-F5344CB8AC3E}">
        <p14:creationId xmlns:p14="http://schemas.microsoft.com/office/powerpoint/2010/main" val="2968473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Text Placeholder 2"/>
          <p:cNvSpPr txBox="1">
            <a:spLocks/>
          </p:cNvSpPr>
          <p:nvPr/>
        </p:nvSpPr>
        <p:spPr bwMode="auto">
          <a:xfrm>
            <a:off x="0" y="6324600"/>
            <a:ext cx="9144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127000" bIns="6350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dirty="0">
                <a:latin typeface="Helvetica" charset="0"/>
              </a:rPr>
              <a:t>Arch </a:t>
            </a:r>
            <a:r>
              <a:rPr lang="en-US" sz="1200" dirty="0" err="1">
                <a:latin typeface="Helvetica" charset="0"/>
              </a:rPr>
              <a:t>Pediatr</a:t>
            </a:r>
            <a:r>
              <a:rPr lang="en-US" sz="1200" dirty="0">
                <a:latin typeface="Helvetica" charset="0"/>
              </a:rPr>
              <a:t> </a:t>
            </a:r>
            <a:r>
              <a:rPr lang="en-US" sz="1200" dirty="0" err="1">
                <a:latin typeface="Helvetica" charset="0"/>
              </a:rPr>
              <a:t>Adolesc</a:t>
            </a:r>
            <a:r>
              <a:rPr lang="en-US" sz="1200" dirty="0">
                <a:latin typeface="Helvetica" charset="0"/>
              </a:rPr>
              <a:t> Med. 2007;161(4):372-377. doi:10.1001/archpedi.161.4.372</a:t>
            </a:r>
          </a:p>
        </p:txBody>
      </p:sp>
      <p:pic>
        <p:nvPicPr>
          <p:cNvPr id="15372" name="Picture 12" descr="Co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301178"/>
            <a:ext cx="5791200" cy="5947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338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brief survey</a:t>
            </a:r>
            <a:endParaRPr lang="en-US" dirty="0"/>
          </a:p>
        </p:txBody>
      </p:sp>
      <p:sp>
        <p:nvSpPr>
          <p:cNvPr id="3" name="Content Placeholder 2"/>
          <p:cNvSpPr>
            <a:spLocks noGrp="1"/>
          </p:cNvSpPr>
          <p:nvPr>
            <p:ph idx="1"/>
          </p:nvPr>
        </p:nvSpPr>
        <p:spPr>
          <a:xfrm>
            <a:off x="457200" y="1524000"/>
            <a:ext cx="8229600" cy="4602163"/>
          </a:xfrm>
        </p:spPr>
        <p:txBody>
          <a:bodyPr/>
          <a:lstStyle/>
          <a:p>
            <a:r>
              <a:rPr lang="en-US" dirty="0" smtClean="0"/>
              <a:t>Q1: What is the most common psychiatric disorder in the general population?</a:t>
            </a:r>
          </a:p>
          <a:p>
            <a:r>
              <a:rPr lang="en-US" dirty="0" smtClean="0"/>
              <a:t>Q2: Are men and women equally likely to develop a psychiatric disorder?</a:t>
            </a:r>
          </a:p>
          <a:p>
            <a:r>
              <a:rPr lang="en-US" dirty="0" smtClean="0"/>
              <a:t>Q3: Do most disorders onset &gt;30 years of age?</a:t>
            </a:r>
          </a:p>
          <a:p>
            <a:r>
              <a:rPr lang="en-US" dirty="0" smtClean="0"/>
              <a:t>Q4: What proportion of people with a psychiatric disorder get treatment?</a:t>
            </a:r>
          </a:p>
          <a:p>
            <a:endParaRPr lang="en-US" dirty="0" smtClean="0"/>
          </a:p>
          <a:p>
            <a:endParaRPr lang="en-US" dirty="0"/>
          </a:p>
        </p:txBody>
      </p:sp>
    </p:spTree>
    <p:extLst>
      <p:ext uri="{BB962C8B-B14F-4D97-AF65-F5344CB8AC3E}">
        <p14:creationId xmlns:p14="http://schemas.microsoft.com/office/powerpoint/2010/main" val="18478494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fontScale="90000"/>
          </a:bodyPr>
          <a:lstStyle/>
          <a:p>
            <a:r>
              <a:rPr lang="en-US" dirty="0" smtClean="0"/>
              <a:t>Bad science: Immunizations and autism</a:t>
            </a:r>
            <a:endParaRPr 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4093" y="762000"/>
            <a:ext cx="4733925" cy="580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9002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Text Placeholder 2"/>
          <p:cNvSpPr txBox="1">
            <a:spLocks/>
          </p:cNvSpPr>
          <p:nvPr/>
        </p:nvSpPr>
        <p:spPr bwMode="auto">
          <a:xfrm>
            <a:off x="228600" y="6324600"/>
            <a:ext cx="56388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127000" bIns="6350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dirty="0">
                <a:latin typeface="Helvetica" charset="0"/>
              </a:rPr>
              <a:t>JAMA. 2001;285(9):1183-1185. doi:10.1001/jama.285.9.1183</a:t>
            </a:r>
          </a:p>
        </p:txBody>
      </p:sp>
      <p:pic>
        <p:nvPicPr>
          <p:cNvPr id="15372" name="Picture 12"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52265"/>
            <a:ext cx="7620000" cy="5743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4919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Text Placeholder 2"/>
          <p:cNvSpPr txBox="1">
            <a:spLocks/>
          </p:cNvSpPr>
          <p:nvPr/>
        </p:nvSpPr>
        <p:spPr bwMode="auto">
          <a:xfrm>
            <a:off x="0" y="6469555"/>
            <a:ext cx="9144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127000" bIns="6350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dirty="0">
                <a:latin typeface="Helvetica" charset="0"/>
              </a:rPr>
              <a:t>JAMA. 2003;290(13):1763-1766. doi:10.1001/jama.290.13.1763</a:t>
            </a:r>
          </a:p>
        </p:txBody>
      </p:sp>
      <p:sp>
        <p:nvSpPr>
          <p:cNvPr id="15367" name="Text Placeholder 2"/>
          <p:cNvSpPr txBox="1">
            <a:spLocks/>
          </p:cNvSpPr>
          <p:nvPr/>
        </p:nvSpPr>
        <p:spPr bwMode="auto">
          <a:xfrm>
            <a:off x="0" y="5575300"/>
            <a:ext cx="9144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pPr>
            <a:endParaRPr lang="en-US" sz="1200">
              <a:latin typeface="Helvetica" charset="0"/>
            </a:endParaRPr>
          </a:p>
        </p:txBody>
      </p:sp>
      <p:pic>
        <p:nvPicPr>
          <p:cNvPr id="15372" name="Picture 12" descr="Co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781175"/>
            <a:ext cx="8605684" cy="3705225"/>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457200" y="274638"/>
            <a:ext cx="8229600" cy="1143000"/>
          </a:xfrm>
          <a:prstGeom prst="rect">
            <a:avLst/>
          </a:prstGeom>
        </p:spPr>
        <p:txBody>
          <a:bodyPr>
            <a:normAutofit fontScale="90000"/>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r>
              <a:rPr lang="en-US" smtClean="0"/>
              <a:t>Immunizations and autism</a:t>
            </a:r>
            <a:br>
              <a:rPr lang="en-US" smtClean="0"/>
            </a:br>
            <a:r>
              <a:rPr lang="en-US" sz="3300" smtClean="0"/>
              <a:t>Themerosal exposure and relative risk of ASD</a:t>
            </a:r>
            <a:endParaRPr lang="en-US" sz="3300" dirty="0"/>
          </a:p>
        </p:txBody>
      </p:sp>
    </p:spTree>
    <p:extLst>
      <p:ext uri="{BB962C8B-B14F-4D97-AF65-F5344CB8AC3E}">
        <p14:creationId xmlns:p14="http://schemas.microsoft.com/office/powerpoint/2010/main" val="10794587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Actual risk factors</a:t>
            </a:r>
            <a:br>
              <a:rPr lang="en-US" dirty="0" smtClean="0"/>
            </a:br>
            <a:r>
              <a:rPr lang="en-US" dirty="0" smtClean="0"/>
              <a:t>Gestational characteristics</a:t>
            </a:r>
            <a:endParaRPr lang="en-US" dirty="0"/>
          </a:p>
        </p:txBody>
      </p:sp>
      <p:sp>
        <p:nvSpPr>
          <p:cNvPr id="3" name="Content Placeholder 2"/>
          <p:cNvSpPr>
            <a:spLocks noGrp="1"/>
          </p:cNvSpPr>
          <p:nvPr>
            <p:ph idx="1"/>
          </p:nvPr>
        </p:nvSpPr>
        <p:spPr/>
        <p:txBody>
          <a:bodyPr/>
          <a:lstStyle/>
          <a:p>
            <a:r>
              <a:rPr lang="en-US" dirty="0" smtClean="0"/>
              <a:t>Breech position </a:t>
            </a:r>
          </a:p>
          <a:p>
            <a:r>
              <a:rPr lang="en-US" dirty="0" smtClean="0"/>
              <a:t>Low Apgar score at 5 minutes</a:t>
            </a:r>
          </a:p>
          <a:p>
            <a:r>
              <a:rPr lang="en-US" dirty="0" smtClean="0"/>
              <a:t>Pre-term birth</a:t>
            </a:r>
          </a:p>
          <a:p>
            <a:r>
              <a:rPr lang="en-US" dirty="0" smtClean="0"/>
              <a:t>ART</a:t>
            </a:r>
          </a:p>
          <a:p>
            <a:r>
              <a:rPr lang="en-US" dirty="0" smtClean="0">
                <a:solidFill>
                  <a:srgbClr val="FFC000"/>
                </a:solidFill>
              </a:rPr>
              <a:t>Birth order (1</a:t>
            </a:r>
            <a:r>
              <a:rPr lang="en-US" baseline="30000" dirty="0" smtClean="0">
                <a:solidFill>
                  <a:srgbClr val="FFC000"/>
                </a:solidFill>
              </a:rPr>
              <a:t>st</a:t>
            </a:r>
            <a:r>
              <a:rPr lang="en-US" dirty="0" smtClean="0">
                <a:solidFill>
                  <a:srgbClr val="FFC000"/>
                </a:solidFill>
              </a:rPr>
              <a:t> or only)</a:t>
            </a:r>
          </a:p>
          <a:p>
            <a:r>
              <a:rPr lang="en-US" dirty="0" smtClean="0">
                <a:solidFill>
                  <a:srgbClr val="FFC000"/>
                </a:solidFill>
              </a:rPr>
              <a:t>Birth spacing</a:t>
            </a:r>
            <a:endParaRPr lang="en-US" dirty="0">
              <a:solidFill>
                <a:srgbClr val="FFC000"/>
              </a:solidFill>
            </a:endParaRPr>
          </a:p>
        </p:txBody>
      </p:sp>
    </p:spTree>
    <p:extLst>
      <p:ext uri="{BB962C8B-B14F-4D97-AF65-F5344CB8AC3E}">
        <p14:creationId xmlns:p14="http://schemas.microsoft.com/office/powerpoint/2010/main" val="1061773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Birth order</a:t>
            </a:r>
            <a:endParaRPr lang="en-US"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7557"/>
          <a:stretch/>
        </p:blipFill>
        <p:spPr bwMode="auto">
          <a:xfrm>
            <a:off x="1676400" y="1475756"/>
            <a:ext cx="4511634"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2899"/>
          <a:stretch/>
        </p:blipFill>
        <p:spPr bwMode="auto">
          <a:xfrm>
            <a:off x="2047504" y="3962400"/>
            <a:ext cx="6069775"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88521"/>
          <a:stretch/>
        </p:blipFill>
        <p:spPr bwMode="auto">
          <a:xfrm>
            <a:off x="827314" y="3962400"/>
            <a:ext cx="1220190"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257800" y="6172200"/>
            <a:ext cx="2895600" cy="369332"/>
          </a:xfrm>
          <a:prstGeom prst="rect">
            <a:avLst/>
          </a:prstGeom>
          <a:noFill/>
        </p:spPr>
        <p:txBody>
          <a:bodyPr wrap="square" rtlCol="0">
            <a:spAutoFit/>
          </a:bodyPr>
          <a:lstStyle/>
          <a:p>
            <a:r>
              <a:rPr lang="en-US" dirty="0" smtClean="0"/>
              <a:t>Durkin et al., 2008</a:t>
            </a:r>
            <a:endParaRPr lang="en-US" dirty="0"/>
          </a:p>
        </p:txBody>
      </p:sp>
      <p:cxnSp>
        <p:nvCxnSpPr>
          <p:cNvPr id="7" name="Straight Arrow Connector 6"/>
          <p:cNvCxnSpPr/>
          <p:nvPr/>
        </p:nvCxnSpPr>
        <p:spPr>
          <a:xfrm flipH="1">
            <a:off x="7162800" y="2456831"/>
            <a:ext cx="685800" cy="1276969"/>
          </a:xfrm>
          <a:prstGeom prst="straightConnector1">
            <a:avLst/>
          </a:prstGeom>
          <a:ln w="57150">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744933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Birth spacing</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8201754"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297382" y="5879068"/>
            <a:ext cx="3429000" cy="369332"/>
          </a:xfrm>
          <a:prstGeom prst="rect">
            <a:avLst/>
          </a:prstGeom>
          <a:noFill/>
        </p:spPr>
        <p:txBody>
          <a:bodyPr wrap="square" rtlCol="0">
            <a:spAutoFit/>
          </a:bodyPr>
          <a:lstStyle/>
          <a:p>
            <a:r>
              <a:rPr lang="en-US" dirty="0" smtClean="0"/>
              <a:t>Inter-pregnancy interval</a:t>
            </a:r>
            <a:endParaRPr lang="en-US" dirty="0"/>
          </a:p>
        </p:txBody>
      </p:sp>
      <p:sp>
        <p:nvSpPr>
          <p:cNvPr id="5" name="TextBox 4"/>
          <p:cNvSpPr txBox="1"/>
          <p:nvPr/>
        </p:nvSpPr>
        <p:spPr>
          <a:xfrm>
            <a:off x="5486400" y="6248400"/>
            <a:ext cx="3048000" cy="369332"/>
          </a:xfrm>
          <a:prstGeom prst="rect">
            <a:avLst/>
          </a:prstGeom>
          <a:noFill/>
        </p:spPr>
        <p:txBody>
          <a:bodyPr wrap="square" rtlCol="0">
            <a:spAutoFit/>
          </a:bodyPr>
          <a:lstStyle/>
          <a:p>
            <a:r>
              <a:rPr lang="en-US" dirty="0" err="1" smtClean="0"/>
              <a:t>Cheslack-Postava</a:t>
            </a:r>
            <a:r>
              <a:rPr lang="en-US" dirty="0" smtClean="0"/>
              <a:t> et al. 2011</a:t>
            </a:r>
            <a:endParaRPr lang="en-US" dirty="0"/>
          </a:p>
        </p:txBody>
      </p:sp>
    </p:spTree>
    <p:extLst>
      <p:ext uri="{BB962C8B-B14F-4D97-AF65-F5344CB8AC3E}">
        <p14:creationId xmlns:p14="http://schemas.microsoft.com/office/powerpoint/2010/main" val="12700677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r>
              <a:rPr lang="en-GB" dirty="0" smtClean="0">
                <a:solidFill>
                  <a:schemeClr val="tx1"/>
                </a:solidFill>
                <a:latin typeface="Arial" charset="0"/>
              </a:rPr>
              <a:t>Maternal </a:t>
            </a:r>
            <a:r>
              <a:rPr lang="en-GB" dirty="0">
                <a:solidFill>
                  <a:schemeClr val="tx1"/>
                </a:solidFill>
                <a:latin typeface="Arial" charset="0"/>
              </a:rPr>
              <a:t>folic acid intake by pregnancy month for mothers of typically developing children and mothers of children with autism spectrum disorder or developmental delay. </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300" y="1499283"/>
            <a:ext cx="722590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5204739" y="6400800"/>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1100" b="1" dirty="0">
                <a:solidFill>
                  <a:schemeClr val="tx1"/>
                </a:solidFill>
                <a:latin typeface="Arial" charset="0"/>
              </a:rPr>
              <a:t>Schmidt R J et al. Am J </a:t>
            </a:r>
            <a:r>
              <a:rPr lang="en-GB" sz="1100" b="1" dirty="0" err="1">
                <a:solidFill>
                  <a:schemeClr val="tx1"/>
                </a:solidFill>
                <a:latin typeface="Arial" charset="0"/>
              </a:rPr>
              <a:t>Clin</a:t>
            </a:r>
            <a:r>
              <a:rPr lang="en-GB" sz="1100" b="1" dirty="0">
                <a:solidFill>
                  <a:schemeClr val="tx1"/>
                </a:solidFill>
                <a:latin typeface="Arial" charset="0"/>
              </a:rPr>
              <a:t> </a:t>
            </a:r>
            <a:r>
              <a:rPr lang="en-GB" sz="1100" b="1" dirty="0" err="1">
                <a:solidFill>
                  <a:schemeClr val="tx1"/>
                </a:solidFill>
                <a:latin typeface="Arial" charset="0"/>
              </a:rPr>
              <a:t>Nutr</a:t>
            </a:r>
            <a:r>
              <a:rPr lang="en-GB" sz="1100" b="1" dirty="0">
                <a:solidFill>
                  <a:schemeClr val="tx1"/>
                </a:solidFill>
                <a:latin typeface="Arial" charset="0"/>
              </a:rPr>
              <a:t> 2012;96:80-89</a:t>
            </a:r>
          </a:p>
        </p:txBody>
      </p:sp>
    </p:spTree>
    <p:extLst>
      <p:ext uri="{BB962C8B-B14F-4D97-AF65-F5344CB8AC3E}">
        <p14:creationId xmlns:p14="http://schemas.microsoft.com/office/powerpoint/2010/main" val="10376150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Parental characteristics</a:t>
            </a:r>
            <a:endParaRPr lang="en-US" dirty="0"/>
          </a:p>
        </p:txBody>
      </p:sp>
      <p:sp>
        <p:nvSpPr>
          <p:cNvPr id="3" name="Content Placeholder 2"/>
          <p:cNvSpPr>
            <a:spLocks noGrp="1"/>
          </p:cNvSpPr>
          <p:nvPr>
            <p:ph idx="1"/>
          </p:nvPr>
        </p:nvSpPr>
        <p:spPr/>
        <p:txBody>
          <a:bodyPr/>
          <a:lstStyle/>
          <a:p>
            <a:r>
              <a:rPr lang="en-US" dirty="0" smtClean="0">
                <a:solidFill>
                  <a:srgbClr val="FFC000"/>
                </a:solidFill>
              </a:rPr>
              <a:t>Maternal age</a:t>
            </a:r>
          </a:p>
          <a:p>
            <a:r>
              <a:rPr lang="en-US" dirty="0" smtClean="0">
                <a:solidFill>
                  <a:srgbClr val="FFC000"/>
                </a:solidFill>
              </a:rPr>
              <a:t>Paternal age</a:t>
            </a:r>
          </a:p>
          <a:p>
            <a:r>
              <a:rPr lang="en-US" dirty="0" smtClean="0"/>
              <a:t>Parental psychopathology</a:t>
            </a:r>
            <a:endParaRPr lang="en-US" dirty="0"/>
          </a:p>
        </p:txBody>
      </p:sp>
    </p:spTree>
    <p:extLst>
      <p:ext uri="{BB962C8B-B14F-4D97-AF65-F5344CB8AC3E}">
        <p14:creationId xmlns:p14="http://schemas.microsoft.com/office/powerpoint/2010/main" val="29558609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smtClean="0"/>
              <a:t>Increasing maternal age in the past decade</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1600"/>
            <a:ext cx="8166732"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95018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Parental &amp; maternal age and risk of ASD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83193"/>
              </p:ext>
            </p:extLst>
          </p:nvPr>
        </p:nvGraphicFramePr>
        <p:xfrm>
          <a:off x="6858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191000" y="3505200"/>
            <a:ext cx="838200" cy="369332"/>
          </a:xfrm>
          <a:prstGeom prst="rect">
            <a:avLst/>
          </a:prstGeom>
          <a:noFill/>
        </p:spPr>
        <p:txBody>
          <a:bodyPr wrap="square" rtlCol="0">
            <a:spAutoFit/>
          </a:bodyPr>
          <a:lstStyle/>
          <a:p>
            <a:r>
              <a:rPr lang="en-US" dirty="0" smtClean="0"/>
              <a:t>REF</a:t>
            </a:r>
            <a:endParaRPr lang="en-US" dirty="0"/>
          </a:p>
        </p:txBody>
      </p:sp>
      <p:sp>
        <p:nvSpPr>
          <p:cNvPr id="6" name="TextBox 5"/>
          <p:cNvSpPr txBox="1"/>
          <p:nvPr/>
        </p:nvSpPr>
        <p:spPr>
          <a:xfrm rot="16200000">
            <a:off x="-574850" y="3387551"/>
            <a:ext cx="2151966" cy="369332"/>
          </a:xfrm>
          <a:prstGeom prst="rect">
            <a:avLst/>
          </a:prstGeom>
          <a:noFill/>
        </p:spPr>
        <p:txBody>
          <a:bodyPr wrap="square" rtlCol="0">
            <a:spAutoFit/>
          </a:bodyPr>
          <a:lstStyle/>
          <a:p>
            <a:r>
              <a:rPr lang="en-US" dirty="0" smtClean="0"/>
              <a:t>Relative odds</a:t>
            </a:r>
            <a:endParaRPr lang="en-US" dirty="0"/>
          </a:p>
        </p:txBody>
      </p:sp>
      <p:sp>
        <p:nvSpPr>
          <p:cNvPr id="7" name="TextBox 6"/>
          <p:cNvSpPr txBox="1"/>
          <p:nvPr/>
        </p:nvSpPr>
        <p:spPr>
          <a:xfrm>
            <a:off x="5257800" y="6172200"/>
            <a:ext cx="2895600" cy="369332"/>
          </a:xfrm>
          <a:prstGeom prst="rect">
            <a:avLst/>
          </a:prstGeom>
          <a:noFill/>
        </p:spPr>
        <p:txBody>
          <a:bodyPr wrap="square" rtlCol="0">
            <a:spAutoFit/>
          </a:bodyPr>
          <a:lstStyle/>
          <a:p>
            <a:r>
              <a:rPr lang="en-US" dirty="0" smtClean="0"/>
              <a:t>Durkin et al., 2008</a:t>
            </a:r>
            <a:endParaRPr lang="en-US" dirty="0"/>
          </a:p>
        </p:txBody>
      </p:sp>
    </p:spTree>
    <p:extLst>
      <p:ext uri="{BB962C8B-B14F-4D97-AF65-F5344CB8AC3E}">
        <p14:creationId xmlns:p14="http://schemas.microsoft.com/office/powerpoint/2010/main" val="1296590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Lifetime (*12mon) prevalence of psychiatric disorders by gender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18245728"/>
              </p:ext>
            </p:extLst>
          </p:nvPr>
        </p:nvGraphicFramePr>
        <p:xfrm>
          <a:off x="990600" y="1600200"/>
          <a:ext cx="7924800" cy="475666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16200000">
            <a:off x="-234434" y="2368034"/>
            <a:ext cx="1600200" cy="369332"/>
          </a:xfrm>
          <a:prstGeom prst="rect">
            <a:avLst/>
          </a:prstGeom>
          <a:noFill/>
        </p:spPr>
        <p:txBody>
          <a:bodyPr wrap="square" rtlCol="0">
            <a:spAutoFit/>
          </a:bodyPr>
          <a:lstStyle/>
          <a:p>
            <a:r>
              <a:rPr lang="en-US" dirty="0" smtClean="0">
                <a:solidFill>
                  <a:srgbClr val="FFC000"/>
                </a:solidFill>
              </a:rPr>
              <a:t>Externalizing</a:t>
            </a:r>
            <a:endParaRPr lang="en-US" dirty="0">
              <a:solidFill>
                <a:srgbClr val="FFC000"/>
              </a:solidFill>
            </a:endParaRPr>
          </a:p>
        </p:txBody>
      </p:sp>
      <p:sp>
        <p:nvSpPr>
          <p:cNvPr id="6" name="TextBox 5"/>
          <p:cNvSpPr txBox="1"/>
          <p:nvPr/>
        </p:nvSpPr>
        <p:spPr>
          <a:xfrm rot="16200000">
            <a:off x="-234435" y="4654034"/>
            <a:ext cx="1600200" cy="369332"/>
          </a:xfrm>
          <a:prstGeom prst="rect">
            <a:avLst/>
          </a:prstGeom>
          <a:noFill/>
        </p:spPr>
        <p:txBody>
          <a:bodyPr wrap="square" rtlCol="0">
            <a:spAutoFit/>
          </a:bodyPr>
          <a:lstStyle/>
          <a:p>
            <a:r>
              <a:rPr lang="en-US" dirty="0" smtClean="0">
                <a:solidFill>
                  <a:srgbClr val="FFC000"/>
                </a:solidFill>
              </a:rPr>
              <a:t>Internalizing</a:t>
            </a:r>
            <a:endParaRPr lang="en-US" dirty="0">
              <a:solidFill>
                <a:srgbClr val="FFC000"/>
              </a:solidFill>
            </a:endParaRPr>
          </a:p>
        </p:txBody>
      </p:sp>
      <p:sp>
        <p:nvSpPr>
          <p:cNvPr id="7" name="TextBox 6"/>
          <p:cNvSpPr txBox="1"/>
          <p:nvPr/>
        </p:nvSpPr>
        <p:spPr>
          <a:xfrm>
            <a:off x="5257800" y="6248400"/>
            <a:ext cx="685800" cy="369332"/>
          </a:xfrm>
          <a:prstGeom prst="rect">
            <a:avLst/>
          </a:prstGeom>
          <a:noFill/>
        </p:spPr>
        <p:txBody>
          <a:bodyPr wrap="square" rtlCol="0">
            <a:spAutoFit/>
          </a:bodyPr>
          <a:lstStyle/>
          <a:p>
            <a:r>
              <a:rPr lang="en-US" dirty="0" smtClean="0"/>
              <a:t>%</a:t>
            </a:r>
            <a:endParaRPr lang="en-US" dirty="0"/>
          </a:p>
        </p:txBody>
      </p:sp>
    </p:spTree>
    <p:extLst>
      <p:ext uri="{BB962C8B-B14F-4D97-AF65-F5344CB8AC3E}">
        <p14:creationId xmlns:p14="http://schemas.microsoft.com/office/powerpoint/2010/main" val="22238255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Unpacking paternal age</a:t>
            </a:r>
            <a:endParaRPr lang="en-US" dirty="0"/>
          </a:p>
        </p:txBody>
      </p:sp>
      <p:sp>
        <p:nvSpPr>
          <p:cNvPr id="3" name="Content Placeholder 2"/>
          <p:cNvSpPr>
            <a:spLocks noGrp="1"/>
          </p:cNvSpPr>
          <p:nvPr>
            <p:ph idx="1"/>
          </p:nvPr>
        </p:nvSpPr>
        <p:spPr/>
        <p:txBody>
          <a:bodyPr/>
          <a:lstStyle/>
          <a:p>
            <a:r>
              <a:rPr lang="en-US" dirty="0" smtClean="0"/>
              <a:t>Older parents are more educated</a:t>
            </a:r>
          </a:p>
          <a:p>
            <a:r>
              <a:rPr lang="en-US" dirty="0" smtClean="0"/>
              <a:t>Older partners make older parents</a:t>
            </a:r>
          </a:p>
          <a:p>
            <a:pPr lvl="1"/>
            <a:r>
              <a:rPr lang="en-US" dirty="0" err="1" smtClean="0"/>
              <a:t>Assortative</a:t>
            </a:r>
            <a:r>
              <a:rPr lang="en-US" dirty="0" smtClean="0"/>
              <a:t> mating of the socially-awkward?</a:t>
            </a:r>
          </a:p>
          <a:p>
            <a:r>
              <a:rPr lang="en-US" dirty="0" smtClean="0"/>
              <a:t>Older parents are more likely to have short-spaced births</a:t>
            </a:r>
          </a:p>
          <a:p>
            <a:pPr lvl="1"/>
            <a:r>
              <a:rPr lang="en-US" dirty="0" smtClean="0"/>
              <a:t>Nutritional deficiency?</a:t>
            </a:r>
          </a:p>
          <a:p>
            <a:r>
              <a:rPr lang="en-US" dirty="0" smtClean="0"/>
              <a:t>More likely to use assisted reproductive technologies to conceive</a:t>
            </a:r>
            <a:endParaRPr lang="en-US" dirty="0"/>
          </a:p>
        </p:txBody>
      </p:sp>
    </p:spTree>
    <p:extLst>
      <p:ext uri="{BB962C8B-B14F-4D97-AF65-F5344CB8AC3E}">
        <p14:creationId xmlns:p14="http://schemas.microsoft.com/office/powerpoint/2010/main" val="41691728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Father’s age and number of de novo </a:t>
            </a:r>
            <a:r>
              <a:rPr lang="el-GR" dirty="0" smtClean="0"/>
              <a:t>mutations</a:t>
            </a:r>
            <a:endParaRPr lang="en-US" dirty="0"/>
          </a:p>
        </p:txBody>
      </p:sp>
      <p:pic>
        <p:nvPicPr>
          <p:cNvPr id="3" name="Picture 279" descr="nature11396-f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78528"/>
            <a:ext cx="7315200" cy="4626429"/>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4"/>
          <p:cNvSpPr txBox="1">
            <a:spLocks noChangeArrowheads="1"/>
          </p:cNvSpPr>
          <p:nvPr/>
        </p:nvSpPr>
        <p:spPr bwMode="auto">
          <a:xfrm>
            <a:off x="762000" y="6324600"/>
            <a:ext cx="7620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itchFamily="34" charset="0"/>
              </a:defRPr>
            </a:lvl1pPr>
            <a:lvl2pPr marL="414338"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itchFamily="34" charset="0"/>
              </a:defRPr>
            </a:lvl2pPr>
            <a:lvl3pPr marL="828675"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itchFamily="34" charset="0"/>
              </a:defRPr>
            </a:lvl3pPr>
            <a:lvl4pPr marL="1244600"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itchFamily="34" charset="0"/>
              </a:defRPr>
            </a:lvl4pPr>
            <a:lvl5pPr marL="1658938"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itchFamily="34"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itchFamily="34"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itchFamily="34"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itchFamily="34"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itchFamily="34" charset="0"/>
              </a:defRPr>
            </a:lvl9pPr>
          </a:lstStyle>
          <a:p>
            <a:pPr algn="ctr"/>
            <a:r>
              <a:rPr lang="en-GB" sz="1200" i="0" dirty="0"/>
              <a:t>A Kong </a:t>
            </a:r>
            <a:r>
              <a:rPr lang="en-GB" sz="1200" dirty="0"/>
              <a:t>et al. Nature</a:t>
            </a:r>
            <a:r>
              <a:rPr lang="en-GB" sz="1200" i="0" dirty="0"/>
              <a:t> </a:t>
            </a:r>
            <a:r>
              <a:rPr lang="en-GB" sz="1200" b="1" i="0" dirty="0"/>
              <a:t>488</a:t>
            </a:r>
            <a:r>
              <a:rPr lang="en-GB" sz="1200" i="0" dirty="0"/>
              <a:t>, 471-475 (2012) doi:10.1038/nature11396</a:t>
            </a:r>
          </a:p>
        </p:txBody>
      </p:sp>
    </p:spTree>
    <p:extLst>
      <p:ext uri="{BB962C8B-B14F-4D97-AF65-F5344CB8AC3E}">
        <p14:creationId xmlns:p14="http://schemas.microsoft.com/office/powerpoint/2010/main" val="33106307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Epidemics in the context of social factors</a:t>
            </a:r>
            <a:endParaRPr lang="en-US" dirty="0"/>
          </a:p>
        </p:txBody>
      </p:sp>
      <p:sp>
        <p:nvSpPr>
          <p:cNvPr id="3" name="Content Placeholder 2"/>
          <p:cNvSpPr>
            <a:spLocks noGrp="1"/>
          </p:cNvSpPr>
          <p:nvPr>
            <p:ph idx="1"/>
          </p:nvPr>
        </p:nvSpPr>
        <p:spPr/>
        <p:txBody>
          <a:bodyPr/>
          <a:lstStyle/>
          <a:p>
            <a:r>
              <a:rPr lang="en-US" dirty="0" smtClean="0"/>
              <a:t>Diagnostic changes and social desirability</a:t>
            </a:r>
          </a:p>
          <a:p>
            <a:r>
              <a:rPr lang="en-US" dirty="0" smtClean="0"/>
              <a:t>Social status</a:t>
            </a:r>
          </a:p>
          <a:p>
            <a:r>
              <a:rPr lang="en-US" dirty="0" smtClean="0"/>
              <a:t>Social networks</a:t>
            </a:r>
          </a:p>
          <a:p>
            <a:r>
              <a:rPr lang="en-US" dirty="0" smtClean="0"/>
              <a:t>Access to healthcare goods</a:t>
            </a:r>
          </a:p>
          <a:p>
            <a:endParaRPr lang="en-US" dirty="0"/>
          </a:p>
          <a:p>
            <a:r>
              <a:rPr lang="en-US" dirty="0" smtClean="0"/>
              <a:t>What sorts of population patterns would indicate a social effect?</a:t>
            </a:r>
            <a:endParaRPr lang="en-US" dirty="0"/>
          </a:p>
        </p:txBody>
      </p:sp>
    </p:spTree>
    <p:extLst>
      <p:ext uri="{BB962C8B-B14F-4D97-AF65-F5344CB8AC3E}">
        <p14:creationId xmlns:p14="http://schemas.microsoft.com/office/powerpoint/2010/main" val="24609139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Prevalence of autism in California</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43000"/>
            <a:ext cx="8077200" cy="5146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486400" y="6400800"/>
            <a:ext cx="3048000" cy="369332"/>
          </a:xfrm>
          <a:prstGeom prst="rect">
            <a:avLst/>
          </a:prstGeom>
          <a:noFill/>
        </p:spPr>
        <p:txBody>
          <a:bodyPr wrap="square" rtlCol="0">
            <a:spAutoFit/>
          </a:bodyPr>
          <a:lstStyle/>
          <a:p>
            <a:r>
              <a:rPr lang="en-US" dirty="0" smtClean="0"/>
              <a:t>King &amp; </a:t>
            </a:r>
            <a:r>
              <a:rPr lang="en-US" dirty="0" err="1" smtClean="0"/>
              <a:t>Bearman</a:t>
            </a:r>
            <a:r>
              <a:rPr lang="en-US" dirty="0" smtClean="0"/>
              <a:t> ASR 2011</a:t>
            </a:r>
            <a:endParaRPr lang="en-US" dirty="0"/>
          </a:p>
        </p:txBody>
      </p:sp>
      <p:cxnSp>
        <p:nvCxnSpPr>
          <p:cNvPr id="8" name="Straight Arrow Connector 7"/>
          <p:cNvCxnSpPr/>
          <p:nvPr/>
        </p:nvCxnSpPr>
        <p:spPr>
          <a:xfrm>
            <a:off x="3124200" y="2895600"/>
            <a:ext cx="0" cy="838200"/>
          </a:xfrm>
          <a:prstGeom prst="straightConnector1">
            <a:avLst/>
          </a:prstGeom>
          <a:ln w="38100">
            <a:tailEnd type="arrow"/>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2667000" y="2373868"/>
            <a:ext cx="914400" cy="369332"/>
          </a:xfrm>
          <a:prstGeom prst="rect">
            <a:avLst/>
          </a:prstGeom>
          <a:noFill/>
        </p:spPr>
        <p:txBody>
          <a:bodyPr wrap="square" rtlCol="0">
            <a:spAutoFit/>
          </a:bodyPr>
          <a:lstStyle/>
          <a:p>
            <a:r>
              <a:rPr lang="en-US" dirty="0" smtClean="0">
                <a:solidFill>
                  <a:schemeClr val="bg1"/>
                </a:solidFill>
              </a:rPr>
              <a:t>DSM-IV</a:t>
            </a:r>
            <a:endParaRPr lang="en-US" dirty="0">
              <a:solidFill>
                <a:schemeClr val="bg1"/>
              </a:solidFill>
            </a:endParaRPr>
          </a:p>
        </p:txBody>
      </p:sp>
    </p:spTree>
    <p:extLst>
      <p:ext uri="{BB962C8B-B14F-4D97-AF65-F5344CB8AC3E}">
        <p14:creationId xmlns:p14="http://schemas.microsoft.com/office/powerpoint/2010/main" val="4889979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r>
              <a:rPr lang="en-GB" sz="2800" b="1" dirty="0">
                <a:solidFill>
                  <a:schemeClr val="tx1"/>
                </a:solidFill>
                <a:latin typeface="Arial" charset="0"/>
              </a:rPr>
              <a:t>Age-specific incidence of autism diagnosis by birth cohort in </a:t>
            </a:r>
            <a:r>
              <a:rPr lang="en-GB" sz="2800" b="1" dirty="0" smtClean="0">
                <a:solidFill>
                  <a:schemeClr val="tx1"/>
                </a:solidFill>
                <a:latin typeface="Arial" charset="0"/>
              </a:rPr>
              <a:t>California: 1992–2003</a:t>
            </a:r>
            <a:r>
              <a:rPr lang="en-GB" sz="2800" b="1" dirty="0">
                <a:solidFill>
                  <a:schemeClr val="tx1"/>
                </a:solidFill>
                <a:latin typeface="Arial" charset="0"/>
              </a:rPr>
              <a:t>.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40" y="1295400"/>
            <a:ext cx="8437560" cy="49556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4926050" y="6477000"/>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1100" b="1" dirty="0">
                <a:solidFill>
                  <a:schemeClr val="tx1"/>
                </a:solidFill>
                <a:latin typeface="Arial" charset="0"/>
              </a:rPr>
              <a:t>Keyes K M et al. Int. J. </a:t>
            </a:r>
            <a:r>
              <a:rPr lang="en-GB" sz="1100" b="1" dirty="0" err="1">
                <a:solidFill>
                  <a:schemeClr val="tx1"/>
                </a:solidFill>
                <a:latin typeface="Arial" charset="0"/>
              </a:rPr>
              <a:t>Epidemiol</a:t>
            </a:r>
            <a:r>
              <a:rPr lang="en-GB" sz="1100" b="1" dirty="0">
                <a:solidFill>
                  <a:schemeClr val="tx1"/>
                </a:solidFill>
                <a:latin typeface="Arial" charset="0"/>
              </a:rPr>
              <a:t>. 2012;41:495-503</a:t>
            </a:r>
          </a:p>
        </p:txBody>
      </p:sp>
    </p:spTree>
    <p:extLst>
      <p:ext uri="{BB962C8B-B14F-4D97-AF65-F5344CB8AC3E}">
        <p14:creationId xmlns:p14="http://schemas.microsoft.com/office/powerpoint/2010/main" val="7779410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1"/>
            <a:ext cx="8493120" cy="8194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sz="2900" b="1" dirty="0">
                <a:solidFill>
                  <a:schemeClr val="tx1"/>
                </a:solidFill>
                <a:latin typeface="Arial" charset="0"/>
              </a:rPr>
              <a:t>Cohort effects in autism diagnosis in California from 1994 to 2005 by child's </a:t>
            </a:r>
            <a:r>
              <a:rPr lang="en-GB" sz="2900" b="1" dirty="0" smtClean="0">
                <a:solidFill>
                  <a:schemeClr val="tx1"/>
                </a:solidFill>
                <a:latin typeface="Arial" charset="0"/>
              </a:rPr>
              <a:t>functioning</a:t>
            </a:r>
            <a:endParaRPr lang="en-GB" sz="2900" b="1" dirty="0">
              <a:solidFill>
                <a:schemeClr val="tx1"/>
              </a:solidFill>
              <a:latin typeface="Arial" charset="0"/>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8720" y="1378527"/>
            <a:ext cx="694656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4908237" y="6400800"/>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1100" b="1" dirty="0">
                <a:solidFill>
                  <a:schemeClr val="tx1"/>
                </a:solidFill>
                <a:latin typeface="Arial" charset="0"/>
              </a:rPr>
              <a:t>Keyes K M et al. Int. J. </a:t>
            </a:r>
            <a:r>
              <a:rPr lang="en-GB" sz="1100" b="1" dirty="0" err="1">
                <a:solidFill>
                  <a:schemeClr val="tx1"/>
                </a:solidFill>
                <a:latin typeface="Arial" charset="0"/>
              </a:rPr>
              <a:t>Epidemiol</a:t>
            </a:r>
            <a:r>
              <a:rPr lang="en-GB" sz="1100" b="1" dirty="0">
                <a:solidFill>
                  <a:schemeClr val="tx1"/>
                </a:solidFill>
                <a:latin typeface="Arial" charset="0"/>
              </a:rPr>
              <a:t>. 2012;41:495-503</a:t>
            </a:r>
          </a:p>
        </p:txBody>
      </p:sp>
    </p:spTree>
    <p:extLst>
      <p:ext uri="{BB962C8B-B14F-4D97-AF65-F5344CB8AC3E}">
        <p14:creationId xmlns:p14="http://schemas.microsoft.com/office/powerpoint/2010/main" val="4170080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desirability</a:t>
            </a:r>
            <a:endParaRPr lang="en-US" dirty="0"/>
          </a:p>
        </p:txBody>
      </p:sp>
      <p:sp>
        <p:nvSpPr>
          <p:cNvPr id="3" name="Content Placeholder 2"/>
          <p:cNvSpPr>
            <a:spLocks noGrp="1"/>
          </p:cNvSpPr>
          <p:nvPr>
            <p:ph idx="1"/>
          </p:nvPr>
        </p:nvSpPr>
        <p:spPr/>
        <p:txBody>
          <a:bodyPr>
            <a:normAutofit lnSpcReduction="10000"/>
          </a:bodyPr>
          <a:lstStyle/>
          <a:p>
            <a:r>
              <a:rPr lang="en-US" dirty="0" smtClean="0"/>
              <a:t>Initial hypotheses about the origin of autism involved the notion of “refrigerator mothers” – failure of mother to properly bond with the child (1950s &amp; 60s)</a:t>
            </a:r>
          </a:p>
          <a:p>
            <a:endParaRPr lang="en-US" dirty="0"/>
          </a:p>
          <a:p>
            <a:pPr marL="0" indent="0">
              <a:buNone/>
            </a:pPr>
            <a:r>
              <a:rPr lang="en-US" dirty="0" smtClean="0"/>
              <a:t>“The </a:t>
            </a:r>
            <a:r>
              <a:rPr lang="en-US" dirty="0"/>
              <a:t>difference between the plight of prisoners in a concentration camp and the conditions which lead to Autism and schizophrenia in children is, of course, that the child has never had a previous chance to develop much of a personality</a:t>
            </a:r>
            <a:r>
              <a:rPr lang="en-US" dirty="0" smtClean="0"/>
              <a:t>.” (Bettelheim, </a:t>
            </a:r>
            <a:r>
              <a:rPr lang="en-US" i="1" dirty="0" smtClean="0"/>
              <a:t>The Empty Fortress: Infantile Autism and the birth of the self</a:t>
            </a:r>
            <a:r>
              <a:rPr lang="en-US" dirty="0" smtClean="0"/>
              <a:t>, 1972)</a:t>
            </a:r>
          </a:p>
          <a:p>
            <a:pPr marL="0" indent="0">
              <a:buNone/>
            </a:pPr>
            <a:endParaRPr lang="en-US" dirty="0"/>
          </a:p>
          <a:p>
            <a:pPr marL="0" indent="0">
              <a:buNone/>
            </a:pPr>
            <a:r>
              <a:rPr lang="en-US" dirty="0" smtClean="0"/>
              <a:t>Leo </a:t>
            </a:r>
            <a:r>
              <a:rPr lang="en-US" dirty="0" err="1" smtClean="0"/>
              <a:t>Kanner</a:t>
            </a:r>
            <a:r>
              <a:rPr lang="en-US" dirty="0" smtClean="0"/>
              <a:t> (1949): hypothesize that mothers of autistic children had “just happening to defrost enough to produce a child.”</a:t>
            </a:r>
            <a:endParaRPr lang="en-US" dirty="0"/>
          </a:p>
        </p:txBody>
      </p:sp>
    </p:spTree>
    <p:extLst>
      <p:ext uri="{BB962C8B-B14F-4D97-AF65-F5344CB8AC3E}">
        <p14:creationId xmlns:p14="http://schemas.microsoft.com/office/powerpoint/2010/main" val="38389228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Cumulative incidence due to changing diagnostic criteria</a:t>
            </a:r>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19200"/>
            <a:ext cx="7467600" cy="5022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943600" y="6241657"/>
            <a:ext cx="2895600" cy="369332"/>
          </a:xfrm>
          <a:prstGeom prst="rect">
            <a:avLst/>
          </a:prstGeom>
          <a:noFill/>
        </p:spPr>
        <p:txBody>
          <a:bodyPr wrap="square" rtlCol="0">
            <a:spAutoFit/>
          </a:bodyPr>
          <a:lstStyle/>
          <a:p>
            <a:r>
              <a:rPr lang="en-US" dirty="0" smtClean="0"/>
              <a:t>King &amp; </a:t>
            </a:r>
            <a:r>
              <a:rPr lang="en-US" dirty="0" err="1" smtClean="0"/>
              <a:t>Bearman</a:t>
            </a:r>
            <a:r>
              <a:rPr lang="en-US" dirty="0" smtClean="0"/>
              <a:t> IJE 2009</a:t>
            </a:r>
            <a:endParaRPr lang="en-US" dirty="0"/>
          </a:p>
        </p:txBody>
      </p:sp>
    </p:spTree>
    <p:extLst>
      <p:ext uri="{BB962C8B-B14F-4D97-AF65-F5344CB8AC3E}">
        <p14:creationId xmlns:p14="http://schemas.microsoft.com/office/powerpoint/2010/main" val="26346227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7375"/>
          </a:xfrm>
        </p:spPr>
        <p:txBody>
          <a:bodyPr>
            <a:normAutofit fontScale="90000"/>
          </a:bodyPr>
          <a:lstStyle/>
          <a:p>
            <a:r>
              <a:rPr lang="en-US" dirty="0" smtClean="0"/>
              <a:t>Diagnostic switching</a:t>
            </a:r>
            <a:endParaRPr lang="en-US"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62012"/>
            <a:ext cx="7924800" cy="5547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486400" y="6409372"/>
            <a:ext cx="2971800" cy="369332"/>
          </a:xfrm>
          <a:prstGeom prst="rect">
            <a:avLst/>
          </a:prstGeom>
          <a:noFill/>
        </p:spPr>
        <p:txBody>
          <a:bodyPr wrap="square" rtlCol="0">
            <a:spAutoFit/>
          </a:bodyPr>
          <a:lstStyle/>
          <a:p>
            <a:r>
              <a:rPr lang="en-US" dirty="0" err="1" smtClean="0"/>
              <a:t>Croen</a:t>
            </a:r>
            <a:r>
              <a:rPr lang="en-US" dirty="0" smtClean="0"/>
              <a:t> et al. 2002</a:t>
            </a:r>
            <a:endParaRPr lang="en-US" dirty="0"/>
          </a:p>
        </p:txBody>
      </p:sp>
    </p:spTree>
    <p:extLst>
      <p:ext uri="{BB962C8B-B14F-4D97-AF65-F5344CB8AC3E}">
        <p14:creationId xmlns:p14="http://schemas.microsoft.com/office/powerpoint/2010/main" val="36105488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Changes in “Comorbidity” between Autism &amp; MR over time</a:t>
            </a:r>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320896"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943600" y="6241657"/>
            <a:ext cx="2895600" cy="369332"/>
          </a:xfrm>
          <a:prstGeom prst="rect">
            <a:avLst/>
          </a:prstGeom>
          <a:noFill/>
        </p:spPr>
        <p:txBody>
          <a:bodyPr wrap="square" rtlCol="0">
            <a:spAutoFit/>
          </a:bodyPr>
          <a:lstStyle/>
          <a:p>
            <a:r>
              <a:rPr lang="en-US" dirty="0" smtClean="0"/>
              <a:t>King &amp; </a:t>
            </a:r>
            <a:r>
              <a:rPr lang="en-US" dirty="0" err="1" smtClean="0"/>
              <a:t>Bearman</a:t>
            </a:r>
            <a:r>
              <a:rPr lang="en-US" dirty="0" smtClean="0"/>
              <a:t> IJE 2009</a:t>
            </a:r>
            <a:endParaRPr lang="en-US" dirty="0"/>
          </a:p>
        </p:txBody>
      </p:sp>
    </p:spTree>
    <p:extLst>
      <p:ext uri="{BB962C8B-B14F-4D97-AF65-F5344CB8AC3E}">
        <p14:creationId xmlns:p14="http://schemas.microsoft.com/office/powerpoint/2010/main" val="4232829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dirty="0" smtClean="0"/>
              <a:t>Age of onset of schizophrenia</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278" y="1219200"/>
            <a:ext cx="6873922" cy="5224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33344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Geographic clustering of autism</a:t>
            </a:r>
            <a:endParaRPr lang="en-US"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7010400" cy="5472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620000" y="1066800"/>
            <a:ext cx="1219200" cy="1477328"/>
          </a:xfrm>
          <a:prstGeom prst="rect">
            <a:avLst/>
          </a:prstGeom>
          <a:noFill/>
        </p:spPr>
        <p:txBody>
          <a:bodyPr wrap="square" rtlCol="0">
            <a:spAutoFit/>
          </a:bodyPr>
          <a:lstStyle/>
          <a:p>
            <a:r>
              <a:rPr lang="en-US" dirty="0" smtClean="0">
                <a:solidFill>
                  <a:srgbClr val="FFC000"/>
                </a:solidFill>
              </a:rPr>
              <a:t>So what types of risk factors cluster in space?</a:t>
            </a:r>
            <a:endParaRPr lang="en-US" dirty="0">
              <a:solidFill>
                <a:srgbClr val="FFC000"/>
              </a:solidFill>
            </a:endParaRPr>
          </a:p>
        </p:txBody>
      </p:sp>
    </p:spTree>
    <p:extLst>
      <p:ext uri="{BB962C8B-B14F-4D97-AF65-F5344CB8AC3E}">
        <p14:creationId xmlns:p14="http://schemas.microsoft.com/office/powerpoint/2010/main" val="355982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Particulate matter exposure in utero &amp; autism</a:t>
            </a:r>
            <a:endParaRPr lang="en-US" dirty="0"/>
          </a:p>
        </p:txBody>
      </p:sp>
      <p:pic>
        <p:nvPicPr>
          <p:cNvPr id="2048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391" r="25180"/>
          <a:stretch/>
        </p:blipFill>
        <p:spPr bwMode="auto">
          <a:xfrm>
            <a:off x="457200" y="1828800"/>
            <a:ext cx="837734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715000" y="5486400"/>
            <a:ext cx="2514600" cy="381000"/>
          </a:xfrm>
          <a:prstGeom prst="rect">
            <a:avLst/>
          </a:prstGeom>
          <a:noFill/>
        </p:spPr>
        <p:txBody>
          <a:bodyPr wrap="square" rtlCol="0">
            <a:spAutoFit/>
          </a:bodyPr>
          <a:lstStyle/>
          <a:p>
            <a:r>
              <a:rPr lang="en-US" dirty="0" smtClean="0"/>
              <a:t>Volk et al. 2011</a:t>
            </a:r>
            <a:endParaRPr lang="en-US" dirty="0"/>
          </a:p>
        </p:txBody>
      </p:sp>
    </p:spTree>
    <p:extLst>
      <p:ext uri="{BB962C8B-B14F-4D97-AF65-F5344CB8AC3E}">
        <p14:creationId xmlns:p14="http://schemas.microsoft.com/office/powerpoint/2010/main" val="16027576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 to geographic clustering</a:t>
            </a:r>
            <a:endParaRPr lang="en-US"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0"/>
            <a:ext cx="8001000" cy="4276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35049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Geographical clustering of autism </a:t>
            </a:r>
            <a:r>
              <a:rPr lang="en-US" dirty="0" err="1" smtClean="0"/>
              <a:t>vs</a:t>
            </a:r>
            <a:r>
              <a:rPr lang="en-US" dirty="0"/>
              <a:t> </a:t>
            </a:r>
            <a:r>
              <a:rPr lang="en-US" dirty="0" smtClean="0"/>
              <a:t>MR</a:t>
            </a:r>
            <a:endParaRPr lang="en-US" dirty="0"/>
          </a:p>
        </p:txBody>
      </p:sp>
      <p:sp>
        <p:nvSpPr>
          <p:cNvPr id="3" name="TextBox 2"/>
          <p:cNvSpPr txBox="1"/>
          <p:nvPr/>
        </p:nvSpPr>
        <p:spPr>
          <a:xfrm>
            <a:off x="6019800" y="6324600"/>
            <a:ext cx="2133600" cy="369332"/>
          </a:xfrm>
          <a:prstGeom prst="rect">
            <a:avLst/>
          </a:prstGeom>
          <a:noFill/>
        </p:spPr>
        <p:txBody>
          <a:bodyPr wrap="square" rtlCol="0">
            <a:spAutoFit/>
          </a:bodyPr>
          <a:lstStyle/>
          <a:p>
            <a:r>
              <a:rPr lang="en-US" dirty="0" smtClean="0"/>
              <a:t>Liu et al. AJS 2010</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4572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505200"/>
            <a:ext cx="4562475"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15765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dirty="0" smtClean="0"/>
              <a:t>Relationship between proximity and autism diagnosis according to whether the index case moved</a:t>
            </a:r>
            <a:endParaRPr lang="en-US" sz="2600"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7010400" cy="5072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315200" y="1667470"/>
            <a:ext cx="1676400" cy="923330"/>
          </a:xfrm>
          <a:prstGeom prst="rect">
            <a:avLst/>
          </a:prstGeom>
          <a:noFill/>
        </p:spPr>
        <p:txBody>
          <a:bodyPr wrap="square" rtlCol="0">
            <a:spAutoFit/>
          </a:bodyPr>
          <a:lstStyle/>
          <a:p>
            <a:r>
              <a:rPr lang="en-US" dirty="0" smtClean="0"/>
              <a:t>Same distance apart over 2-yr period</a:t>
            </a:r>
            <a:endParaRPr lang="en-US" dirty="0"/>
          </a:p>
        </p:txBody>
      </p:sp>
      <p:sp>
        <p:nvSpPr>
          <p:cNvPr id="5" name="TextBox 4"/>
          <p:cNvSpPr txBox="1"/>
          <p:nvPr/>
        </p:nvSpPr>
        <p:spPr>
          <a:xfrm>
            <a:off x="7315200" y="3115270"/>
            <a:ext cx="1676400" cy="923330"/>
          </a:xfrm>
          <a:prstGeom prst="rect">
            <a:avLst/>
          </a:prstGeom>
          <a:noFill/>
        </p:spPr>
        <p:txBody>
          <a:bodyPr wrap="square" rtlCol="0">
            <a:spAutoFit/>
          </a:bodyPr>
          <a:lstStyle/>
          <a:p>
            <a:r>
              <a:rPr lang="en-US" dirty="0" smtClean="0"/>
              <a:t>Moved closer to each other over 2-yr period</a:t>
            </a:r>
            <a:endParaRPr lang="en-US" dirty="0"/>
          </a:p>
        </p:txBody>
      </p:sp>
      <p:sp>
        <p:nvSpPr>
          <p:cNvPr id="6" name="TextBox 5"/>
          <p:cNvSpPr txBox="1"/>
          <p:nvPr/>
        </p:nvSpPr>
        <p:spPr>
          <a:xfrm>
            <a:off x="7315200" y="4715470"/>
            <a:ext cx="1676400" cy="923330"/>
          </a:xfrm>
          <a:prstGeom prst="rect">
            <a:avLst/>
          </a:prstGeom>
          <a:noFill/>
        </p:spPr>
        <p:txBody>
          <a:bodyPr wrap="square" rtlCol="0">
            <a:spAutoFit/>
          </a:bodyPr>
          <a:lstStyle/>
          <a:p>
            <a:r>
              <a:rPr lang="en-US" dirty="0" smtClean="0"/>
              <a:t>Moved farther apart over 2-yr period</a:t>
            </a:r>
            <a:endParaRPr lang="en-US" dirty="0"/>
          </a:p>
        </p:txBody>
      </p:sp>
      <p:sp>
        <p:nvSpPr>
          <p:cNvPr id="7" name="TextBox 6"/>
          <p:cNvSpPr txBox="1"/>
          <p:nvPr/>
        </p:nvSpPr>
        <p:spPr>
          <a:xfrm>
            <a:off x="6019800" y="6324600"/>
            <a:ext cx="2133600" cy="369332"/>
          </a:xfrm>
          <a:prstGeom prst="rect">
            <a:avLst/>
          </a:prstGeom>
          <a:noFill/>
        </p:spPr>
        <p:txBody>
          <a:bodyPr wrap="square" rtlCol="0">
            <a:spAutoFit/>
          </a:bodyPr>
          <a:lstStyle/>
          <a:p>
            <a:r>
              <a:rPr lang="en-US" dirty="0" smtClean="0"/>
              <a:t>Liu et al. AJS 2010</a:t>
            </a:r>
            <a:endParaRPr lang="en-US" dirty="0"/>
          </a:p>
        </p:txBody>
      </p:sp>
    </p:spTree>
    <p:extLst>
      <p:ext uri="{BB962C8B-B14F-4D97-AF65-F5344CB8AC3E}">
        <p14:creationId xmlns:p14="http://schemas.microsoft.com/office/powerpoint/2010/main" val="20965555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Social desirability by social class</a:t>
            </a:r>
            <a:endParaRPr lang="en-US" dirty="0"/>
          </a:p>
        </p:txBody>
      </p:sp>
    </p:spTree>
    <p:extLst>
      <p:ext uri="{BB962C8B-B14F-4D97-AF65-F5344CB8AC3E}">
        <p14:creationId xmlns:p14="http://schemas.microsoft.com/office/powerpoint/2010/main" val="10931614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Influence of socioeconomic status:</a:t>
            </a:r>
            <a:br>
              <a:rPr lang="en-US" dirty="0" smtClean="0"/>
            </a:br>
            <a:r>
              <a:rPr lang="en-US" dirty="0" smtClean="0"/>
              <a:t>Autism by property value</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52563"/>
            <a:ext cx="6858000" cy="4907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486400" y="6400800"/>
            <a:ext cx="3048000" cy="369332"/>
          </a:xfrm>
          <a:prstGeom prst="rect">
            <a:avLst/>
          </a:prstGeom>
          <a:noFill/>
        </p:spPr>
        <p:txBody>
          <a:bodyPr wrap="square" rtlCol="0">
            <a:spAutoFit/>
          </a:bodyPr>
          <a:lstStyle/>
          <a:p>
            <a:r>
              <a:rPr lang="en-US" dirty="0" smtClean="0"/>
              <a:t>King &amp; </a:t>
            </a:r>
            <a:r>
              <a:rPr lang="en-US" dirty="0" err="1" smtClean="0"/>
              <a:t>Bearman</a:t>
            </a:r>
            <a:r>
              <a:rPr lang="en-US" dirty="0" smtClean="0"/>
              <a:t> ASR 2011</a:t>
            </a:r>
            <a:endParaRPr lang="en-US" dirty="0"/>
          </a:p>
        </p:txBody>
      </p:sp>
    </p:spTree>
    <p:extLst>
      <p:ext uri="{BB962C8B-B14F-4D97-AF65-F5344CB8AC3E}">
        <p14:creationId xmlns:p14="http://schemas.microsoft.com/office/powerpoint/2010/main" val="35467710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 and age of autism diagnosis</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7848600" cy="5082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715000" y="6400800"/>
            <a:ext cx="2895600" cy="369332"/>
          </a:xfrm>
          <a:prstGeom prst="rect">
            <a:avLst/>
          </a:prstGeom>
          <a:noFill/>
        </p:spPr>
        <p:txBody>
          <a:bodyPr wrap="square" rtlCol="0">
            <a:spAutoFit/>
          </a:bodyPr>
          <a:lstStyle/>
          <a:p>
            <a:r>
              <a:rPr lang="en-US" dirty="0" smtClean="0"/>
              <a:t>Fountain et al. 2011</a:t>
            </a:r>
            <a:endParaRPr lang="en-US" dirty="0"/>
          </a:p>
        </p:txBody>
      </p:sp>
    </p:spTree>
    <p:extLst>
      <p:ext uri="{BB962C8B-B14F-4D97-AF65-F5344CB8AC3E}">
        <p14:creationId xmlns:p14="http://schemas.microsoft.com/office/powerpoint/2010/main" val="23570520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Socioeconomic status and severity of autism diagnosis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47800"/>
            <a:ext cx="6629400" cy="490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486400" y="6400800"/>
            <a:ext cx="3048000" cy="369332"/>
          </a:xfrm>
          <a:prstGeom prst="rect">
            <a:avLst/>
          </a:prstGeom>
          <a:noFill/>
        </p:spPr>
        <p:txBody>
          <a:bodyPr wrap="square" rtlCol="0">
            <a:spAutoFit/>
          </a:bodyPr>
          <a:lstStyle/>
          <a:p>
            <a:r>
              <a:rPr lang="en-US" dirty="0" smtClean="0"/>
              <a:t>King &amp; </a:t>
            </a:r>
            <a:r>
              <a:rPr lang="en-US" dirty="0" err="1" smtClean="0"/>
              <a:t>Bearman</a:t>
            </a:r>
            <a:r>
              <a:rPr lang="en-US" dirty="0" smtClean="0"/>
              <a:t> ASR 2011</a:t>
            </a:r>
            <a:endParaRPr lang="en-US" dirty="0"/>
          </a:p>
        </p:txBody>
      </p:sp>
    </p:spTree>
    <p:extLst>
      <p:ext uri="{BB962C8B-B14F-4D97-AF65-F5344CB8AC3E}">
        <p14:creationId xmlns:p14="http://schemas.microsoft.com/office/powerpoint/2010/main" val="21555849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a:t>
            </a:r>
            <a:br>
              <a:rPr lang="en-US" dirty="0" smtClean="0"/>
            </a:br>
            <a:r>
              <a:rPr lang="en-US" dirty="0" smtClean="0"/>
              <a:t>Social factors and autism</a:t>
            </a:r>
            <a:endParaRPr lang="en-US" dirty="0"/>
          </a:p>
        </p:txBody>
      </p:sp>
      <p:sp>
        <p:nvSpPr>
          <p:cNvPr id="3" name="Content Placeholder 2"/>
          <p:cNvSpPr>
            <a:spLocks noGrp="1"/>
          </p:cNvSpPr>
          <p:nvPr>
            <p:ph idx="1"/>
          </p:nvPr>
        </p:nvSpPr>
        <p:spPr/>
        <p:txBody>
          <a:bodyPr/>
          <a:lstStyle/>
          <a:p>
            <a:r>
              <a:rPr lang="en-US" dirty="0" smtClean="0"/>
              <a:t>Higher socioeconomic status is associated with:</a:t>
            </a:r>
          </a:p>
          <a:p>
            <a:pPr lvl="1"/>
            <a:r>
              <a:rPr lang="en-US" sz="2200" dirty="0" smtClean="0"/>
              <a:t>Geographic clustering</a:t>
            </a:r>
          </a:p>
          <a:p>
            <a:pPr lvl="1"/>
            <a:r>
              <a:rPr lang="en-US" sz="2200" dirty="0" smtClean="0"/>
              <a:t>Earlier detection</a:t>
            </a:r>
          </a:p>
          <a:p>
            <a:pPr lvl="1"/>
            <a:r>
              <a:rPr lang="en-US" sz="2200" dirty="0" smtClean="0"/>
              <a:t>Less severe forms</a:t>
            </a:r>
          </a:p>
          <a:p>
            <a:pPr lvl="2"/>
            <a:r>
              <a:rPr lang="en-US" sz="2200" dirty="0" smtClean="0"/>
              <a:t>Consistent (in a way) with Larsson </a:t>
            </a:r>
            <a:r>
              <a:rPr lang="en-US" sz="2200" dirty="0"/>
              <a:t>et al. </a:t>
            </a:r>
            <a:r>
              <a:rPr lang="en-US" sz="2200" dirty="0" smtClean="0"/>
              <a:t>(2004): They did </a:t>
            </a:r>
            <a:r>
              <a:rPr lang="en-US" sz="2200" dirty="0"/>
              <a:t>not find an association between parental age or SES and autism, but cases of </a:t>
            </a:r>
            <a:r>
              <a:rPr lang="en-US" sz="2200" dirty="0" smtClean="0"/>
              <a:t>autism included in the study were more severe (inpatient at children’s psychiatric hospital), which we know is NOT strongly associated with higher SES</a:t>
            </a:r>
            <a:endParaRPr lang="en-US" sz="2200" dirty="0"/>
          </a:p>
          <a:p>
            <a:pPr lvl="1"/>
            <a:endParaRPr lang="en-US" dirty="0"/>
          </a:p>
        </p:txBody>
      </p:sp>
    </p:spTree>
    <p:extLst>
      <p:ext uri="{BB962C8B-B14F-4D97-AF65-F5344CB8AC3E}">
        <p14:creationId xmlns:p14="http://schemas.microsoft.com/office/powerpoint/2010/main" val="683527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smtClean="0"/>
              <a:t>Age of onset: major depression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19200"/>
            <a:ext cx="6400800" cy="50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657600" y="6324600"/>
            <a:ext cx="5181600" cy="369332"/>
          </a:xfrm>
          <a:prstGeom prst="rect">
            <a:avLst/>
          </a:prstGeom>
          <a:noFill/>
        </p:spPr>
        <p:txBody>
          <a:bodyPr wrap="square" rtlCol="0">
            <a:spAutoFit/>
          </a:bodyPr>
          <a:lstStyle/>
          <a:p>
            <a:r>
              <a:rPr lang="en-US" dirty="0">
                <a:hlinkClick r:id="rId3"/>
              </a:rPr>
              <a:t>J Affect </a:t>
            </a:r>
            <a:r>
              <a:rPr lang="en-US" dirty="0" err="1">
                <a:hlinkClick r:id="rId3"/>
              </a:rPr>
              <a:t>Disord</a:t>
            </a:r>
            <a:r>
              <a:rPr lang="en-US" dirty="0">
                <a:hlinkClick r:id="rId3"/>
              </a:rPr>
              <a:t>. Apr 2012; 138(1-2): 173–179.</a:t>
            </a:r>
            <a:endParaRPr lang="en-US" dirty="0"/>
          </a:p>
        </p:txBody>
      </p:sp>
    </p:spTree>
    <p:extLst>
      <p:ext uri="{BB962C8B-B14F-4D97-AF65-F5344CB8AC3E}">
        <p14:creationId xmlns:p14="http://schemas.microsoft.com/office/powerpoint/2010/main" val="15026532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447800"/>
            <a:ext cx="8229600" cy="4678363"/>
          </a:xfrm>
        </p:spPr>
        <p:txBody>
          <a:bodyPr>
            <a:normAutofit fontScale="92500"/>
          </a:bodyPr>
          <a:lstStyle/>
          <a:p>
            <a:r>
              <a:rPr lang="en-US" dirty="0" smtClean="0"/>
              <a:t>Despite being a non-communicable disease, the autism epidemic has many features common to infectious diseases</a:t>
            </a:r>
          </a:p>
          <a:p>
            <a:pPr lvl="1"/>
            <a:r>
              <a:rPr lang="en-US" dirty="0" smtClean="0"/>
              <a:t>Epidemic increase + saturation of susceptible individuals</a:t>
            </a:r>
          </a:p>
          <a:p>
            <a:pPr lvl="1"/>
            <a:r>
              <a:rPr lang="en-US" dirty="0" smtClean="0"/>
              <a:t>Geographic clustering</a:t>
            </a:r>
          </a:p>
          <a:p>
            <a:r>
              <a:rPr lang="en-US" dirty="0" smtClean="0"/>
              <a:t>When looking for the factors that are underlying an epidemic of a non-contagious disease, need to focus on risk factors that</a:t>
            </a:r>
          </a:p>
          <a:p>
            <a:pPr lvl="1"/>
            <a:r>
              <a:rPr lang="en-US" sz="2500" dirty="0" smtClean="0"/>
              <a:t>Influence incidence, not prevalence</a:t>
            </a:r>
          </a:p>
          <a:p>
            <a:pPr lvl="1"/>
            <a:r>
              <a:rPr lang="en-US" sz="2500" dirty="0" smtClean="0"/>
              <a:t>Have </a:t>
            </a:r>
            <a:r>
              <a:rPr lang="en-US" sz="2500" dirty="0"/>
              <a:t>increased </a:t>
            </a:r>
            <a:r>
              <a:rPr lang="en-US" sz="2500" dirty="0" smtClean="0"/>
              <a:t>over time (either quantitatively or qualitatively)</a:t>
            </a:r>
          </a:p>
          <a:p>
            <a:pPr lvl="1"/>
            <a:r>
              <a:rPr lang="en-US" sz="2500" dirty="0"/>
              <a:t>A</a:t>
            </a:r>
            <a:r>
              <a:rPr lang="en-US" sz="2500" dirty="0" smtClean="0"/>
              <a:t>ggregate </a:t>
            </a:r>
            <a:r>
              <a:rPr lang="en-US" sz="2500" dirty="0"/>
              <a:t>in birth </a:t>
            </a:r>
            <a:r>
              <a:rPr lang="en-US" sz="2500" dirty="0" smtClean="0"/>
              <a:t>cohorts</a:t>
            </a:r>
          </a:p>
          <a:p>
            <a:pPr lvl="1"/>
            <a:r>
              <a:rPr lang="en-US" sz="2500" dirty="0" smtClean="0"/>
              <a:t>Match the social patterning of the condition</a:t>
            </a:r>
          </a:p>
          <a:p>
            <a:pPr lvl="2"/>
            <a:r>
              <a:rPr lang="en-US" sz="2500" dirty="0" smtClean="0"/>
              <a:t>Ex: more prevalent </a:t>
            </a:r>
            <a:r>
              <a:rPr lang="en-US" sz="2500" dirty="0"/>
              <a:t>among </a:t>
            </a:r>
            <a:r>
              <a:rPr lang="en-US" sz="2500" dirty="0" smtClean="0"/>
              <a:t>higher-functioning (less-severe) children </a:t>
            </a:r>
            <a:r>
              <a:rPr lang="en-US" sz="2500" dirty="0"/>
              <a:t>with </a:t>
            </a:r>
            <a:r>
              <a:rPr lang="en-US" sz="2500" dirty="0" smtClean="0"/>
              <a:t>autism</a:t>
            </a:r>
            <a:endParaRPr lang="en-US" sz="2500" dirty="0"/>
          </a:p>
        </p:txBody>
      </p:sp>
    </p:spTree>
    <p:extLst>
      <p:ext uri="{BB962C8B-B14F-4D97-AF65-F5344CB8AC3E}">
        <p14:creationId xmlns:p14="http://schemas.microsoft.com/office/powerpoint/2010/main" val="13890080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174258"/>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sz="2800" b="1" dirty="0">
                <a:solidFill>
                  <a:schemeClr val="tx1"/>
                </a:solidFill>
                <a:latin typeface="Arial" charset="0"/>
              </a:rPr>
              <a:t>Incidence and significant events in the diagnosis of ASD </a:t>
            </a:r>
            <a:r>
              <a:rPr lang="en-GB" sz="2800" b="1" dirty="0" smtClean="0">
                <a:solidFill>
                  <a:schemeClr val="tx1"/>
                </a:solidFill>
                <a:latin typeface="Arial" charset="0"/>
              </a:rPr>
              <a:t>(1985-2002) </a:t>
            </a:r>
            <a:r>
              <a:rPr lang="en-GB" sz="2800" b="1" dirty="0">
                <a:solidFill>
                  <a:schemeClr val="tx1"/>
                </a:solidFill>
                <a:latin typeface="Arial" charset="0"/>
              </a:rPr>
              <a:t>among children ≤8 </a:t>
            </a:r>
            <a:r>
              <a:rPr lang="en-GB" sz="2800" b="1" dirty="0" smtClean="0">
                <a:solidFill>
                  <a:schemeClr val="tx1"/>
                </a:solidFill>
                <a:latin typeface="Arial" charset="0"/>
              </a:rPr>
              <a:t>years old. </a:t>
            </a:r>
            <a:endParaRPr lang="en-GB" sz="2800" b="1" dirty="0">
              <a:solidFill>
                <a:schemeClr val="tx1"/>
              </a:solidFill>
              <a:latin typeface="Arial" charset="0"/>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817" y="1066800"/>
            <a:ext cx="7397479" cy="51451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4975200" y="6400800"/>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1100" b="1" dirty="0" err="1">
                <a:solidFill>
                  <a:schemeClr val="tx1"/>
                </a:solidFill>
                <a:latin typeface="Arial" charset="0"/>
              </a:rPr>
              <a:t>Nassar</a:t>
            </a:r>
            <a:r>
              <a:rPr lang="en-GB" sz="1100" b="1" dirty="0">
                <a:solidFill>
                  <a:schemeClr val="tx1"/>
                </a:solidFill>
                <a:latin typeface="Arial" charset="0"/>
              </a:rPr>
              <a:t> N et al. Int. J. </a:t>
            </a:r>
            <a:r>
              <a:rPr lang="en-GB" sz="1100" b="1" dirty="0" err="1">
                <a:solidFill>
                  <a:schemeClr val="tx1"/>
                </a:solidFill>
                <a:latin typeface="Arial" charset="0"/>
              </a:rPr>
              <a:t>Epidemiol</a:t>
            </a:r>
            <a:r>
              <a:rPr lang="en-GB" sz="1100" b="1" dirty="0">
                <a:solidFill>
                  <a:schemeClr val="tx1"/>
                </a:solidFill>
                <a:latin typeface="Arial" charset="0"/>
              </a:rPr>
              <a:t>. 2009;38:1245-1254</a:t>
            </a:r>
          </a:p>
        </p:txBody>
      </p:sp>
    </p:spTree>
    <p:extLst>
      <p:ext uri="{BB962C8B-B14F-4D97-AF65-F5344CB8AC3E}">
        <p14:creationId xmlns:p14="http://schemas.microsoft.com/office/powerpoint/2010/main" val="29603730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Increasing prevalence of autism is a function of:</a:t>
            </a:r>
          </a:p>
          <a:p>
            <a:pPr lvl="1"/>
            <a:r>
              <a:rPr lang="en-US" sz="2100" dirty="0" smtClean="0"/>
              <a:t>Detection of milder cases</a:t>
            </a:r>
          </a:p>
          <a:p>
            <a:pPr lvl="1"/>
            <a:r>
              <a:rPr lang="en-US" sz="2100" dirty="0" smtClean="0"/>
              <a:t>Earlier detection (P=</a:t>
            </a:r>
            <a:r>
              <a:rPr lang="en-US" sz="2100" dirty="0" err="1" smtClean="0"/>
              <a:t>IxD</a:t>
            </a:r>
            <a:r>
              <a:rPr lang="en-US" sz="2100" dirty="0" smtClean="0"/>
              <a:t>)</a:t>
            </a:r>
          </a:p>
          <a:p>
            <a:pPr lvl="1"/>
            <a:r>
              <a:rPr lang="en-US" sz="2100" dirty="0" smtClean="0"/>
              <a:t>Broadening definition of </a:t>
            </a:r>
            <a:r>
              <a:rPr lang="en-US" sz="2100" dirty="0" err="1" smtClean="0"/>
              <a:t>caseness</a:t>
            </a:r>
            <a:endParaRPr lang="en-US" sz="2100" dirty="0" smtClean="0"/>
          </a:p>
          <a:p>
            <a:pPr lvl="1"/>
            <a:r>
              <a:rPr lang="en-US" sz="2100" dirty="0" smtClean="0"/>
              <a:t>Diagnostic practices (switching with MR)</a:t>
            </a:r>
          </a:p>
          <a:p>
            <a:r>
              <a:rPr lang="en-US" sz="2500" dirty="0" smtClean="0"/>
              <a:t>Some risk factors for autism are more prevalent:</a:t>
            </a:r>
          </a:p>
          <a:p>
            <a:pPr lvl="1"/>
            <a:r>
              <a:rPr lang="en-US" sz="2100" dirty="0" smtClean="0"/>
              <a:t>Older maternal &amp; paternal age</a:t>
            </a:r>
          </a:p>
          <a:p>
            <a:pPr lvl="1"/>
            <a:r>
              <a:rPr lang="en-US" sz="2100" dirty="0" smtClean="0"/>
              <a:t>Use of ART</a:t>
            </a:r>
          </a:p>
          <a:p>
            <a:r>
              <a:rPr lang="en-US" sz="2500" dirty="0" smtClean="0"/>
              <a:t>Both sets of factors produce social patterning</a:t>
            </a:r>
          </a:p>
          <a:p>
            <a:r>
              <a:rPr lang="en-US" sz="2500" dirty="0" smtClean="0"/>
              <a:t>Genetic liability X environmental exposures also likely</a:t>
            </a:r>
          </a:p>
          <a:p>
            <a:pPr lvl="1"/>
            <a:endParaRPr lang="en-US" sz="2100" dirty="0" smtClean="0"/>
          </a:p>
          <a:p>
            <a:pPr lvl="1"/>
            <a:endParaRPr lang="en-US" sz="2100" dirty="0" smtClean="0"/>
          </a:p>
          <a:p>
            <a:pPr lvl="1"/>
            <a:endParaRPr lang="en-US" sz="2100" dirty="0"/>
          </a:p>
        </p:txBody>
      </p:sp>
      <p:sp>
        <p:nvSpPr>
          <p:cNvPr id="4" name="TextBox 3"/>
          <p:cNvSpPr txBox="1"/>
          <p:nvPr/>
        </p:nvSpPr>
        <p:spPr>
          <a:xfrm>
            <a:off x="6324600" y="2209800"/>
            <a:ext cx="2590800" cy="646331"/>
          </a:xfrm>
          <a:prstGeom prst="rect">
            <a:avLst/>
          </a:prstGeom>
          <a:noFill/>
        </p:spPr>
        <p:txBody>
          <a:bodyPr wrap="square" rtlCol="0">
            <a:spAutoFit/>
          </a:bodyPr>
          <a:lstStyle/>
          <a:p>
            <a:r>
              <a:rPr lang="en-US" dirty="0" smtClean="0">
                <a:solidFill>
                  <a:srgbClr val="FFC000"/>
                </a:solidFill>
              </a:rPr>
              <a:t>At least 25% of increase due to these factors</a:t>
            </a:r>
            <a:endParaRPr lang="en-US" dirty="0">
              <a:solidFill>
                <a:srgbClr val="FFC000"/>
              </a:solidFill>
            </a:endParaRPr>
          </a:p>
        </p:txBody>
      </p:sp>
    </p:spTree>
    <p:extLst>
      <p:ext uri="{BB962C8B-B14F-4D97-AF65-F5344CB8AC3E}">
        <p14:creationId xmlns:p14="http://schemas.microsoft.com/office/powerpoint/2010/main" val="9534107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Young adulthood: Schizophrenia</a:t>
            </a:r>
            <a:endParaRPr lang="en-US" dirty="0"/>
          </a:p>
        </p:txBody>
      </p:sp>
    </p:spTree>
    <p:extLst>
      <p:ext uri="{BB962C8B-B14F-4D97-AF65-F5344CB8AC3E}">
        <p14:creationId xmlns:p14="http://schemas.microsoft.com/office/powerpoint/2010/main" val="2061904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2237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Schizophrenia</a:t>
            </a:r>
            <a:endParaRPr lang="en-US" dirty="0"/>
          </a:p>
        </p:txBody>
      </p:sp>
      <p:sp>
        <p:nvSpPr>
          <p:cNvPr id="3" name="Content Placeholder 2"/>
          <p:cNvSpPr>
            <a:spLocks noGrp="1"/>
          </p:cNvSpPr>
          <p:nvPr>
            <p:ph idx="1"/>
          </p:nvPr>
        </p:nvSpPr>
        <p:spPr/>
        <p:txBody>
          <a:bodyPr/>
          <a:lstStyle/>
          <a:p>
            <a:r>
              <a:rPr lang="en-US" dirty="0" smtClean="0"/>
              <a:t>Two or more of the following, each present for a significant portion of time during a 1-month period</a:t>
            </a:r>
          </a:p>
          <a:p>
            <a:pPr lvl="1"/>
            <a:r>
              <a:rPr lang="en-US" dirty="0" smtClean="0"/>
              <a:t>Delusions (false beliefs)</a:t>
            </a:r>
          </a:p>
          <a:p>
            <a:pPr lvl="1"/>
            <a:r>
              <a:rPr lang="en-US" dirty="0" smtClean="0"/>
              <a:t>Hallucinations (false perceptions)</a:t>
            </a:r>
          </a:p>
          <a:p>
            <a:pPr lvl="1"/>
            <a:r>
              <a:rPr lang="en-US" dirty="0" smtClean="0"/>
              <a:t>Disorganized speech</a:t>
            </a:r>
          </a:p>
          <a:p>
            <a:pPr lvl="1"/>
            <a:r>
              <a:rPr lang="en-US" dirty="0" smtClean="0"/>
              <a:t>Grossly disorganized or catatonic behavior</a:t>
            </a:r>
          </a:p>
          <a:p>
            <a:pPr lvl="1"/>
            <a:r>
              <a:rPr lang="en-US" dirty="0" smtClean="0">
                <a:solidFill>
                  <a:srgbClr val="FFC000"/>
                </a:solidFill>
              </a:rPr>
              <a:t>Negative symptoms </a:t>
            </a:r>
            <a:r>
              <a:rPr lang="en-US" dirty="0" smtClean="0"/>
              <a:t>(affective flattening, </a:t>
            </a:r>
            <a:r>
              <a:rPr lang="en-US" dirty="0" err="1" smtClean="0"/>
              <a:t>avolition</a:t>
            </a:r>
            <a:r>
              <a:rPr lang="en-US" dirty="0" smtClean="0"/>
              <a:t>)</a:t>
            </a:r>
          </a:p>
          <a:p>
            <a:pPr marL="365760" lvl="1" indent="0">
              <a:buNone/>
            </a:pPr>
            <a:endParaRPr lang="en-US" dirty="0" smtClean="0"/>
          </a:p>
        </p:txBody>
      </p:sp>
      <p:sp>
        <p:nvSpPr>
          <p:cNvPr id="4" name="TextBox 3"/>
          <p:cNvSpPr txBox="1"/>
          <p:nvPr/>
        </p:nvSpPr>
        <p:spPr>
          <a:xfrm>
            <a:off x="5943600" y="2667000"/>
            <a:ext cx="1447800" cy="707886"/>
          </a:xfrm>
          <a:prstGeom prst="rect">
            <a:avLst/>
          </a:prstGeom>
          <a:noFill/>
        </p:spPr>
        <p:txBody>
          <a:bodyPr wrap="square" rtlCol="0">
            <a:spAutoFit/>
          </a:bodyPr>
          <a:lstStyle/>
          <a:p>
            <a:r>
              <a:rPr lang="en-US" sz="2000" dirty="0" smtClean="0">
                <a:solidFill>
                  <a:srgbClr val="FFC000"/>
                </a:solidFill>
              </a:rPr>
              <a:t>Positive symptoms</a:t>
            </a:r>
            <a:endParaRPr lang="en-US" sz="2000" dirty="0">
              <a:solidFill>
                <a:srgbClr val="FFC000"/>
              </a:solidFill>
            </a:endParaRPr>
          </a:p>
        </p:txBody>
      </p:sp>
    </p:spTree>
    <p:extLst>
      <p:ext uri="{BB962C8B-B14F-4D97-AF65-F5344CB8AC3E}">
        <p14:creationId xmlns:p14="http://schemas.microsoft.com/office/powerpoint/2010/main" val="147885698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Incidence</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 y="1600200"/>
            <a:ext cx="8001001"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66592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Prevalence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3761244"/>
              </p:ext>
            </p:extLst>
          </p:nvPr>
        </p:nvGraphicFramePr>
        <p:xfrm>
          <a:off x="838200" y="1600200"/>
          <a:ext cx="7848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57200" y="3429000"/>
            <a:ext cx="381000" cy="369332"/>
          </a:xfrm>
          <a:prstGeom prst="rect">
            <a:avLst/>
          </a:prstGeom>
          <a:noFill/>
        </p:spPr>
        <p:txBody>
          <a:bodyPr wrap="square" rtlCol="0">
            <a:spAutoFit/>
          </a:bodyPr>
          <a:lstStyle/>
          <a:p>
            <a:r>
              <a:rPr lang="en-US" dirty="0" smtClean="0"/>
              <a:t>%</a:t>
            </a:r>
            <a:endParaRPr lang="en-US" dirty="0"/>
          </a:p>
        </p:txBody>
      </p:sp>
    </p:spTree>
    <p:extLst>
      <p:ext uri="{BB962C8B-B14F-4D97-AF65-F5344CB8AC3E}">
        <p14:creationId xmlns:p14="http://schemas.microsoft.com/office/powerpoint/2010/main" val="290973581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00200"/>
            <a:ext cx="6705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792321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447800"/>
            <a:ext cx="6867525"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7264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Age of onset: Alcohol abuse/dependence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1175893"/>
            <a:ext cx="7381875" cy="51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648200" y="6372225"/>
            <a:ext cx="4191000" cy="369332"/>
          </a:xfrm>
          <a:prstGeom prst="rect">
            <a:avLst/>
          </a:prstGeom>
          <a:noFill/>
        </p:spPr>
        <p:txBody>
          <a:bodyPr wrap="square" rtlCol="0">
            <a:spAutoFit/>
          </a:bodyPr>
          <a:lstStyle/>
          <a:p>
            <a:r>
              <a:rPr lang="en-US" dirty="0">
                <a:hlinkClick r:id="rId3"/>
              </a:rPr>
              <a:t>Addiction. Aug 2009; 104(8): 1313–1323.</a:t>
            </a:r>
            <a:endParaRPr lang="en-US" dirty="0"/>
          </a:p>
        </p:txBody>
      </p:sp>
    </p:spTree>
    <p:extLst>
      <p:ext uri="{BB962C8B-B14F-4D97-AF65-F5344CB8AC3E}">
        <p14:creationId xmlns:p14="http://schemas.microsoft.com/office/powerpoint/2010/main" val="20124601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Methodological issues</a:t>
            </a:r>
            <a:endParaRPr lang="en-US" dirty="0"/>
          </a:p>
        </p:txBody>
      </p:sp>
      <p:sp>
        <p:nvSpPr>
          <p:cNvPr id="3" name="Content Placeholder 2"/>
          <p:cNvSpPr>
            <a:spLocks noGrp="1"/>
          </p:cNvSpPr>
          <p:nvPr>
            <p:ph idx="1"/>
          </p:nvPr>
        </p:nvSpPr>
        <p:spPr>
          <a:xfrm>
            <a:off x="457200" y="1600200"/>
            <a:ext cx="8229600" cy="4724400"/>
          </a:xfrm>
        </p:spPr>
        <p:txBody>
          <a:bodyPr>
            <a:normAutofit lnSpcReduction="10000"/>
          </a:bodyPr>
          <a:lstStyle/>
          <a:p>
            <a:r>
              <a:rPr lang="en-US" dirty="0" smtClean="0"/>
              <a:t>How do you study a disease with an incidence of 0.2/1000 (or 1/5000) people per year and a prevalence of 0.5 – 1.5%?</a:t>
            </a:r>
          </a:p>
          <a:p>
            <a:pPr lvl="1"/>
            <a:r>
              <a:rPr lang="en-US" dirty="0" smtClean="0"/>
              <a:t>Community-based sampling</a:t>
            </a:r>
          </a:p>
          <a:p>
            <a:pPr lvl="2"/>
            <a:r>
              <a:rPr lang="en-US" dirty="0" smtClean="0">
                <a:solidFill>
                  <a:srgbClr val="FFC000"/>
                </a:solidFill>
              </a:rPr>
              <a:t>Inefficient &amp; Expensive</a:t>
            </a:r>
          </a:p>
          <a:p>
            <a:pPr lvl="1"/>
            <a:r>
              <a:rPr lang="en-US" dirty="0" smtClean="0"/>
              <a:t>Sample people at high-risk</a:t>
            </a:r>
          </a:p>
          <a:p>
            <a:pPr lvl="2"/>
            <a:r>
              <a:rPr lang="en-US" dirty="0" smtClean="0">
                <a:solidFill>
                  <a:srgbClr val="FFC000"/>
                </a:solidFill>
              </a:rPr>
              <a:t>Not generalizable</a:t>
            </a:r>
          </a:p>
          <a:p>
            <a:pPr lvl="2"/>
            <a:r>
              <a:rPr lang="en-US" dirty="0" smtClean="0">
                <a:solidFill>
                  <a:srgbClr val="FFC000"/>
                </a:solidFill>
              </a:rPr>
              <a:t>“High risk” families are rare</a:t>
            </a:r>
          </a:p>
          <a:p>
            <a:pPr lvl="1"/>
            <a:r>
              <a:rPr lang="en-US" dirty="0" smtClean="0"/>
              <a:t>Identify people at first treatment-contact</a:t>
            </a:r>
          </a:p>
          <a:p>
            <a:pPr lvl="2"/>
            <a:r>
              <a:rPr lang="en-US" dirty="0" smtClean="0">
                <a:solidFill>
                  <a:srgbClr val="FFC000"/>
                </a:solidFill>
              </a:rPr>
              <a:t>First treatment-contact ≠ First symptomatic</a:t>
            </a:r>
          </a:p>
          <a:p>
            <a:pPr lvl="2"/>
            <a:r>
              <a:rPr lang="en-US" dirty="0" smtClean="0">
                <a:solidFill>
                  <a:srgbClr val="FFC000"/>
                </a:solidFill>
              </a:rPr>
              <a:t>Assumes most people will be treated (~17% of SZ in US are not)</a:t>
            </a:r>
          </a:p>
          <a:p>
            <a:pPr lvl="2"/>
            <a:r>
              <a:rPr lang="en-US" dirty="0" smtClean="0">
                <a:solidFill>
                  <a:srgbClr val="FFC000"/>
                </a:solidFill>
              </a:rPr>
              <a:t>Reliance on ICD diagnoses</a:t>
            </a:r>
          </a:p>
          <a:p>
            <a:pPr lvl="2"/>
            <a:r>
              <a:rPr lang="en-US" dirty="0" smtClean="0">
                <a:solidFill>
                  <a:srgbClr val="FFC000"/>
                </a:solidFill>
              </a:rPr>
              <a:t>How to identify comparison population?</a:t>
            </a:r>
          </a:p>
          <a:p>
            <a:pPr lvl="1"/>
            <a:r>
              <a:rPr lang="en-US" dirty="0" smtClean="0"/>
              <a:t>Gold standard: Data from nation-wide registries (Denmark, Sweden, UK)</a:t>
            </a:r>
          </a:p>
          <a:p>
            <a:pPr lvl="1"/>
            <a:endParaRPr lang="en-US" dirty="0"/>
          </a:p>
        </p:txBody>
      </p:sp>
    </p:spTree>
    <p:extLst>
      <p:ext uri="{BB962C8B-B14F-4D97-AF65-F5344CB8AC3E}">
        <p14:creationId xmlns:p14="http://schemas.microsoft.com/office/powerpoint/2010/main" val="30637391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idx="1"/>
          </p:nvPr>
        </p:nvSpPr>
        <p:spPr/>
        <p:txBody>
          <a:bodyPr/>
          <a:lstStyle/>
          <a:p>
            <a:r>
              <a:rPr lang="en-US" dirty="0" smtClean="0"/>
              <a:t>Family history</a:t>
            </a:r>
          </a:p>
          <a:p>
            <a:r>
              <a:rPr lang="en-US" dirty="0" smtClean="0"/>
              <a:t>Paternal age</a:t>
            </a:r>
          </a:p>
          <a:p>
            <a:r>
              <a:rPr lang="en-US" dirty="0" smtClean="0"/>
              <a:t>Obstetric complications</a:t>
            </a:r>
          </a:p>
          <a:p>
            <a:r>
              <a:rPr lang="en-US" dirty="0" smtClean="0"/>
              <a:t>Cannabis</a:t>
            </a:r>
          </a:p>
          <a:p>
            <a:r>
              <a:rPr lang="en-US" dirty="0" err="1" smtClean="0"/>
              <a:t>Urbanicity</a:t>
            </a:r>
            <a:endParaRPr lang="en-US" dirty="0" smtClean="0"/>
          </a:p>
          <a:p>
            <a:r>
              <a:rPr lang="en-US" dirty="0" smtClean="0"/>
              <a:t>Ethnicity</a:t>
            </a:r>
            <a:endParaRPr lang="en-US" dirty="0"/>
          </a:p>
        </p:txBody>
      </p:sp>
    </p:spTree>
    <p:extLst>
      <p:ext uri="{BB962C8B-B14F-4D97-AF65-F5344CB8AC3E}">
        <p14:creationId xmlns:p14="http://schemas.microsoft.com/office/powerpoint/2010/main" val="204343535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history</a:t>
            </a:r>
            <a:endParaRPr lang="en-US" dirty="0"/>
          </a:p>
        </p:txBody>
      </p:sp>
      <p:pic>
        <p:nvPicPr>
          <p:cNvPr id="3074" name="Picture 2" descr="http://www.schizophrenia.com/sz.images/schizophrenia.ris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71600"/>
            <a:ext cx="8001000" cy="5257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03443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Paternal age and risk of schizophrenia</a:t>
            </a:r>
            <a:endParaRPr lang="en-US" dirty="0"/>
          </a:p>
        </p:txBody>
      </p:sp>
      <p:pic>
        <p:nvPicPr>
          <p:cNvPr id="3" name="Picture 14" descr="Co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785" y="1371600"/>
            <a:ext cx="8165231" cy="4343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2"/>
          <p:cNvSpPr txBox="1">
            <a:spLocks/>
          </p:cNvSpPr>
          <p:nvPr/>
        </p:nvSpPr>
        <p:spPr bwMode="auto">
          <a:xfrm>
            <a:off x="609600" y="5730240"/>
            <a:ext cx="815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pPr>
            <a:r>
              <a:rPr lang="en-US" sz="1000" b="1" dirty="0"/>
              <a:t>Mutually Adjusted Incidence Rate </a:t>
            </a:r>
            <a:r>
              <a:rPr lang="en-US" sz="1000" b="1" dirty="0" err="1"/>
              <a:t>Ratios</a:t>
            </a:r>
            <a:r>
              <a:rPr lang="en-US" sz="1000" b="1" baseline="30000" dirty="0" err="1"/>
              <a:t>a</a:t>
            </a:r>
            <a:r>
              <a:rPr lang="en-US" sz="1000" b="1" dirty="0"/>
              <a:t> of Schizophrenia Among 1.2 Million Second- or Later-Born </a:t>
            </a:r>
            <a:r>
              <a:rPr lang="en-US" sz="1000" b="1" dirty="0" err="1"/>
              <a:t>Probands</a:t>
            </a:r>
            <a:r>
              <a:rPr lang="en-US" sz="1000" b="1" dirty="0"/>
              <a:t> Born in Denmark in 1955—1992,</a:t>
            </a:r>
            <a:r>
              <a:rPr lang="en-US" sz="1000" b="1" baseline="30000" dirty="0"/>
              <a:t>b</a:t>
            </a:r>
            <a:r>
              <a:rPr lang="en-US" sz="1000" b="1" dirty="0"/>
              <a:t> by Paternal Age at </a:t>
            </a:r>
            <a:r>
              <a:rPr lang="en-US" sz="1000" b="1" dirty="0" err="1"/>
              <a:t>Proband's</a:t>
            </a:r>
            <a:r>
              <a:rPr lang="en-US" sz="1000" b="1" dirty="0"/>
              <a:t> Birth and at Birth of Father's First Child
</a:t>
            </a:r>
            <a:r>
              <a:rPr lang="en-US" sz="1000" b="1" baseline="30000" dirty="0"/>
              <a:t>a</a:t>
            </a:r>
            <a:r>
              <a:rPr lang="en-US" sz="1000" b="1" dirty="0"/>
              <a:t> Adjusted for </a:t>
            </a:r>
            <a:r>
              <a:rPr lang="en-US" sz="1000" b="1" dirty="0" err="1"/>
              <a:t>proband</a:t>
            </a:r>
            <a:r>
              <a:rPr lang="en-US" sz="1000" b="1" dirty="0"/>
              <a:t> sex and age, calendar time, </a:t>
            </a:r>
            <a:r>
              <a:rPr lang="en-US" sz="1000" b="1" dirty="0" err="1"/>
              <a:t>urbanicity</a:t>
            </a:r>
            <a:r>
              <a:rPr lang="en-US" sz="1000" b="1" dirty="0"/>
              <a:t> at birth, family psychiatric history in father, mother, or siblings, maternal age at the </a:t>
            </a:r>
            <a:r>
              <a:rPr lang="en-US" sz="1000" b="1" dirty="0" err="1"/>
              <a:t>proband's</a:t>
            </a:r>
            <a:r>
              <a:rPr lang="en-US" sz="1000" b="1" dirty="0"/>
              <a:t> birth, and maternal age at the birth of the mother's first child.
</a:t>
            </a:r>
            <a:r>
              <a:rPr lang="en-US" sz="1000" b="1" baseline="30000" dirty="0"/>
              <a:t>b</a:t>
            </a:r>
            <a:r>
              <a:rPr lang="en-US" sz="1000" b="1" dirty="0"/>
              <a:t> </a:t>
            </a:r>
            <a:r>
              <a:rPr lang="en-US" sz="1000" b="1" dirty="0" err="1"/>
              <a:t>Probands</a:t>
            </a:r>
            <a:r>
              <a:rPr lang="en-US" sz="1000" b="1" dirty="0"/>
              <a:t> were followed up for development of schizophrenia in 1970—2007.
</a:t>
            </a:r>
          </a:p>
        </p:txBody>
      </p:sp>
    </p:spTree>
    <p:extLst>
      <p:ext uri="{BB962C8B-B14F-4D97-AF65-F5344CB8AC3E}">
        <p14:creationId xmlns:p14="http://schemas.microsoft.com/office/powerpoint/2010/main" val="281516708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Father’s age and number of de novo </a:t>
            </a:r>
            <a:r>
              <a:rPr lang="el-GR" dirty="0" smtClean="0"/>
              <a:t>mutations</a:t>
            </a:r>
            <a:endParaRPr lang="en-US" dirty="0"/>
          </a:p>
        </p:txBody>
      </p:sp>
      <p:pic>
        <p:nvPicPr>
          <p:cNvPr id="3" name="Picture 279" descr="nature11396-f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78528"/>
            <a:ext cx="7315200" cy="4626429"/>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4"/>
          <p:cNvSpPr txBox="1">
            <a:spLocks noChangeArrowheads="1"/>
          </p:cNvSpPr>
          <p:nvPr/>
        </p:nvSpPr>
        <p:spPr bwMode="auto">
          <a:xfrm>
            <a:off x="762000" y="6324600"/>
            <a:ext cx="7620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itchFamily="34" charset="0"/>
              </a:defRPr>
            </a:lvl1pPr>
            <a:lvl2pPr marL="414338"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itchFamily="34" charset="0"/>
              </a:defRPr>
            </a:lvl2pPr>
            <a:lvl3pPr marL="828675"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itchFamily="34" charset="0"/>
              </a:defRPr>
            </a:lvl3pPr>
            <a:lvl4pPr marL="1244600"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itchFamily="34" charset="0"/>
              </a:defRPr>
            </a:lvl4pPr>
            <a:lvl5pPr marL="1658938"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itchFamily="34"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itchFamily="34"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itchFamily="34"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itchFamily="34"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itchFamily="34" charset="0"/>
              </a:defRPr>
            </a:lvl9pPr>
          </a:lstStyle>
          <a:p>
            <a:pPr algn="ctr"/>
            <a:r>
              <a:rPr lang="en-GB" sz="1200" i="0" dirty="0"/>
              <a:t>A Kong </a:t>
            </a:r>
            <a:r>
              <a:rPr lang="en-GB" sz="1200" dirty="0"/>
              <a:t>et al. Nature</a:t>
            </a:r>
            <a:r>
              <a:rPr lang="en-GB" sz="1200" i="0" dirty="0"/>
              <a:t> </a:t>
            </a:r>
            <a:r>
              <a:rPr lang="en-GB" sz="1200" b="1" i="0" dirty="0"/>
              <a:t>488</a:t>
            </a:r>
            <a:r>
              <a:rPr lang="en-GB" sz="1200" i="0" dirty="0"/>
              <a:t>, 471-475 (2012) doi:10.1038/nature11396</a:t>
            </a:r>
          </a:p>
        </p:txBody>
      </p:sp>
    </p:spTree>
    <p:extLst>
      <p:ext uri="{BB962C8B-B14F-4D97-AF65-F5344CB8AC3E}">
        <p14:creationId xmlns:p14="http://schemas.microsoft.com/office/powerpoint/2010/main" val="272221546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Obstetric complications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4414358"/>
              </p:ext>
            </p:extLst>
          </p:nvPr>
        </p:nvGraphicFramePr>
        <p:xfrm>
          <a:off x="685800" y="1371600"/>
          <a:ext cx="80010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810000" y="6324600"/>
            <a:ext cx="4114800" cy="369332"/>
          </a:xfrm>
          <a:prstGeom prst="rect">
            <a:avLst/>
          </a:prstGeom>
          <a:noFill/>
        </p:spPr>
        <p:txBody>
          <a:bodyPr wrap="square" rtlCol="0">
            <a:spAutoFit/>
          </a:bodyPr>
          <a:lstStyle/>
          <a:p>
            <a:r>
              <a:rPr lang="en-US" dirty="0" smtClean="0"/>
              <a:t>Byrne et al. Schizophrenia Res 2007</a:t>
            </a:r>
            <a:endParaRPr lang="en-US" dirty="0"/>
          </a:p>
        </p:txBody>
      </p:sp>
      <p:sp>
        <p:nvSpPr>
          <p:cNvPr id="6" name="TextBox 5"/>
          <p:cNvSpPr txBox="1"/>
          <p:nvPr/>
        </p:nvSpPr>
        <p:spPr>
          <a:xfrm>
            <a:off x="228600" y="2743200"/>
            <a:ext cx="533400" cy="369332"/>
          </a:xfrm>
          <a:prstGeom prst="rect">
            <a:avLst/>
          </a:prstGeom>
          <a:noFill/>
        </p:spPr>
        <p:txBody>
          <a:bodyPr wrap="square" rtlCol="0">
            <a:spAutoFit/>
          </a:bodyPr>
          <a:lstStyle/>
          <a:p>
            <a:r>
              <a:rPr lang="en-US" dirty="0" smtClean="0"/>
              <a:t>RR</a:t>
            </a:r>
            <a:endParaRPr lang="en-US" dirty="0"/>
          </a:p>
        </p:txBody>
      </p:sp>
    </p:spTree>
    <p:extLst>
      <p:ext uri="{BB962C8B-B14F-4D97-AF65-F5344CB8AC3E}">
        <p14:creationId xmlns:p14="http://schemas.microsoft.com/office/powerpoint/2010/main" val="1710533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Cannabis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81019998"/>
              </p:ext>
            </p:extLst>
          </p:nvPr>
        </p:nvGraphicFramePr>
        <p:xfrm>
          <a:off x="838200" y="1600200"/>
          <a:ext cx="7848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rot="16200000">
            <a:off x="-1195686" y="3434836"/>
            <a:ext cx="3429003" cy="369332"/>
          </a:xfrm>
          <a:prstGeom prst="rect">
            <a:avLst/>
          </a:prstGeom>
          <a:noFill/>
        </p:spPr>
        <p:txBody>
          <a:bodyPr wrap="square" rtlCol="0">
            <a:spAutoFit/>
          </a:bodyPr>
          <a:lstStyle/>
          <a:p>
            <a:r>
              <a:rPr lang="en-US" dirty="0" smtClean="0"/>
              <a:t>Risk (%) of psychotic symptoms</a:t>
            </a:r>
            <a:endParaRPr lang="en-US" dirty="0"/>
          </a:p>
        </p:txBody>
      </p:sp>
      <p:sp>
        <p:nvSpPr>
          <p:cNvPr id="6" name="TextBox 5"/>
          <p:cNvSpPr txBox="1"/>
          <p:nvPr/>
        </p:nvSpPr>
        <p:spPr>
          <a:xfrm>
            <a:off x="4800600" y="6172200"/>
            <a:ext cx="3657600" cy="369332"/>
          </a:xfrm>
          <a:prstGeom prst="rect">
            <a:avLst/>
          </a:prstGeom>
          <a:noFill/>
        </p:spPr>
        <p:txBody>
          <a:bodyPr wrap="square" rtlCol="0">
            <a:spAutoFit/>
          </a:bodyPr>
          <a:lstStyle/>
          <a:p>
            <a:r>
              <a:rPr lang="en-US" dirty="0" err="1" smtClean="0"/>
              <a:t>Henquet</a:t>
            </a:r>
            <a:r>
              <a:rPr lang="en-US" dirty="0" smtClean="0"/>
              <a:t> et al. BMG 2005</a:t>
            </a:r>
            <a:endParaRPr lang="en-US" dirty="0"/>
          </a:p>
        </p:txBody>
      </p:sp>
    </p:spTree>
    <p:extLst>
      <p:ext uri="{BB962C8B-B14F-4D97-AF65-F5344CB8AC3E}">
        <p14:creationId xmlns:p14="http://schemas.microsoft.com/office/powerpoint/2010/main" val="2156052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Ethnicity &amp; Migration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1600"/>
            <a:ext cx="8153400" cy="5275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27705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err="1" smtClean="0"/>
              <a:t>Urbanicity</a:t>
            </a:r>
            <a:endParaRPr lang="en-US" dirty="0"/>
          </a:p>
        </p:txBody>
      </p:sp>
      <p:pic>
        <p:nvPicPr>
          <p:cNvPr id="3" name="Picture 12" descr="Co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138445"/>
            <a:ext cx="7086600" cy="4436855"/>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2"/>
          <p:cNvSpPr txBox="1">
            <a:spLocks/>
          </p:cNvSpPr>
          <p:nvPr/>
        </p:nvSpPr>
        <p:spPr bwMode="auto">
          <a:xfrm>
            <a:off x="0" y="5575300"/>
            <a:ext cx="9144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pPr>
            <a:r>
              <a:rPr lang="en-US" sz="1200" dirty="0">
                <a:latin typeface="Helvetica" charset="0"/>
              </a:rPr>
              <a:t>Relative risk of schizophrenia according to </a:t>
            </a:r>
            <a:r>
              <a:rPr lang="en-US" sz="1200" dirty="0" err="1">
                <a:latin typeface="Helvetica" charset="0"/>
              </a:rPr>
              <a:t>urbanicity</a:t>
            </a:r>
            <a:r>
              <a:rPr lang="en-US" sz="1200" dirty="0">
                <a:latin typeface="Helvetica" charset="0"/>
              </a:rPr>
              <a:t> and age at residence. </a:t>
            </a:r>
            <a:r>
              <a:rPr lang="en-US" sz="1200" dirty="0" err="1">
                <a:latin typeface="Helvetica" charset="0"/>
              </a:rPr>
              <a:t>Urbanicity</a:t>
            </a:r>
            <a:r>
              <a:rPr lang="en-US" sz="1200" dirty="0">
                <a:latin typeface="Helvetica" charset="0"/>
              </a:rPr>
              <a:t> from birth to the 15th birthday enters separately in these 16 models. Age 0 indicates the time at birth, etc. Vertical lines indicate 95% confidence intervals. To avoid the confidence intervals from overlapping graphically, the age scale for the capital suburb was moved slightly to the left and the age scale for the provincial city was moved slightly to the right. Estimates of relative risks were adjusted for age and its interaction with sex, calendar year of diagnosis, and mental illness in a parent or sibling. Further adjustment for change of the municipality would reduce the effect of </a:t>
            </a:r>
            <a:r>
              <a:rPr lang="en-US" sz="1200" dirty="0" err="1">
                <a:latin typeface="Helvetica" charset="0"/>
              </a:rPr>
              <a:t>urbanicity</a:t>
            </a:r>
            <a:r>
              <a:rPr lang="en-US" sz="1200" dirty="0">
                <a:latin typeface="Helvetica" charset="0"/>
              </a:rPr>
              <a:t> only slightly.
</a:t>
            </a:r>
          </a:p>
        </p:txBody>
      </p:sp>
    </p:spTree>
    <p:extLst>
      <p:ext uri="{BB962C8B-B14F-4D97-AF65-F5344CB8AC3E}">
        <p14:creationId xmlns:p14="http://schemas.microsoft.com/office/powerpoint/2010/main" val="113432191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Emerging risk factors</a:t>
            </a:r>
            <a:br>
              <a:rPr lang="en-US" dirty="0" smtClean="0"/>
            </a:br>
            <a:r>
              <a:rPr lang="en-US" dirty="0" smtClean="0"/>
              <a:t>Autoimmune disorders</a:t>
            </a:r>
            <a:endParaRPr lang="en-US" dirty="0"/>
          </a:p>
        </p:txBody>
      </p:sp>
      <p:pic>
        <p:nvPicPr>
          <p:cNvPr id="4" name="Picture 14" descr="Co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347951"/>
            <a:ext cx="6400800" cy="5037083"/>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p:cNvSpPr txBox="1">
            <a:spLocks/>
          </p:cNvSpPr>
          <p:nvPr/>
        </p:nvSpPr>
        <p:spPr bwMode="auto">
          <a:xfrm>
            <a:off x="1045779" y="6438517"/>
            <a:ext cx="7467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20000"/>
              </a:spcBef>
            </a:pPr>
            <a:r>
              <a:rPr lang="en-US" sz="1600" dirty="0" smtClean="0"/>
              <a:t>Eaton et al. Am </a:t>
            </a:r>
            <a:r>
              <a:rPr lang="en-US" sz="1600" dirty="0"/>
              <a:t>J Psychiatry. 2006;163(3):521-528</a:t>
            </a:r>
            <a:r>
              <a:rPr lang="en-US" sz="1600" dirty="0" smtClean="0"/>
              <a:t>.</a:t>
            </a:r>
            <a:endParaRPr lang="en-US" sz="1600" dirty="0"/>
          </a:p>
        </p:txBody>
      </p:sp>
      <p:sp>
        <p:nvSpPr>
          <p:cNvPr id="3" name="Rectangle 2"/>
          <p:cNvSpPr/>
          <p:nvPr/>
        </p:nvSpPr>
        <p:spPr>
          <a:xfrm>
            <a:off x="1143000" y="4724400"/>
            <a:ext cx="6019800" cy="609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4468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Major depressive disorder</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8153400" cy="5131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96000" y="6426842"/>
            <a:ext cx="2209800" cy="369332"/>
          </a:xfrm>
          <a:prstGeom prst="rect">
            <a:avLst/>
          </a:prstGeom>
          <a:noFill/>
        </p:spPr>
        <p:txBody>
          <a:bodyPr wrap="square" rtlCol="0">
            <a:spAutoFit/>
          </a:bodyPr>
          <a:lstStyle/>
          <a:p>
            <a:r>
              <a:rPr lang="en-US" dirty="0" smtClean="0"/>
              <a:t>Wang et al. 2005</a:t>
            </a:r>
            <a:endParaRPr lang="en-US" dirty="0"/>
          </a:p>
        </p:txBody>
      </p:sp>
    </p:spTree>
    <p:extLst>
      <p:ext uri="{BB962C8B-B14F-4D97-AF65-F5344CB8AC3E}">
        <p14:creationId xmlns:p14="http://schemas.microsoft.com/office/powerpoint/2010/main" val="108728405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Autoimmune disorders</a:t>
            </a:r>
            <a:endParaRPr lang="en-US" dirty="0"/>
          </a:p>
        </p:txBody>
      </p:sp>
      <p:sp>
        <p:nvSpPr>
          <p:cNvPr id="5" name="Text Placeholder 2"/>
          <p:cNvSpPr txBox="1">
            <a:spLocks/>
          </p:cNvSpPr>
          <p:nvPr/>
        </p:nvSpPr>
        <p:spPr bwMode="auto">
          <a:xfrm>
            <a:off x="1045779" y="6438517"/>
            <a:ext cx="7467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20000"/>
              </a:spcBef>
            </a:pPr>
            <a:r>
              <a:rPr lang="en-US" sz="1600" dirty="0" smtClean="0"/>
              <a:t>Eaton et al. Am </a:t>
            </a:r>
            <a:r>
              <a:rPr lang="en-US" sz="1600" dirty="0"/>
              <a:t>J Psychiatry. 2006;163(3):521-528</a:t>
            </a:r>
            <a:r>
              <a:rPr lang="en-US" sz="1600" dirty="0" smtClean="0"/>
              <a:t>.</a:t>
            </a:r>
            <a:endParaRPr lang="en-US" sz="1600" dirty="0"/>
          </a:p>
        </p:txBody>
      </p:sp>
      <p:pic>
        <p:nvPicPr>
          <p:cNvPr id="6" name="Picture 14"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690" y="1295400"/>
            <a:ext cx="8066689" cy="5144383"/>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446690" y="2438400"/>
            <a:ext cx="8066689"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236878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Gluten antibodies</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743" y="2095500"/>
            <a:ext cx="8420100"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09600" y="3775240"/>
            <a:ext cx="7924799" cy="3395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725914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Maternal antibodies (from neonatal blood spots) and risk of SZ in offspring</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1524000"/>
            <a:ext cx="8395855"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791200" y="6248400"/>
            <a:ext cx="2819400" cy="381000"/>
          </a:xfrm>
          <a:prstGeom prst="rect">
            <a:avLst/>
          </a:prstGeom>
          <a:noFill/>
        </p:spPr>
        <p:txBody>
          <a:bodyPr wrap="square" rtlCol="0">
            <a:spAutoFit/>
          </a:bodyPr>
          <a:lstStyle/>
          <a:p>
            <a:r>
              <a:rPr lang="en-US" dirty="0" err="1" smtClean="0"/>
              <a:t>Karlsson</a:t>
            </a:r>
            <a:r>
              <a:rPr lang="en-US" dirty="0" smtClean="0"/>
              <a:t> 2012</a:t>
            </a:r>
            <a:endParaRPr lang="en-US" dirty="0"/>
          </a:p>
        </p:txBody>
      </p:sp>
    </p:spTree>
    <p:extLst>
      <p:ext uri="{BB962C8B-B14F-4D97-AF65-F5344CB8AC3E}">
        <p14:creationId xmlns:p14="http://schemas.microsoft.com/office/powerpoint/2010/main" val="12881146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47800"/>
            <a:ext cx="6934200" cy="4938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32096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Later adulthood: Dementia</a:t>
            </a:r>
            <a:endParaRPr lang="en-US" dirty="0"/>
          </a:p>
        </p:txBody>
      </p:sp>
    </p:spTree>
    <p:extLst>
      <p:ext uri="{BB962C8B-B14F-4D97-AF65-F5344CB8AC3E}">
        <p14:creationId xmlns:p14="http://schemas.microsoft.com/office/powerpoint/2010/main" val="18864951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3"/>
          <p:cNvSpPr>
            <a:spLocks noGrp="1"/>
          </p:cNvSpPr>
          <p:nvPr>
            <p:ph idx="1"/>
          </p:nvPr>
        </p:nvSpPr>
        <p:spPr>
          <a:xfrm>
            <a:off x="614363" y="1120775"/>
            <a:ext cx="8229600" cy="4525963"/>
          </a:xfrm>
        </p:spPr>
        <p:txBody>
          <a:bodyPr/>
          <a:lstStyle/>
          <a:p>
            <a:endParaRPr lang="en-US" altLang="en-US" smtClean="0"/>
          </a:p>
        </p:txBody>
      </p:sp>
      <p:pic>
        <p:nvPicPr>
          <p:cNvPr id="30723" name="Picture 5" descr="http://www.gwern.net/images/2011-gizmodo-brain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 y="838200"/>
            <a:ext cx="8505825"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64163" y="6021388"/>
            <a:ext cx="3240087" cy="503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t>Schaie</a:t>
            </a:r>
            <a:r>
              <a:rPr lang="en-US" dirty="0"/>
              <a:t> &amp; Willis, 2011</a:t>
            </a:r>
          </a:p>
        </p:txBody>
      </p:sp>
    </p:spTree>
    <p:extLst>
      <p:ext uri="{BB962C8B-B14F-4D97-AF65-F5344CB8AC3E}">
        <p14:creationId xmlns:p14="http://schemas.microsoft.com/office/powerpoint/2010/main" val="17516959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l"/>
            <a:r>
              <a:rPr lang="en-US" altLang="en-US" dirty="0" smtClean="0">
                <a:effectLst/>
              </a:rPr>
              <a:t>Another </a:t>
            </a:r>
            <a:r>
              <a:rPr lang="en-US" altLang="en-US" smtClean="0">
                <a:effectLst/>
              </a:rPr>
              <a:t>brief survey</a:t>
            </a:r>
            <a:endParaRPr lang="en-US" altLang="en-US" dirty="0" smtClean="0">
              <a:effectLst/>
            </a:endParaRPr>
          </a:p>
        </p:txBody>
      </p:sp>
      <p:sp>
        <p:nvSpPr>
          <p:cNvPr id="3" name="Content Placeholder 2"/>
          <p:cNvSpPr>
            <a:spLocks noGrp="1"/>
          </p:cNvSpPr>
          <p:nvPr>
            <p:ph idx="1"/>
          </p:nvPr>
        </p:nvSpPr>
        <p:spPr/>
        <p:txBody>
          <a:bodyPr/>
          <a:lstStyle/>
          <a:p>
            <a:pPr>
              <a:defRPr/>
            </a:pPr>
            <a:r>
              <a:rPr lang="en-US" dirty="0" smtClean="0"/>
              <a:t>Q1. What is the strongest predictor of dementia?</a:t>
            </a:r>
          </a:p>
          <a:p>
            <a:pPr>
              <a:defRPr/>
            </a:pPr>
            <a:r>
              <a:rPr lang="en-US" dirty="0" smtClean="0"/>
              <a:t>Q2. Approximately what percent adults 65+ have dementia?</a:t>
            </a:r>
          </a:p>
          <a:p>
            <a:pPr>
              <a:defRPr/>
            </a:pPr>
            <a:r>
              <a:rPr lang="en-US" dirty="0" smtClean="0"/>
              <a:t>Q3. Is dementia more common among women or men?</a:t>
            </a:r>
          </a:p>
          <a:p>
            <a:pPr>
              <a:defRPr/>
            </a:pPr>
            <a:r>
              <a:rPr lang="en-US" dirty="0" smtClean="0"/>
              <a:t>Q4. What is the most common cause of dementia?</a:t>
            </a:r>
          </a:p>
          <a:p>
            <a:pPr marL="0" indent="0">
              <a:buFont typeface="Wingdings 2" pitchFamily="18" charset="2"/>
              <a:buNone/>
              <a:defRPr/>
            </a:pPr>
            <a:endParaRPr lang="en-US" dirty="0" smtClean="0"/>
          </a:p>
          <a:p>
            <a:pPr>
              <a:defRPr/>
            </a:pPr>
            <a:endParaRPr lang="en-US" dirty="0"/>
          </a:p>
        </p:txBody>
      </p:sp>
    </p:spTree>
    <p:extLst>
      <p:ext uri="{BB962C8B-B14F-4D97-AF65-F5344CB8AC3E}">
        <p14:creationId xmlns:p14="http://schemas.microsoft.com/office/powerpoint/2010/main" val="114547220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l"/>
            <a:r>
              <a:rPr lang="en-US" altLang="en-US" dirty="0" smtClean="0">
                <a:effectLst/>
              </a:rPr>
              <a:t>Another </a:t>
            </a:r>
            <a:r>
              <a:rPr lang="en-US" altLang="en-US" smtClean="0">
                <a:effectLst/>
              </a:rPr>
              <a:t>brief survey</a:t>
            </a:r>
            <a:endParaRPr lang="en-US" altLang="en-US" dirty="0" smtClean="0">
              <a:effectLst/>
            </a:endParaRPr>
          </a:p>
        </p:txBody>
      </p:sp>
      <p:sp>
        <p:nvSpPr>
          <p:cNvPr id="3" name="Content Placeholder 2"/>
          <p:cNvSpPr>
            <a:spLocks noGrp="1"/>
          </p:cNvSpPr>
          <p:nvPr>
            <p:ph idx="1"/>
          </p:nvPr>
        </p:nvSpPr>
        <p:spPr/>
        <p:txBody>
          <a:bodyPr/>
          <a:lstStyle/>
          <a:p>
            <a:pPr>
              <a:defRPr/>
            </a:pPr>
            <a:r>
              <a:rPr lang="en-US" dirty="0" smtClean="0"/>
              <a:t>Q1. What is the strongest predictor of dementia?</a:t>
            </a:r>
          </a:p>
          <a:p>
            <a:pPr marL="640080" lvl="2" indent="-274320">
              <a:defRPr/>
            </a:pPr>
            <a:r>
              <a:rPr lang="en-US" dirty="0">
                <a:solidFill>
                  <a:srgbClr val="FFFF00"/>
                </a:solidFill>
              </a:rPr>
              <a:t>AGE</a:t>
            </a:r>
            <a:r>
              <a:rPr lang="en-US" dirty="0"/>
              <a:t>: </a:t>
            </a:r>
            <a:r>
              <a:rPr lang="en-US" dirty="0">
                <a:solidFill>
                  <a:schemeClr val="tx1"/>
                </a:solidFill>
              </a:rPr>
              <a:t>Risk of dementia increases exponentially with age. Incidence doubles every 5 years after age 65. </a:t>
            </a:r>
            <a:endParaRPr lang="en-US" dirty="0" smtClean="0">
              <a:solidFill>
                <a:schemeClr val="tx1"/>
              </a:solidFill>
            </a:endParaRPr>
          </a:p>
          <a:p>
            <a:pPr>
              <a:defRPr/>
            </a:pPr>
            <a:r>
              <a:rPr lang="en-US" dirty="0" smtClean="0"/>
              <a:t>Q2. Approximately what percent adults 65+ have dementia?</a:t>
            </a:r>
          </a:p>
          <a:p>
            <a:pPr>
              <a:defRPr/>
            </a:pPr>
            <a:r>
              <a:rPr lang="en-US" dirty="0" smtClean="0"/>
              <a:t>Q3. Is dementia more common among women or men?</a:t>
            </a:r>
          </a:p>
          <a:p>
            <a:pPr>
              <a:defRPr/>
            </a:pPr>
            <a:r>
              <a:rPr lang="en-US" dirty="0" smtClean="0"/>
              <a:t>Q4. What is the most common cause of dementia?</a:t>
            </a:r>
          </a:p>
          <a:p>
            <a:pPr marL="0" indent="0">
              <a:buFont typeface="Wingdings 2" pitchFamily="18" charset="2"/>
              <a:buNone/>
              <a:defRPr/>
            </a:pPr>
            <a:endParaRPr lang="en-US" dirty="0" smtClean="0"/>
          </a:p>
          <a:p>
            <a:pPr>
              <a:defRPr/>
            </a:pPr>
            <a:endParaRPr lang="en-US" dirty="0"/>
          </a:p>
        </p:txBody>
      </p:sp>
    </p:spTree>
    <p:extLst>
      <p:ext uri="{BB962C8B-B14F-4D97-AF65-F5344CB8AC3E}">
        <p14:creationId xmlns:p14="http://schemas.microsoft.com/office/powerpoint/2010/main" val="29884298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l"/>
            <a:r>
              <a:rPr lang="en-US" altLang="en-US" dirty="0" smtClean="0">
                <a:effectLst/>
              </a:rPr>
              <a:t>Another </a:t>
            </a:r>
            <a:r>
              <a:rPr lang="en-US" altLang="en-US" smtClean="0">
                <a:effectLst/>
              </a:rPr>
              <a:t>brief survey</a:t>
            </a:r>
            <a:endParaRPr lang="en-US" altLang="en-US" dirty="0" smtClean="0">
              <a:effectLst/>
            </a:endParaRPr>
          </a:p>
        </p:txBody>
      </p:sp>
      <p:sp>
        <p:nvSpPr>
          <p:cNvPr id="3" name="Content Placeholder 2"/>
          <p:cNvSpPr>
            <a:spLocks noGrp="1"/>
          </p:cNvSpPr>
          <p:nvPr>
            <p:ph idx="1"/>
          </p:nvPr>
        </p:nvSpPr>
        <p:spPr/>
        <p:txBody>
          <a:bodyPr/>
          <a:lstStyle/>
          <a:p>
            <a:pPr>
              <a:defRPr/>
            </a:pPr>
            <a:r>
              <a:rPr lang="en-US" dirty="0" smtClean="0"/>
              <a:t>Q1. What is the strongest predictor of dementia?</a:t>
            </a:r>
          </a:p>
          <a:p>
            <a:pPr marL="640080" lvl="2" indent="-274320">
              <a:defRPr/>
            </a:pPr>
            <a:r>
              <a:rPr lang="en-US" dirty="0">
                <a:solidFill>
                  <a:srgbClr val="FFFF00"/>
                </a:solidFill>
              </a:rPr>
              <a:t>AGE</a:t>
            </a:r>
            <a:r>
              <a:rPr lang="en-US" dirty="0"/>
              <a:t>: </a:t>
            </a:r>
            <a:r>
              <a:rPr lang="en-US" dirty="0">
                <a:solidFill>
                  <a:schemeClr val="tx1"/>
                </a:solidFill>
              </a:rPr>
              <a:t>Risk of dementia increases exponentially with age. Incidence doubles every 5 years after age 65. </a:t>
            </a:r>
            <a:endParaRPr lang="en-US" dirty="0" smtClean="0">
              <a:solidFill>
                <a:schemeClr val="tx1"/>
              </a:solidFill>
            </a:endParaRPr>
          </a:p>
          <a:p>
            <a:pPr>
              <a:defRPr/>
            </a:pPr>
            <a:r>
              <a:rPr lang="en-US" dirty="0" smtClean="0"/>
              <a:t>Q2. Approximately what percent adults 65+ have dementia?</a:t>
            </a:r>
          </a:p>
          <a:p>
            <a:pPr lvl="1">
              <a:defRPr/>
            </a:pPr>
            <a:r>
              <a:rPr lang="en-US" dirty="0">
                <a:solidFill>
                  <a:srgbClr val="FFFF00"/>
                </a:solidFill>
              </a:rPr>
              <a:t>~10%</a:t>
            </a:r>
            <a:r>
              <a:rPr lang="en-US" dirty="0"/>
              <a:t>. </a:t>
            </a:r>
            <a:r>
              <a:rPr lang="en-US" dirty="0" smtClean="0"/>
              <a:t>Prevalence age 85+ </a:t>
            </a:r>
            <a:r>
              <a:rPr lang="en-US" dirty="0"/>
              <a:t>is ~25-30%</a:t>
            </a:r>
          </a:p>
          <a:p>
            <a:pPr>
              <a:defRPr/>
            </a:pPr>
            <a:r>
              <a:rPr lang="en-US" dirty="0" smtClean="0"/>
              <a:t>Q3. Is dementia more common among women or men?</a:t>
            </a:r>
          </a:p>
          <a:p>
            <a:pPr>
              <a:defRPr/>
            </a:pPr>
            <a:r>
              <a:rPr lang="en-US" dirty="0" smtClean="0"/>
              <a:t>Q4. What is the most common cause of dementia?</a:t>
            </a:r>
          </a:p>
          <a:p>
            <a:pPr>
              <a:defRPr/>
            </a:pPr>
            <a:endParaRPr lang="en-US" dirty="0" smtClean="0"/>
          </a:p>
          <a:p>
            <a:pPr marL="0" indent="0">
              <a:buFont typeface="Wingdings 2" pitchFamily="18" charset="2"/>
              <a:buNone/>
              <a:defRPr/>
            </a:pPr>
            <a:endParaRPr lang="en-US" dirty="0" smtClean="0"/>
          </a:p>
          <a:p>
            <a:pPr>
              <a:defRPr/>
            </a:pPr>
            <a:endParaRPr lang="en-US" dirty="0"/>
          </a:p>
        </p:txBody>
      </p:sp>
    </p:spTree>
    <p:extLst>
      <p:ext uri="{BB962C8B-B14F-4D97-AF65-F5344CB8AC3E}">
        <p14:creationId xmlns:p14="http://schemas.microsoft.com/office/powerpoint/2010/main" val="193371643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l"/>
            <a:r>
              <a:rPr lang="en-US" altLang="en-US" dirty="0" smtClean="0">
                <a:effectLst/>
              </a:rPr>
              <a:t>Another </a:t>
            </a:r>
            <a:r>
              <a:rPr lang="en-US" altLang="en-US" smtClean="0">
                <a:effectLst/>
              </a:rPr>
              <a:t>brief survey</a:t>
            </a:r>
            <a:endParaRPr lang="en-US" altLang="en-US" dirty="0" smtClean="0">
              <a:effectLst/>
            </a:endParaRPr>
          </a:p>
        </p:txBody>
      </p:sp>
      <p:sp>
        <p:nvSpPr>
          <p:cNvPr id="3" name="Content Placeholder 2"/>
          <p:cNvSpPr>
            <a:spLocks noGrp="1"/>
          </p:cNvSpPr>
          <p:nvPr>
            <p:ph idx="1"/>
          </p:nvPr>
        </p:nvSpPr>
        <p:spPr/>
        <p:txBody>
          <a:bodyPr/>
          <a:lstStyle/>
          <a:p>
            <a:pPr>
              <a:defRPr/>
            </a:pPr>
            <a:r>
              <a:rPr lang="en-US" dirty="0" smtClean="0"/>
              <a:t>Q1. What is the strongest predictor of dementia?</a:t>
            </a:r>
          </a:p>
          <a:p>
            <a:pPr marL="640080" lvl="2" indent="-274320">
              <a:defRPr/>
            </a:pPr>
            <a:r>
              <a:rPr lang="en-US" dirty="0">
                <a:solidFill>
                  <a:srgbClr val="FFFF00"/>
                </a:solidFill>
              </a:rPr>
              <a:t>AGE</a:t>
            </a:r>
            <a:r>
              <a:rPr lang="en-US" dirty="0"/>
              <a:t>: </a:t>
            </a:r>
            <a:r>
              <a:rPr lang="en-US" dirty="0">
                <a:solidFill>
                  <a:schemeClr val="tx1"/>
                </a:solidFill>
              </a:rPr>
              <a:t>Risk of dementia increases exponentially with age. Incidence doubles every 5 years after age 65. </a:t>
            </a:r>
            <a:endParaRPr lang="en-US" dirty="0" smtClean="0">
              <a:solidFill>
                <a:schemeClr val="tx1"/>
              </a:solidFill>
            </a:endParaRPr>
          </a:p>
          <a:p>
            <a:pPr>
              <a:defRPr/>
            </a:pPr>
            <a:r>
              <a:rPr lang="en-US" dirty="0" smtClean="0"/>
              <a:t>Q2. Approximately what percent adults 65+ have dementia?</a:t>
            </a:r>
          </a:p>
          <a:p>
            <a:pPr lvl="1">
              <a:defRPr/>
            </a:pPr>
            <a:r>
              <a:rPr lang="en-US" dirty="0">
                <a:solidFill>
                  <a:srgbClr val="FFFF00"/>
                </a:solidFill>
              </a:rPr>
              <a:t>~10%</a:t>
            </a:r>
            <a:r>
              <a:rPr lang="en-US" dirty="0"/>
              <a:t>. </a:t>
            </a:r>
            <a:r>
              <a:rPr lang="en-US" dirty="0" smtClean="0"/>
              <a:t>Prevalence age 85+ </a:t>
            </a:r>
            <a:r>
              <a:rPr lang="en-US" dirty="0"/>
              <a:t>is ~25-30%</a:t>
            </a:r>
          </a:p>
          <a:p>
            <a:pPr>
              <a:defRPr/>
            </a:pPr>
            <a:r>
              <a:rPr lang="en-US" dirty="0" smtClean="0"/>
              <a:t>Q3. Is dementia more common among women or men?</a:t>
            </a:r>
          </a:p>
          <a:p>
            <a:pPr lvl="1">
              <a:defRPr/>
            </a:pPr>
            <a:r>
              <a:rPr lang="en-US" dirty="0"/>
              <a:t>In the US, the ratio of women to men with dementia is ~ 2 to 1.</a:t>
            </a:r>
          </a:p>
          <a:p>
            <a:pPr>
              <a:defRPr/>
            </a:pPr>
            <a:r>
              <a:rPr lang="en-US" dirty="0" smtClean="0"/>
              <a:t>Q4. What is the most common cause of dementia?</a:t>
            </a:r>
          </a:p>
          <a:p>
            <a:pPr>
              <a:defRPr/>
            </a:pPr>
            <a:endParaRPr lang="en-US" dirty="0" smtClean="0"/>
          </a:p>
          <a:p>
            <a:pPr marL="0" indent="0">
              <a:buFont typeface="Wingdings 2" pitchFamily="18" charset="2"/>
              <a:buNone/>
              <a:defRPr/>
            </a:pPr>
            <a:endParaRPr lang="en-US" dirty="0" smtClean="0"/>
          </a:p>
          <a:p>
            <a:pPr>
              <a:defRPr/>
            </a:pPr>
            <a:endParaRPr lang="en-US" dirty="0"/>
          </a:p>
        </p:txBody>
      </p:sp>
    </p:spTree>
    <p:extLst>
      <p:ext uri="{BB962C8B-B14F-4D97-AF65-F5344CB8AC3E}">
        <p14:creationId xmlns:p14="http://schemas.microsoft.com/office/powerpoint/2010/main" val="2680886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8681" y="4038600"/>
            <a:ext cx="4109719" cy="268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Time from disorder onset to first treatment* contact</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 y="1467760"/>
            <a:ext cx="4389120" cy="2647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8200" y="1467760"/>
            <a:ext cx="4199397" cy="2647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19469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l"/>
            <a:r>
              <a:rPr lang="en-US" altLang="en-US" dirty="0" smtClean="0">
                <a:effectLst/>
              </a:rPr>
              <a:t>Another </a:t>
            </a:r>
            <a:r>
              <a:rPr lang="en-US" altLang="en-US" smtClean="0">
                <a:effectLst/>
              </a:rPr>
              <a:t>brief survey</a:t>
            </a:r>
            <a:endParaRPr lang="en-US" altLang="en-US" dirty="0" smtClean="0">
              <a:effectLst/>
            </a:endParaRPr>
          </a:p>
        </p:txBody>
      </p:sp>
      <p:sp>
        <p:nvSpPr>
          <p:cNvPr id="3" name="Content Placeholder 2"/>
          <p:cNvSpPr>
            <a:spLocks noGrp="1"/>
          </p:cNvSpPr>
          <p:nvPr>
            <p:ph idx="1"/>
          </p:nvPr>
        </p:nvSpPr>
        <p:spPr/>
        <p:txBody>
          <a:bodyPr/>
          <a:lstStyle/>
          <a:p>
            <a:pPr>
              <a:defRPr/>
            </a:pPr>
            <a:r>
              <a:rPr lang="en-US" dirty="0" smtClean="0"/>
              <a:t>Q1. What is the strongest predictor of dementia?</a:t>
            </a:r>
          </a:p>
          <a:p>
            <a:pPr marL="640080" lvl="2" indent="-274320">
              <a:defRPr/>
            </a:pPr>
            <a:r>
              <a:rPr lang="en-US" dirty="0">
                <a:solidFill>
                  <a:srgbClr val="FFFF00"/>
                </a:solidFill>
              </a:rPr>
              <a:t>AGE</a:t>
            </a:r>
            <a:r>
              <a:rPr lang="en-US" dirty="0"/>
              <a:t>: </a:t>
            </a:r>
            <a:r>
              <a:rPr lang="en-US" dirty="0">
                <a:solidFill>
                  <a:schemeClr val="tx1"/>
                </a:solidFill>
              </a:rPr>
              <a:t>Risk of dementia increases exponentially with age. Incidence doubles every 5 years after age 65. </a:t>
            </a:r>
            <a:endParaRPr lang="en-US" dirty="0" smtClean="0">
              <a:solidFill>
                <a:schemeClr val="tx1"/>
              </a:solidFill>
            </a:endParaRPr>
          </a:p>
          <a:p>
            <a:pPr>
              <a:defRPr/>
            </a:pPr>
            <a:r>
              <a:rPr lang="en-US" dirty="0" smtClean="0"/>
              <a:t>Q2. Approximately what percent adults 65+ have dementia?</a:t>
            </a:r>
          </a:p>
          <a:p>
            <a:pPr lvl="1">
              <a:defRPr/>
            </a:pPr>
            <a:r>
              <a:rPr lang="en-US" dirty="0">
                <a:solidFill>
                  <a:srgbClr val="FFFF00"/>
                </a:solidFill>
              </a:rPr>
              <a:t>~10%</a:t>
            </a:r>
            <a:r>
              <a:rPr lang="en-US" dirty="0"/>
              <a:t>. </a:t>
            </a:r>
            <a:r>
              <a:rPr lang="en-US" dirty="0" smtClean="0"/>
              <a:t>Prevalence age 85+ </a:t>
            </a:r>
            <a:r>
              <a:rPr lang="en-US" dirty="0"/>
              <a:t>is ~25-30%</a:t>
            </a:r>
          </a:p>
          <a:p>
            <a:pPr>
              <a:defRPr/>
            </a:pPr>
            <a:r>
              <a:rPr lang="en-US" dirty="0" smtClean="0"/>
              <a:t>Q3. Is dementia more common among women or men?</a:t>
            </a:r>
          </a:p>
          <a:p>
            <a:pPr lvl="1">
              <a:defRPr/>
            </a:pPr>
            <a:r>
              <a:rPr lang="en-US" dirty="0"/>
              <a:t>In the US, the ratio of women to men with dementia is ~ 2 to 1.</a:t>
            </a:r>
          </a:p>
          <a:p>
            <a:pPr>
              <a:defRPr/>
            </a:pPr>
            <a:r>
              <a:rPr lang="en-US" dirty="0" smtClean="0"/>
              <a:t>Q4. What is the most common cause of dementia?</a:t>
            </a:r>
          </a:p>
          <a:p>
            <a:pPr marL="640080" lvl="2" indent="-274320">
              <a:defRPr/>
            </a:pPr>
            <a:r>
              <a:rPr lang="en-US" dirty="0">
                <a:solidFill>
                  <a:srgbClr val="FFFF00"/>
                </a:solidFill>
              </a:rPr>
              <a:t>Alzheimer’s disease</a:t>
            </a:r>
            <a:r>
              <a:rPr lang="en-US" dirty="0"/>
              <a:t>.  Estimated that 50-75% of cases are caused by AD.</a:t>
            </a:r>
          </a:p>
          <a:p>
            <a:pPr>
              <a:defRPr/>
            </a:pPr>
            <a:endParaRPr lang="en-US" dirty="0" smtClean="0"/>
          </a:p>
          <a:p>
            <a:pPr marL="0" indent="0">
              <a:buFont typeface="Wingdings 2" pitchFamily="18" charset="2"/>
              <a:buNone/>
              <a:defRPr/>
            </a:pPr>
            <a:endParaRPr lang="en-US" dirty="0" smtClean="0"/>
          </a:p>
          <a:p>
            <a:pPr>
              <a:defRPr/>
            </a:pPr>
            <a:endParaRPr lang="en-US" dirty="0"/>
          </a:p>
        </p:txBody>
      </p:sp>
    </p:spTree>
    <p:extLst>
      <p:ext uri="{BB962C8B-B14F-4D97-AF65-F5344CB8AC3E}">
        <p14:creationId xmlns:p14="http://schemas.microsoft.com/office/powerpoint/2010/main" val="8946668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p:txBody>
          <a:bodyPr/>
          <a:lstStyle/>
          <a:p>
            <a:endParaRPr lang="en-US" altLang="en-US" smtClean="0"/>
          </a:p>
        </p:txBody>
      </p:sp>
      <p:pic>
        <p:nvPicPr>
          <p:cNvPr id="23555" name="Picture 2" descr="C:\Users\lohmanmc\AppData\Local\Temp\Lecture10.pdf"/>
          <p:cNvPicPr>
            <a:picLocks noChangeAspect="1" noChangeArrowheads="1"/>
          </p:cNvPicPr>
          <p:nvPr/>
        </p:nvPicPr>
        <p:blipFill>
          <a:blip r:embed="rId3">
            <a:extLst>
              <a:ext uri="{28A0092B-C50C-407E-A947-70E740481C1C}">
                <a14:useLocalDpi xmlns:a14="http://schemas.microsoft.com/office/drawing/2010/main" val="0"/>
              </a:ext>
            </a:extLst>
          </a:blip>
          <a:srcRect t="9116"/>
          <a:stretch>
            <a:fillRect/>
          </a:stretch>
        </p:blipFill>
        <p:spPr bwMode="auto">
          <a:xfrm>
            <a:off x="533400" y="1089025"/>
            <a:ext cx="8077200" cy="520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4"/>
          <p:cNvSpPr>
            <a:spLocks noChangeArrowheads="1"/>
          </p:cNvSpPr>
          <p:nvPr/>
        </p:nvSpPr>
        <p:spPr bwMode="auto">
          <a:xfrm>
            <a:off x="539750" y="6305550"/>
            <a:ext cx="6192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pPr>
            <a:r>
              <a:rPr lang="en-US" altLang="en-US" sz="1800">
                <a:latin typeface="Arial" charset="0"/>
              </a:rPr>
              <a:t>Craik &amp; Tulving “The Handbook of Memory” (2005) </a:t>
            </a:r>
          </a:p>
        </p:txBody>
      </p:sp>
      <p:sp>
        <p:nvSpPr>
          <p:cNvPr id="23557" name="TextBox 2"/>
          <p:cNvSpPr txBox="1">
            <a:spLocks noChangeArrowheads="1"/>
          </p:cNvSpPr>
          <p:nvPr/>
        </p:nvSpPr>
        <p:spPr bwMode="auto">
          <a:xfrm>
            <a:off x="2987675" y="755650"/>
            <a:ext cx="2808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algn="ctr" eaLnBrk="1" hangingPunct="1">
              <a:buClrTx/>
              <a:buSzTx/>
              <a:buFontTx/>
              <a:buNone/>
            </a:pPr>
            <a:r>
              <a:rPr lang="en-US" altLang="en-US" sz="1800" b="1">
                <a:latin typeface="Arial" charset="0"/>
              </a:rPr>
              <a:t>Alzheimer’s Dementia</a:t>
            </a:r>
          </a:p>
        </p:txBody>
      </p:sp>
      <p:sp>
        <p:nvSpPr>
          <p:cNvPr id="23558" name="TextBox 6"/>
          <p:cNvSpPr txBox="1">
            <a:spLocks noChangeArrowheads="1"/>
          </p:cNvSpPr>
          <p:nvPr/>
        </p:nvSpPr>
        <p:spPr bwMode="auto">
          <a:xfrm>
            <a:off x="5795963" y="755650"/>
            <a:ext cx="2808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algn="ctr" eaLnBrk="1" hangingPunct="1">
              <a:buClrTx/>
              <a:buSzTx/>
              <a:buFontTx/>
              <a:buNone/>
            </a:pPr>
            <a:r>
              <a:rPr lang="en-US" altLang="en-US" sz="1800" b="1">
                <a:latin typeface="Arial" charset="0"/>
              </a:rPr>
              <a:t>Vascular dementia</a:t>
            </a:r>
          </a:p>
        </p:txBody>
      </p:sp>
      <p:sp>
        <p:nvSpPr>
          <p:cNvPr id="2" name="Rectangle 1"/>
          <p:cNvSpPr/>
          <p:nvPr/>
        </p:nvSpPr>
        <p:spPr>
          <a:xfrm>
            <a:off x="5795963" y="1089025"/>
            <a:ext cx="2808287" cy="20526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8" name="Rectangle 7"/>
          <p:cNvSpPr/>
          <p:nvPr/>
        </p:nvSpPr>
        <p:spPr>
          <a:xfrm>
            <a:off x="2971800" y="3141663"/>
            <a:ext cx="2808288" cy="15827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5780088" y="5300663"/>
            <a:ext cx="2808287" cy="10048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9413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chor="ctr"/>
          <a:lstStyle/>
          <a:p>
            <a:pPr algn="l"/>
            <a:r>
              <a:rPr lang="en-US" altLang="en-US" sz="3600" dirty="0" smtClean="0">
                <a:effectLst/>
              </a:rPr>
              <a:t>Dementia Alzheimer’s Type</a:t>
            </a:r>
          </a:p>
        </p:txBody>
      </p:sp>
      <p:sp>
        <p:nvSpPr>
          <p:cNvPr id="67587" name="Content Placeholder 2"/>
          <p:cNvSpPr>
            <a:spLocks noGrp="1"/>
          </p:cNvSpPr>
          <p:nvPr>
            <p:ph idx="1"/>
          </p:nvPr>
        </p:nvSpPr>
        <p:spPr>
          <a:xfrm>
            <a:off x="457200" y="1484313"/>
            <a:ext cx="8229600" cy="4525962"/>
          </a:xfrm>
        </p:spPr>
        <p:txBody>
          <a:bodyPr>
            <a:normAutofit lnSpcReduction="10000"/>
          </a:bodyPr>
          <a:lstStyle/>
          <a:p>
            <a:pPr>
              <a:defRPr/>
            </a:pPr>
            <a:r>
              <a:rPr lang="en-US" sz="2800" dirty="0" smtClean="0"/>
              <a:t>Essential feature: </a:t>
            </a:r>
            <a:r>
              <a:rPr lang="en-US" sz="2800" dirty="0" smtClean="0">
                <a:solidFill>
                  <a:srgbClr val="FFFF00"/>
                </a:solidFill>
              </a:rPr>
              <a:t>memory impairment</a:t>
            </a:r>
            <a:r>
              <a:rPr lang="en-US" sz="2800" dirty="0" smtClean="0"/>
              <a:t> </a:t>
            </a:r>
            <a:r>
              <a:rPr lang="en-US" sz="2800" dirty="0" smtClean="0">
                <a:solidFill>
                  <a:srgbClr val="FFFF00"/>
                </a:solidFill>
              </a:rPr>
              <a:t>(amnesia) </a:t>
            </a:r>
            <a:r>
              <a:rPr lang="en-US" sz="2800" dirty="0" smtClean="0"/>
              <a:t>PLUS at least one of the following:</a:t>
            </a:r>
          </a:p>
          <a:p>
            <a:pPr lvl="1">
              <a:defRPr/>
            </a:pPr>
            <a:r>
              <a:rPr lang="en-US" sz="2000" i="1" dirty="0" smtClean="0">
                <a:solidFill>
                  <a:srgbClr val="FFFF00"/>
                </a:solidFill>
              </a:rPr>
              <a:t>Aphasia</a:t>
            </a:r>
            <a:endParaRPr lang="en-US" sz="2000" dirty="0" smtClean="0"/>
          </a:p>
          <a:p>
            <a:pPr lvl="1">
              <a:defRPr/>
            </a:pPr>
            <a:r>
              <a:rPr lang="en-US" sz="2000" i="1" dirty="0" smtClean="0">
                <a:solidFill>
                  <a:srgbClr val="FFFF00"/>
                </a:solidFill>
              </a:rPr>
              <a:t>Apraxia</a:t>
            </a:r>
            <a:r>
              <a:rPr lang="en-US" sz="2000" i="1" dirty="0" smtClean="0"/>
              <a:t> </a:t>
            </a:r>
          </a:p>
          <a:p>
            <a:pPr lvl="1">
              <a:defRPr/>
            </a:pPr>
            <a:r>
              <a:rPr lang="en-US" sz="2000" i="1" dirty="0" err="1" smtClean="0">
                <a:solidFill>
                  <a:srgbClr val="FFFF00"/>
                </a:solidFill>
              </a:rPr>
              <a:t>Agnosia</a:t>
            </a:r>
            <a:r>
              <a:rPr lang="en-US" sz="2000" i="1" dirty="0" smtClean="0"/>
              <a:t> </a:t>
            </a:r>
          </a:p>
          <a:p>
            <a:pPr lvl="1">
              <a:defRPr/>
            </a:pPr>
            <a:r>
              <a:rPr lang="en-US" sz="2000" i="1" dirty="0" smtClean="0">
                <a:solidFill>
                  <a:srgbClr val="FFFF00"/>
                </a:solidFill>
              </a:rPr>
              <a:t>Disturbance in executive functioning </a:t>
            </a:r>
            <a:r>
              <a:rPr lang="en-US" sz="2000" dirty="0" smtClean="0"/>
              <a:t>	</a:t>
            </a:r>
          </a:p>
          <a:p>
            <a:pPr marL="457200" lvl="1" indent="0">
              <a:buFontTx/>
              <a:buNone/>
              <a:defRPr/>
            </a:pPr>
            <a:endParaRPr lang="en-US" sz="2000" dirty="0" smtClean="0"/>
          </a:p>
          <a:p>
            <a:pPr>
              <a:defRPr/>
            </a:pPr>
            <a:r>
              <a:rPr lang="en-US" sz="2800" dirty="0" smtClean="0"/>
              <a:t>Deficits must be sufficiently severe to cause impairment in occupational / social functioning (IADLs / ADLs) </a:t>
            </a:r>
          </a:p>
          <a:p>
            <a:pPr>
              <a:defRPr/>
            </a:pPr>
            <a:r>
              <a:rPr lang="en-US" sz="2800" dirty="0" smtClean="0"/>
              <a:t>Impairment must represent a decline from a previously higher level of functioning</a:t>
            </a:r>
          </a:p>
          <a:p>
            <a:pPr>
              <a:defRPr/>
            </a:pPr>
            <a:endParaRPr lang="en-US" dirty="0" smtClean="0"/>
          </a:p>
        </p:txBody>
      </p:sp>
    </p:spTree>
    <p:extLst>
      <p:ext uri="{BB962C8B-B14F-4D97-AF65-F5344CB8AC3E}">
        <p14:creationId xmlns:p14="http://schemas.microsoft.com/office/powerpoint/2010/main" val="171917738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l"/>
            <a:r>
              <a:rPr lang="en-US" altLang="en-US" smtClean="0">
                <a:effectLst/>
              </a:rPr>
              <a:t>Vascular dementia</a:t>
            </a:r>
          </a:p>
        </p:txBody>
      </p:sp>
      <p:sp>
        <p:nvSpPr>
          <p:cNvPr id="22531" name="Content Placeholder 2"/>
          <p:cNvSpPr>
            <a:spLocks noGrp="1"/>
          </p:cNvSpPr>
          <p:nvPr>
            <p:ph idx="1"/>
          </p:nvPr>
        </p:nvSpPr>
        <p:spPr/>
        <p:txBody>
          <a:bodyPr/>
          <a:lstStyle/>
          <a:p>
            <a:r>
              <a:rPr lang="en-US" altLang="en-US" dirty="0" smtClean="0"/>
              <a:t>More sudden onset vs. AD</a:t>
            </a:r>
          </a:p>
          <a:p>
            <a:r>
              <a:rPr lang="en-US" altLang="en-US" dirty="0" smtClean="0"/>
              <a:t>Unlike Alzheimer's disease, vascular dementia may progress in a 'stepped' manner. </a:t>
            </a:r>
          </a:p>
          <a:p>
            <a:r>
              <a:rPr lang="en-US" altLang="en-US" dirty="0" smtClean="0"/>
              <a:t>Plateaus may last years or forever</a:t>
            </a:r>
          </a:p>
          <a:p>
            <a:r>
              <a:rPr lang="en-US" altLang="en-US" dirty="0" smtClean="0"/>
              <a:t>More awareness of impairment and more prone to depression than those with AD</a:t>
            </a:r>
          </a:p>
        </p:txBody>
      </p:sp>
    </p:spTree>
    <p:extLst>
      <p:ext uri="{BB962C8B-B14F-4D97-AF65-F5344CB8AC3E}">
        <p14:creationId xmlns:p14="http://schemas.microsoft.com/office/powerpoint/2010/main" val="89349512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l"/>
            <a:r>
              <a:rPr lang="en-US" altLang="en-US" smtClean="0">
                <a:effectLst/>
              </a:rPr>
              <a:t>Other types of dementia</a:t>
            </a:r>
          </a:p>
        </p:txBody>
      </p:sp>
      <p:sp>
        <p:nvSpPr>
          <p:cNvPr id="24579" name="Content Placeholder 2"/>
          <p:cNvSpPr>
            <a:spLocks noGrp="1"/>
          </p:cNvSpPr>
          <p:nvPr>
            <p:ph idx="1"/>
          </p:nvPr>
        </p:nvSpPr>
        <p:spPr/>
        <p:txBody>
          <a:bodyPr/>
          <a:lstStyle/>
          <a:p>
            <a:r>
              <a:rPr lang="en-US" altLang="en-US" smtClean="0"/>
              <a:t>Lewy-body dementia</a:t>
            </a:r>
          </a:p>
          <a:p>
            <a:r>
              <a:rPr lang="en-US" altLang="en-US" smtClean="0"/>
              <a:t>Alcohol-related dementia</a:t>
            </a:r>
          </a:p>
          <a:p>
            <a:r>
              <a:rPr lang="en-US" altLang="en-US" smtClean="0"/>
              <a:t>Parkinson’s-related dementia</a:t>
            </a:r>
          </a:p>
          <a:p>
            <a:r>
              <a:rPr lang="en-US" altLang="en-US" smtClean="0"/>
              <a:t>Frontotemporal dementia</a:t>
            </a:r>
          </a:p>
          <a:p>
            <a:r>
              <a:rPr lang="en-US" altLang="en-US" smtClean="0"/>
              <a:t>Dementia due to medical conditions</a:t>
            </a:r>
          </a:p>
          <a:p>
            <a:pPr lvl="1"/>
            <a:r>
              <a:rPr lang="en-US" altLang="en-US" smtClean="0"/>
              <a:t>HIV</a:t>
            </a:r>
          </a:p>
          <a:p>
            <a:pPr lvl="1"/>
            <a:r>
              <a:rPr lang="en-US" altLang="en-US" smtClean="0"/>
              <a:t>Syphilis</a:t>
            </a:r>
          </a:p>
          <a:p>
            <a:pPr lvl="1"/>
            <a:r>
              <a:rPr lang="en-US" altLang="en-US" smtClean="0"/>
              <a:t>Vitamin deficiencies</a:t>
            </a:r>
          </a:p>
          <a:p>
            <a:pPr lvl="1"/>
            <a:r>
              <a:rPr lang="en-US" altLang="en-US" smtClean="0"/>
              <a:t>Huntington’s disease</a:t>
            </a:r>
          </a:p>
        </p:txBody>
      </p:sp>
    </p:spTree>
    <p:extLst>
      <p:ext uri="{BB962C8B-B14F-4D97-AF65-F5344CB8AC3E}">
        <p14:creationId xmlns:p14="http://schemas.microsoft.com/office/powerpoint/2010/main" val="333952455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28638" y="404813"/>
            <a:ext cx="8229600" cy="922337"/>
          </a:xfrm>
        </p:spPr>
        <p:txBody>
          <a:bodyPr/>
          <a:lstStyle/>
          <a:p>
            <a:pPr algn="l"/>
            <a:r>
              <a:rPr lang="en-US" altLang="en-US" sz="3600" smtClean="0">
                <a:effectLst/>
              </a:rPr>
              <a:t>Mild Cognitive Impairment</a:t>
            </a:r>
          </a:p>
        </p:txBody>
      </p:sp>
      <p:sp>
        <p:nvSpPr>
          <p:cNvPr id="65539" name="Content Placeholder 2"/>
          <p:cNvSpPr>
            <a:spLocks noGrp="1"/>
          </p:cNvSpPr>
          <p:nvPr>
            <p:ph idx="1"/>
          </p:nvPr>
        </p:nvSpPr>
        <p:spPr>
          <a:xfrm>
            <a:off x="457200" y="2565400"/>
            <a:ext cx="8229600" cy="3455988"/>
          </a:xfrm>
        </p:spPr>
        <p:txBody>
          <a:bodyPr/>
          <a:lstStyle/>
          <a:p>
            <a:pPr marL="0" indent="0">
              <a:buFont typeface="Wingdings 2" pitchFamily="18" charset="2"/>
              <a:buNone/>
              <a:defRPr/>
            </a:pPr>
            <a:endParaRPr lang="en-US" dirty="0" smtClean="0"/>
          </a:p>
          <a:p>
            <a:pPr>
              <a:defRPr/>
            </a:pPr>
            <a:endParaRPr lang="en-US" dirty="0" smtClean="0"/>
          </a:p>
          <a:p>
            <a:pPr>
              <a:defRPr/>
            </a:pPr>
            <a:r>
              <a:rPr lang="en-US" dirty="0" smtClean="0"/>
              <a:t>Mild impairment in a </a:t>
            </a:r>
            <a:r>
              <a:rPr lang="en-US" dirty="0" smtClean="0">
                <a:solidFill>
                  <a:srgbClr val="FFFF00"/>
                </a:solidFill>
              </a:rPr>
              <a:t>cognitive domain</a:t>
            </a:r>
          </a:p>
          <a:p>
            <a:pPr>
              <a:defRPr/>
            </a:pPr>
            <a:r>
              <a:rPr lang="en-US" dirty="0" smtClean="0">
                <a:solidFill>
                  <a:srgbClr val="FFFF00"/>
                </a:solidFill>
              </a:rPr>
              <a:t>Little or no functional difficulties</a:t>
            </a:r>
            <a:endParaRPr lang="en-US" dirty="0" smtClean="0"/>
          </a:p>
          <a:p>
            <a:pPr>
              <a:defRPr/>
            </a:pPr>
            <a:r>
              <a:rPr lang="en-US" dirty="0" smtClean="0"/>
              <a:t>2 types of MCI: Amnestic (</a:t>
            </a:r>
            <a:r>
              <a:rPr lang="en-US" dirty="0" err="1" smtClean="0"/>
              <a:t>aMCI</a:t>
            </a:r>
            <a:r>
              <a:rPr lang="en-US" dirty="0" smtClean="0"/>
              <a:t>) or non-</a:t>
            </a:r>
            <a:r>
              <a:rPr lang="en-US" dirty="0" err="1" smtClean="0"/>
              <a:t>amestic</a:t>
            </a:r>
            <a:r>
              <a:rPr lang="en-US" dirty="0" smtClean="0"/>
              <a:t> (</a:t>
            </a:r>
            <a:r>
              <a:rPr lang="en-US" dirty="0" err="1" smtClean="0"/>
              <a:t>nMCI</a:t>
            </a:r>
            <a:r>
              <a:rPr lang="en-US" dirty="0" smtClean="0"/>
              <a:t>)</a:t>
            </a:r>
          </a:p>
        </p:txBody>
      </p:sp>
      <p:sp>
        <p:nvSpPr>
          <p:cNvPr id="25604" name="Rectangle 3"/>
          <p:cNvSpPr>
            <a:spLocks noChangeArrowheads="1"/>
          </p:cNvSpPr>
          <p:nvPr/>
        </p:nvSpPr>
        <p:spPr bwMode="auto">
          <a:xfrm>
            <a:off x="4643438" y="6381750"/>
            <a:ext cx="45735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pPr>
            <a:r>
              <a:rPr lang="en-US" altLang="en-US" sz="1800">
                <a:latin typeface="Arial" charset="0"/>
              </a:rPr>
              <a:t>Petersen, 2011; Gauthier et al., 2006</a:t>
            </a:r>
          </a:p>
        </p:txBody>
      </p:sp>
      <p:graphicFrame>
        <p:nvGraphicFramePr>
          <p:cNvPr id="5" name="Content Placeholder 3"/>
          <p:cNvGraphicFramePr>
            <a:graphicFrameLocks/>
          </p:cNvGraphicFramePr>
          <p:nvPr/>
        </p:nvGraphicFramePr>
        <p:xfrm>
          <a:off x="755650" y="1484313"/>
          <a:ext cx="7775574" cy="1371600"/>
        </p:xfrm>
        <a:graphic>
          <a:graphicData uri="http://schemas.openxmlformats.org/drawingml/2006/table">
            <a:tbl>
              <a:tblPr firstRow="1" bandRow="1">
                <a:tableStyleId>{5C22544A-7EE6-4342-B048-85BDC9FD1C3A}</a:tableStyleId>
              </a:tblPr>
              <a:tblGrid>
                <a:gridCol w="2591858"/>
                <a:gridCol w="2591858"/>
                <a:gridCol w="2591858"/>
              </a:tblGrid>
              <a:tr h="1371600">
                <a:tc>
                  <a:txBody>
                    <a:bodyPr/>
                    <a:lstStyle/>
                    <a:p>
                      <a:pPr algn="ctr"/>
                      <a:r>
                        <a:rPr lang="en-US" sz="2800" b="1" i="0" u="none" strike="noStrike" kern="1200" baseline="0" dirty="0" smtClean="0">
                          <a:solidFill>
                            <a:schemeClr val="lt1"/>
                          </a:solidFill>
                          <a:latin typeface="+mn-lt"/>
                          <a:ea typeface="+mn-ea"/>
                          <a:cs typeface="+mn-cs"/>
                        </a:rPr>
                        <a:t>Normal Cognition</a:t>
                      </a:r>
                      <a:endParaRPr lang="en-US" sz="2800" b="0" i="0" u="none" strike="noStrike" kern="1200" baseline="0" dirty="0" smtClean="0">
                        <a:solidFill>
                          <a:schemeClr val="lt1"/>
                        </a:solidFill>
                        <a:latin typeface="+mn-lt"/>
                        <a:ea typeface="+mn-ea"/>
                        <a:cs typeface="+mn-cs"/>
                      </a:endParaRPr>
                    </a:p>
                  </a:txBody>
                  <a:tcPr marL="91425" marR="91425" marT="45724" marB="45724" anchor="ctr"/>
                </a:tc>
                <a:tc>
                  <a:txBody>
                    <a:bodyPr/>
                    <a:lstStyle/>
                    <a:p>
                      <a:pPr algn="ctr"/>
                      <a:r>
                        <a:rPr lang="en-US" sz="2800" dirty="0" smtClean="0"/>
                        <a:t>Mild cognitive impairment</a:t>
                      </a:r>
                      <a:endParaRPr lang="en-US" sz="2800" dirty="0"/>
                    </a:p>
                  </a:txBody>
                  <a:tcPr marL="91425" marR="91425" marT="45724" marB="45724" anchor="ctr"/>
                </a:tc>
                <a:tc>
                  <a:txBody>
                    <a:bodyPr/>
                    <a:lstStyle/>
                    <a:p>
                      <a:pPr algn="ctr"/>
                      <a:r>
                        <a:rPr lang="en-US" sz="2800" dirty="0" smtClean="0"/>
                        <a:t>Dementia</a:t>
                      </a:r>
                      <a:endParaRPr lang="en-US" sz="2800" dirty="0"/>
                    </a:p>
                  </a:txBody>
                  <a:tcPr marL="91425" marR="91425" marT="45724" marB="45724" anchor="ctr"/>
                </a:tc>
              </a:tr>
            </a:tbl>
          </a:graphicData>
        </a:graphic>
      </p:graphicFrame>
    </p:spTree>
    <p:extLst>
      <p:ext uri="{BB962C8B-B14F-4D97-AF65-F5344CB8AC3E}">
        <p14:creationId xmlns:p14="http://schemas.microsoft.com/office/powerpoint/2010/main" val="378036624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descr="http://www.nejm.org.proxy.library.vcu.edu/na102/home/ACS/publisher/mms/journals/content/nejm/1997/nejm_1997.337.issue-23/nejm199712043372306/production/images/small/nejm199712043372306_f1.gif"/>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pPr>
            <a:endParaRPr lang="en-US" altLang="en-US" sz="1800">
              <a:latin typeface="Arial" charset="0"/>
            </a:endParaRPr>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800" y="160338"/>
            <a:ext cx="5805488" cy="637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2" name="TextBox 4"/>
          <p:cNvSpPr txBox="1">
            <a:spLocks noChangeArrowheads="1"/>
          </p:cNvSpPr>
          <p:nvPr/>
        </p:nvSpPr>
        <p:spPr bwMode="auto">
          <a:xfrm>
            <a:off x="5795963" y="6534150"/>
            <a:ext cx="2952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pPr>
            <a:r>
              <a:rPr lang="en-US" altLang="en-US" sz="1800">
                <a:latin typeface="Arial" charset="0"/>
              </a:rPr>
              <a:t>Erkinjunnti, NEJM (1997)</a:t>
            </a:r>
          </a:p>
        </p:txBody>
      </p:sp>
    </p:spTree>
    <p:extLst>
      <p:ext uri="{BB962C8B-B14F-4D97-AF65-F5344CB8AC3E}">
        <p14:creationId xmlns:p14="http://schemas.microsoft.com/office/powerpoint/2010/main" val="205392015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l"/>
            <a:r>
              <a:rPr lang="en-US" altLang="en-US" smtClean="0">
                <a:effectLst/>
              </a:rPr>
              <a:t>DSM – V changes</a:t>
            </a:r>
          </a:p>
        </p:txBody>
      </p:sp>
      <p:sp>
        <p:nvSpPr>
          <p:cNvPr id="28675" name="Content Placeholder 6"/>
          <p:cNvSpPr>
            <a:spLocks noGrp="1"/>
          </p:cNvSpPr>
          <p:nvPr>
            <p:ph idx="1"/>
          </p:nvPr>
        </p:nvSpPr>
        <p:spPr/>
        <p:txBody>
          <a:bodyPr/>
          <a:lstStyle/>
          <a:p>
            <a:r>
              <a:rPr lang="en-US" altLang="en-US" smtClean="0"/>
              <a:t>Dementia/Delirium </a:t>
            </a:r>
            <a:r>
              <a:rPr lang="en-US" altLang="en-US" smtClean="0">
                <a:sym typeface="Wingdings" pitchFamily="2" charset="2"/>
              </a:rPr>
              <a:t> “Neurocognitive disorders”</a:t>
            </a:r>
          </a:p>
          <a:p>
            <a:r>
              <a:rPr lang="en-US" altLang="en-US" smtClean="0">
                <a:sym typeface="Wingdings" pitchFamily="2" charset="2"/>
              </a:rPr>
              <a:t>Two subcategories:</a:t>
            </a:r>
          </a:p>
          <a:p>
            <a:pPr lvl="1"/>
            <a:r>
              <a:rPr lang="en-US" altLang="en-US" smtClean="0">
                <a:sym typeface="Wingdings" pitchFamily="2" charset="2"/>
              </a:rPr>
              <a:t>Minor neurocognitive disorder (MCI)</a:t>
            </a:r>
          </a:p>
          <a:p>
            <a:pPr lvl="1"/>
            <a:r>
              <a:rPr lang="en-US" altLang="en-US" smtClean="0">
                <a:sym typeface="Wingdings" pitchFamily="2" charset="2"/>
              </a:rPr>
              <a:t>Major neurocognitive disorder (dementia)</a:t>
            </a:r>
          </a:p>
          <a:p>
            <a:r>
              <a:rPr lang="en-US" altLang="en-US" smtClean="0">
                <a:sym typeface="Wingdings" pitchFamily="2" charset="2"/>
              </a:rPr>
              <a:t>Etiological subtypes recognized</a:t>
            </a:r>
          </a:p>
          <a:p>
            <a:r>
              <a:rPr lang="en-US" altLang="en-US" smtClean="0">
                <a:sym typeface="Wingdings" pitchFamily="2" charset="2"/>
              </a:rPr>
              <a:t>Memory impairment not necessary for diagnosis of neurocognitive disorder (major or minor)</a:t>
            </a:r>
          </a:p>
          <a:p>
            <a:endParaRPr lang="en-US" altLang="en-US" smtClean="0"/>
          </a:p>
        </p:txBody>
      </p:sp>
    </p:spTree>
    <p:extLst>
      <p:ext uri="{BB962C8B-B14F-4D97-AF65-F5344CB8AC3E}">
        <p14:creationId xmlns:p14="http://schemas.microsoft.com/office/powerpoint/2010/main" val="128904601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436563"/>
            <a:ext cx="8229600" cy="706437"/>
          </a:xfrm>
        </p:spPr>
        <p:txBody>
          <a:bodyPr>
            <a:normAutofit fontScale="90000"/>
          </a:bodyPr>
          <a:lstStyle/>
          <a:p>
            <a:pPr algn="l"/>
            <a:r>
              <a:rPr lang="en-US" altLang="en-US" dirty="0" smtClean="0">
                <a:effectLst/>
              </a:rPr>
              <a:t>Testing for cognitive impairment</a:t>
            </a:r>
            <a:br>
              <a:rPr lang="en-US" altLang="en-US" dirty="0" smtClean="0">
                <a:effectLst/>
              </a:rPr>
            </a:br>
            <a:r>
              <a:rPr lang="en-US" altLang="en-US" dirty="0" smtClean="0">
                <a:effectLst/>
              </a:rPr>
              <a:t>Verbal </a:t>
            </a:r>
            <a:r>
              <a:rPr lang="en-US" altLang="en-US" dirty="0" smtClean="0"/>
              <a:t>Memory</a:t>
            </a:r>
            <a:endParaRPr lang="en-US" altLang="en-US" dirty="0" smtClean="0">
              <a:effectLst/>
            </a:endParaRPr>
          </a:p>
        </p:txBody>
      </p:sp>
      <p:sp>
        <p:nvSpPr>
          <p:cNvPr id="34819" name="Content Placeholder 2"/>
          <p:cNvSpPr>
            <a:spLocks noGrp="1"/>
          </p:cNvSpPr>
          <p:nvPr>
            <p:ph idx="1"/>
          </p:nvPr>
        </p:nvSpPr>
        <p:spPr>
          <a:xfrm>
            <a:off x="457200" y="1333500"/>
            <a:ext cx="8229600" cy="5119688"/>
          </a:xfrm>
        </p:spPr>
        <p:txBody>
          <a:bodyPr/>
          <a:lstStyle/>
          <a:p>
            <a:r>
              <a:rPr lang="en-US" altLang="en-US" smtClean="0"/>
              <a:t>Auditory Verbal Learning Test (AVLT): </a:t>
            </a:r>
          </a:p>
          <a:p>
            <a:pPr lvl="1"/>
            <a:r>
              <a:rPr lang="en-US" altLang="en-US" smtClean="0"/>
              <a:t>15 items, 5 trials</a:t>
            </a:r>
          </a:p>
          <a:p>
            <a:pPr lvl="1"/>
            <a:r>
              <a:rPr lang="en-US" altLang="en-US" smtClean="0"/>
              <a:t>drum – curtain – bell – coffee – school – parent – moon  – garden – hat – farmer – nose – turkey – color – house – river </a:t>
            </a:r>
          </a:p>
          <a:p>
            <a:endParaRPr lang="en-US" altLang="en-US" smtClean="0"/>
          </a:p>
          <a:p>
            <a:r>
              <a:rPr lang="en-US" altLang="en-US" smtClean="0"/>
              <a:t>Hopkins Verbal Learning Test (HVLT): </a:t>
            </a:r>
          </a:p>
          <a:p>
            <a:pPr lvl="1"/>
            <a:r>
              <a:rPr lang="en-US" altLang="en-US" smtClean="0"/>
              <a:t>12 items, 3 trials</a:t>
            </a:r>
          </a:p>
          <a:p>
            <a:pPr lvl="1"/>
            <a:r>
              <a:rPr lang="en-US" altLang="en-US" smtClean="0"/>
              <a:t>fork – rum – pan – pistol – sword – spatula – bourbon – vodka – pot – bomb – rifle – wine</a:t>
            </a:r>
          </a:p>
          <a:p>
            <a:pPr lvl="1"/>
            <a:r>
              <a:rPr lang="en-US" altLang="en-US" smtClean="0"/>
              <a:t>Semantic clusters</a:t>
            </a:r>
          </a:p>
          <a:p>
            <a:endParaRPr lang="en-US" altLang="en-US" smtClean="0"/>
          </a:p>
          <a:p>
            <a:endParaRPr lang="en-US" altLang="en-US" smtClean="0"/>
          </a:p>
        </p:txBody>
      </p:sp>
    </p:spTree>
    <p:extLst>
      <p:ext uri="{BB962C8B-B14F-4D97-AF65-F5344CB8AC3E}">
        <p14:creationId xmlns:p14="http://schemas.microsoft.com/office/powerpoint/2010/main" val="7065475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psycnet.apa.org/journals/pas/1/3/images/pas_1_3_192_fig1a.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79613" y="1484313"/>
            <a:ext cx="5545137" cy="4467225"/>
          </a:xfrm>
        </p:spPr>
      </p:pic>
      <p:sp>
        <p:nvSpPr>
          <p:cNvPr id="35843" name="Title 1"/>
          <p:cNvSpPr>
            <a:spLocks noGrp="1"/>
          </p:cNvSpPr>
          <p:nvPr>
            <p:ph type="title"/>
          </p:nvPr>
        </p:nvSpPr>
        <p:spPr>
          <a:xfrm>
            <a:off x="228600" y="365125"/>
            <a:ext cx="8229600" cy="777875"/>
          </a:xfrm>
        </p:spPr>
        <p:txBody>
          <a:bodyPr>
            <a:normAutofit fontScale="90000"/>
          </a:bodyPr>
          <a:lstStyle/>
          <a:p>
            <a:pPr algn="l"/>
            <a:r>
              <a:rPr lang="en-US" altLang="en-US" dirty="0" smtClean="0">
                <a:effectLst/>
              </a:rPr>
              <a:t/>
            </a:r>
            <a:br>
              <a:rPr lang="en-US" altLang="en-US" dirty="0" smtClean="0">
                <a:effectLst/>
              </a:rPr>
            </a:br>
            <a:r>
              <a:rPr lang="en-US" altLang="en-US" dirty="0" smtClean="0">
                <a:effectLst/>
              </a:rPr>
              <a:t>Testing for Cognitive Impairment</a:t>
            </a:r>
            <a:br>
              <a:rPr lang="en-US" altLang="en-US" dirty="0" smtClean="0">
                <a:effectLst/>
              </a:rPr>
            </a:br>
            <a:r>
              <a:rPr lang="en-US" altLang="en-US" dirty="0" smtClean="0">
                <a:effectLst/>
              </a:rPr>
              <a:t>Non-verbal memory</a:t>
            </a:r>
          </a:p>
        </p:txBody>
      </p:sp>
    </p:spTree>
    <p:extLst>
      <p:ext uri="{BB962C8B-B14F-4D97-AF65-F5344CB8AC3E}">
        <p14:creationId xmlns:p14="http://schemas.microsoft.com/office/powerpoint/2010/main" val="327364695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2387</TotalTime>
  <Words>6649</Words>
  <Application>Microsoft Office PowerPoint</Application>
  <PresentationFormat>On-screen Show (4:3)</PresentationFormat>
  <Paragraphs>797</Paragraphs>
  <Slides>134</Slides>
  <Notes>78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134</vt:i4>
      </vt:variant>
    </vt:vector>
  </HeadingPairs>
  <TitlesOfParts>
    <vt:vector size="144" baseType="lpstr">
      <vt:lpstr>ＭＳ Ｐゴシック</vt:lpstr>
      <vt:lpstr>Arial</vt:lpstr>
      <vt:lpstr>Calibri</vt:lpstr>
      <vt:lpstr>Helvetica</vt:lpstr>
      <vt:lpstr>msgothic</vt:lpstr>
      <vt:lpstr>Rockwell</vt:lpstr>
      <vt:lpstr>Tw Cen MT</vt:lpstr>
      <vt:lpstr>Wingdings</vt:lpstr>
      <vt:lpstr>Wingdings 2</vt:lpstr>
      <vt:lpstr>Thatch</vt:lpstr>
      <vt:lpstr>Psychiatric and neurological conditions Briana Mezuk, PhD bmezuk@vcu.edu</vt:lpstr>
      <vt:lpstr>Leading causes of DALY worldwide: Psychiatric disorders and related health conditions </vt:lpstr>
      <vt:lpstr>A brief survey</vt:lpstr>
      <vt:lpstr>Lifetime (*12mon) prevalence of psychiatric disorders by gender</vt:lpstr>
      <vt:lpstr>Age of onset of schizophrenia</vt:lpstr>
      <vt:lpstr>Age of onset: major depression</vt:lpstr>
      <vt:lpstr>Age of onset: Alcohol abuse/dependence</vt:lpstr>
      <vt:lpstr>Major depressive disorder</vt:lpstr>
      <vt:lpstr>Time from disorder onset to first treatment* contact</vt:lpstr>
      <vt:lpstr>Pathways to mental health care</vt:lpstr>
      <vt:lpstr>A brief survey</vt:lpstr>
      <vt:lpstr>Outline for today</vt:lpstr>
      <vt:lpstr>Getting oriented to psychiatric epidemiology</vt:lpstr>
      <vt:lpstr>Getting oriented to psychiatric epidemiology</vt:lpstr>
      <vt:lpstr>Key concepts of the developmental framework that can be applied to epidemiologic research</vt:lpstr>
      <vt:lpstr>Key concepts of the developmental framework that can be applied to epidemiologic research</vt:lpstr>
      <vt:lpstr>Implications of the developmental framework for study design</vt:lpstr>
      <vt:lpstr>Childhood: Autism</vt:lpstr>
      <vt:lpstr>What kids do</vt:lpstr>
      <vt:lpstr>Issues specific to assessing children</vt:lpstr>
      <vt:lpstr>Autism</vt:lpstr>
      <vt:lpstr>DSM-IV Autism</vt:lpstr>
      <vt:lpstr>DSM5 Autism Spectrum criteria</vt:lpstr>
      <vt:lpstr>What does the “autism spectrum” look like?</vt:lpstr>
      <vt:lpstr>PowerPoint Presentation</vt:lpstr>
      <vt:lpstr>PowerPoint Presentation</vt:lpstr>
      <vt:lpstr>PowerPoint Presentation</vt:lpstr>
      <vt:lpstr>Descriptive epidemiology</vt:lpstr>
      <vt:lpstr>PowerPoint Presentation</vt:lpstr>
      <vt:lpstr>Bad science: Immunizations and autism</vt:lpstr>
      <vt:lpstr>PowerPoint Presentation</vt:lpstr>
      <vt:lpstr>PowerPoint Presentation</vt:lpstr>
      <vt:lpstr>Actual risk factors Gestational characteristics</vt:lpstr>
      <vt:lpstr>Birth order</vt:lpstr>
      <vt:lpstr>Birth spacing</vt:lpstr>
      <vt:lpstr>PowerPoint Presentation</vt:lpstr>
      <vt:lpstr>Parental characteristics</vt:lpstr>
      <vt:lpstr>Increasing maternal age in the past decade</vt:lpstr>
      <vt:lpstr>Parental &amp; maternal age and risk of ASD</vt:lpstr>
      <vt:lpstr>Unpacking paternal age</vt:lpstr>
      <vt:lpstr>Father’s age and number of de novo mutations</vt:lpstr>
      <vt:lpstr>Epidemics in the context of social factors</vt:lpstr>
      <vt:lpstr>Prevalence of autism in California</vt:lpstr>
      <vt:lpstr>PowerPoint Presentation</vt:lpstr>
      <vt:lpstr>PowerPoint Presentation</vt:lpstr>
      <vt:lpstr>Social desirability</vt:lpstr>
      <vt:lpstr>Cumulative incidence due to changing diagnostic criteria</vt:lpstr>
      <vt:lpstr>Diagnostic switching</vt:lpstr>
      <vt:lpstr>Changes in “Comorbidity” between Autism &amp; MR over time</vt:lpstr>
      <vt:lpstr>Geographic clustering of autism</vt:lpstr>
      <vt:lpstr>Particulate matter exposure in utero &amp; autism</vt:lpstr>
      <vt:lpstr>Contributions to geographic clustering</vt:lpstr>
      <vt:lpstr>Geographical clustering of autism vs MR</vt:lpstr>
      <vt:lpstr>Relationship between proximity and autism diagnosis according to whether the index case moved</vt:lpstr>
      <vt:lpstr>Social desirability by social class</vt:lpstr>
      <vt:lpstr>Influence of socioeconomic status: Autism by property value</vt:lpstr>
      <vt:lpstr>SES and age of autism diagnosis</vt:lpstr>
      <vt:lpstr>Socioeconomic status and severity of autism diagnosis</vt:lpstr>
      <vt:lpstr>Summary Social factors and autism</vt:lpstr>
      <vt:lpstr>Summary</vt:lpstr>
      <vt:lpstr>PowerPoint Presentation</vt:lpstr>
      <vt:lpstr>Summary</vt:lpstr>
      <vt:lpstr>Young adulthood: Schizophrenia</vt:lpstr>
      <vt:lpstr>PowerPoint Presentation</vt:lpstr>
      <vt:lpstr>Schizophrenia</vt:lpstr>
      <vt:lpstr>Incidence</vt:lpstr>
      <vt:lpstr>Prevalence</vt:lpstr>
      <vt:lpstr>Course</vt:lpstr>
      <vt:lpstr>Course</vt:lpstr>
      <vt:lpstr>Methodological issues</vt:lpstr>
      <vt:lpstr>Risk factors</vt:lpstr>
      <vt:lpstr>Family history</vt:lpstr>
      <vt:lpstr>Paternal age and risk of schizophrenia</vt:lpstr>
      <vt:lpstr>Father’s age and number of de novo mutations</vt:lpstr>
      <vt:lpstr>Obstetric complications</vt:lpstr>
      <vt:lpstr>Cannabis</vt:lpstr>
      <vt:lpstr>Ethnicity &amp; Migration</vt:lpstr>
      <vt:lpstr>Urbanicity</vt:lpstr>
      <vt:lpstr>Emerging risk factors Autoimmune disorders</vt:lpstr>
      <vt:lpstr>Autoimmune disorders</vt:lpstr>
      <vt:lpstr>Gluten antibodies</vt:lpstr>
      <vt:lpstr>Maternal antibodies (from neonatal blood spots) and risk of SZ in offspring</vt:lpstr>
      <vt:lpstr>PowerPoint Presentation</vt:lpstr>
      <vt:lpstr>Later adulthood: Dementia</vt:lpstr>
      <vt:lpstr>PowerPoint Presentation</vt:lpstr>
      <vt:lpstr>Another brief survey</vt:lpstr>
      <vt:lpstr>Another brief survey</vt:lpstr>
      <vt:lpstr>Another brief survey</vt:lpstr>
      <vt:lpstr>Another brief survey</vt:lpstr>
      <vt:lpstr>Another brief survey</vt:lpstr>
      <vt:lpstr>PowerPoint Presentation</vt:lpstr>
      <vt:lpstr>Dementia Alzheimer’s Type</vt:lpstr>
      <vt:lpstr>Vascular dementia</vt:lpstr>
      <vt:lpstr>Other types of dementia</vt:lpstr>
      <vt:lpstr>Mild Cognitive Impairment</vt:lpstr>
      <vt:lpstr>PowerPoint Presentation</vt:lpstr>
      <vt:lpstr>DSM – V changes</vt:lpstr>
      <vt:lpstr>Testing for cognitive impairment Verbal Memory</vt:lpstr>
      <vt:lpstr> Testing for Cognitive Impairment Non-verbal memory</vt:lpstr>
      <vt:lpstr>PowerPoint Presentation</vt:lpstr>
      <vt:lpstr>Visuo-spatial ability</vt:lpstr>
      <vt:lpstr>Processing Speed</vt:lpstr>
      <vt:lpstr>Inhibition</vt:lpstr>
      <vt:lpstr>Flexibility, inhibition, scanning</vt:lpstr>
      <vt:lpstr>Alzheimer’s pathology</vt:lpstr>
      <vt:lpstr>PowerPoint Presentation</vt:lpstr>
      <vt:lpstr>PowerPoint Presentation</vt:lpstr>
      <vt:lpstr>AD pathology hypotheses</vt:lpstr>
      <vt:lpstr>PowerPoint Presentation</vt:lpstr>
      <vt:lpstr>PowerPoint Presentation</vt:lpstr>
      <vt:lpstr>PowerPoint Presentation</vt:lpstr>
      <vt:lpstr>Epidemiology of dementia</vt:lpstr>
      <vt:lpstr>Mortality</vt:lpstr>
      <vt:lpstr>PowerPoint Presentation</vt:lpstr>
      <vt:lpstr>PowerPoint Presentation</vt:lpstr>
      <vt:lpstr>Epidemiology Mild Cognitive Impairment</vt:lpstr>
      <vt:lpstr>PowerPoint Presentation</vt:lpstr>
      <vt:lpstr>MCI to dementia progression</vt:lpstr>
      <vt:lpstr>PowerPoint Presentation</vt:lpstr>
      <vt:lpstr>Age &amp; Gender</vt:lpstr>
      <vt:lpstr>Early vs. late onset Alzheimer’s</vt:lpstr>
      <vt:lpstr>APOE  Allelic frequency</vt:lpstr>
      <vt:lpstr>Education</vt:lpstr>
      <vt:lpstr>Late life depression</vt:lpstr>
      <vt:lpstr>Suicide risk in later life</vt:lpstr>
      <vt:lpstr>Frailty</vt:lpstr>
      <vt:lpstr>PowerPoint Presentation</vt:lpstr>
      <vt:lpstr>PowerPoint Presentation</vt:lpstr>
      <vt:lpstr>Vascular dementia</vt:lpstr>
      <vt:lpstr>PowerPoint Presentation</vt:lpstr>
      <vt:lpstr>Can cognitive and functional reserve be built in later life?</vt:lpstr>
      <vt:lpstr>Cognitive Reserve</vt:lpstr>
      <vt:lpstr>Advanced Cognitive Training for Independent and Vital Elderly (ACTIVE) Trial</vt:lpstr>
      <vt:lpstr>Summary</vt:lpstr>
    </vt:vector>
  </TitlesOfParts>
  <Company>School of Medicine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Nosology and history of psychiatric epidemiology</dc:title>
  <dc:creator>somtech</dc:creator>
  <cp:lastModifiedBy>Christopher Buttery</cp:lastModifiedBy>
  <cp:revision>88</cp:revision>
  <cp:lastPrinted>2013-08-26T13:20:29Z</cp:lastPrinted>
  <dcterms:created xsi:type="dcterms:W3CDTF">2012-08-23T01:40:24Z</dcterms:created>
  <dcterms:modified xsi:type="dcterms:W3CDTF">2015-03-23T16:27:03Z</dcterms:modified>
</cp:coreProperties>
</file>