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518B2C4-F987-4C3A-973A-C574EC1CD275}">
  <a:tblStyle styleId="{8518B2C4-F987-4C3A-973A-C574EC1CD275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DA5AB34-6802-4B6E-97B9-08E0BD1B7280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CA454DB-11A0-4983-B026-762AFEAF5012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9C6944C-EB1E-4893-8DD1-13FCD09D7E6E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B694D0A-5018-4F43-AFA9-BC3B886EE87A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FB4127F-8796-408D-9F64-92E59A27C4B6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96" y="-7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619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CDC maps showing the time and geographic trends of hypertension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Global map of hypertension prevalence showing the highest two countries are Niger and Mozambique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In general you can see that the african continent in general has a higher prevalence rates than the rest of the world except for Egypt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Then you can see in Asia Mongolia and Uzbekistan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In Europe you can see the eastern european countries have a higher prevalence than western european countries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CDC map showing the geographic trends of stroke, esipcially the stroke belt: Southeast states with the highest mortality rates (60 per 100,000) North carolina, South carolina, Georgia, Alabama, Arkansas, Louisiana, Mississippi, and Tennessee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Global map of stroke mortality, you can see the western pacific countries has a higher mortality from stroke than the whole world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dirty="0">
                <a:solidFill>
                  <a:srgbClr val="333333"/>
                </a:solidFill>
              </a:rPr>
              <a:t>The Western Pacific Region, one of the six regions of the World Health Organization, is home to approximately 1.8 billion people, more than one-fourth of the world's population. It stretches over a vast area, from China in the north and west, to New Zealand in the south, and French Polynesia in the east. It consists of 37 countries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Then Europe has the second most mortality rates in the world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27272"/>
              <a:buFont typeface="Arial"/>
              <a:buChar char="-"/>
            </a:pP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indent="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Now shifting in gear to the pathophysiology of HTN and stroke to better understand these conditions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17634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0000FF"/>
              </a:buClr>
              <a:buSzPct val="100000"/>
              <a:defRPr sz="7200">
                <a:solidFill>
                  <a:srgbClr val="0000FF"/>
                </a:solidFill>
              </a:defRPr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00FF"/>
              </a:buClr>
              <a:defRPr>
                <a:solidFill>
                  <a:srgbClr val="0000FF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fastats/hypertension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nchs/fastats/strok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563751"/>
            <a:ext cx="8229600" cy="10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Hypertension and Stroke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57200" y="37242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 dirty="0"/>
              <a:t>Presented by: Carrie Miller, MPH</a:t>
            </a:r>
          </a:p>
          <a:p>
            <a:pPr>
              <a:spcBef>
                <a:spcPts val="0"/>
              </a:spcBef>
              <a:buNone/>
            </a:pPr>
            <a:r>
              <a:rPr lang="en" sz="2200" dirty="0"/>
              <a:t>	</a:t>
            </a:r>
            <a:r>
              <a:rPr lang="en" sz="2200" dirty="0" smtClean="0"/>
              <a:t>           Ahmed </a:t>
            </a:r>
            <a:r>
              <a:rPr lang="en" sz="2200" dirty="0"/>
              <a:t>Alquthami, MD, MHSA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Pathophysiology - Hypertension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CO = SVR * HR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MAP = CO * TPR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Factors affecting MAP: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200"/>
              <a:t>Sympathetic nervous system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200"/>
              <a:t>Renin-angiotensin system</a:t>
            </a:r>
          </a:p>
          <a:p>
            <a:pPr rtl="0">
              <a:spcBef>
                <a:spcPts val="0"/>
              </a:spcBef>
              <a:buNone/>
            </a:pPr>
            <a:endParaRPr sz="2200"/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Impaired natriuresis (ess. HTN)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575" y="1230462"/>
            <a:ext cx="2826224" cy="36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Pathophysiology - Stoke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b="1"/>
              <a:t>Vascular Anatomy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Anterior circulation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Posterior circulation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Blood pressure physiology in the Brain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Common Stroke Syndromes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l="-183134" t="-33545" r="-343824" b="-775545"/>
          <a:stretch/>
        </p:blipFill>
        <p:spPr>
          <a:xfrm>
            <a:off x="318300" y="130025"/>
            <a:ext cx="19050000" cy="303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Pathophysiology - Stoke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250" y="1414275"/>
            <a:ext cx="2699875" cy="2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025" y="1414275"/>
            <a:ext cx="2877350" cy="29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Disease Burden - Hypertension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Morbidity (80 million, 32.5% (2011-2012))</a:t>
            </a:r>
            <a:r>
              <a:rPr lang="en" sz="2200" baseline="30000"/>
              <a:t>3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Mortality (27,853, 8.9 (2011))</a:t>
            </a:r>
            <a:r>
              <a:rPr lang="en" sz="2200" baseline="30000"/>
              <a:t>3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Costs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950" y="2645575"/>
            <a:ext cx="4799824" cy="23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Disease Burden - Stroke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Morbidity (6.4 million, 2.7% (2012))</a:t>
            </a:r>
            <a:r>
              <a:rPr lang="en" sz="2200" baseline="30000"/>
              <a:t>5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Mortality (128,978, 40.8 (2013))</a:t>
            </a:r>
            <a:r>
              <a:rPr lang="en" sz="2200" baseline="30000"/>
              <a:t>5</a:t>
            </a:r>
          </a:p>
          <a:p>
            <a:pPr lvl="0" rtl="0">
              <a:spcBef>
                <a:spcPts val="0"/>
              </a:spcBef>
              <a:buNone/>
            </a:pPr>
            <a:endParaRPr sz="11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b="1"/>
              <a:t>Costs (2011):</a:t>
            </a:r>
            <a:r>
              <a:rPr lang="en" sz="2200" b="1" baseline="30000"/>
              <a:t>4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200"/>
              <a:t>Total costs: $33.6 billion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200"/>
              <a:t>Direct costs: $17.5 billion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200"/>
              <a:t>Ave. expense of patient for any service: $4,692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200"/>
              <a:t>Projected costs to triple, from $71.6 billion to $184.1 billion in 2030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775" y="1200150"/>
            <a:ext cx="2798674" cy="17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Descriptive Epidemiology - HTN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09475" y="1249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Prevalence (32.5%)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High risk groups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Geographic trends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Time trends</a:t>
            </a:r>
          </a:p>
        </p:txBody>
      </p:sp>
      <p:graphicFrame>
        <p:nvGraphicFramePr>
          <p:cNvPr id="142" name="Shape 142"/>
          <p:cNvGraphicFramePr/>
          <p:nvPr/>
        </p:nvGraphicFramePr>
        <p:xfrm>
          <a:off x="5634550" y="1200150"/>
          <a:ext cx="3043000" cy="1917280"/>
        </p:xfrm>
        <a:graphic>
          <a:graphicData uri="http://schemas.openxmlformats.org/drawingml/2006/table">
            <a:tbl>
              <a:tblPr>
                <a:noFill/>
                <a:tableStyleId>{5CA454DB-11A0-4983-B026-762AFEAF5012}</a:tableStyleId>
              </a:tblPr>
              <a:tblGrid>
                <a:gridCol w="1312800"/>
                <a:gridCol w="865075"/>
                <a:gridCol w="865125"/>
              </a:tblGrid>
              <a:tr h="7286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Framingham H. Study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35y - 64y (%)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65y - 94y (%)</a:t>
                      </a:r>
                    </a:p>
                  </a:txBody>
                  <a:tcPr marL="91425" marR="91425" marT="91425" marB="91425"/>
                </a:tc>
              </a:tr>
              <a:tr h="3523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Optimum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5.1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18.5</a:t>
                      </a:r>
                    </a:p>
                  </a:txBody>
                  <a:tcPr marL="91425" marR="91425" marT="91425" marB="91425"/>
                </a:tc>
              </a:tr>
              <a:tr h="3523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Normal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18.1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29.0</a:t>
                      </a:r>
                    </a:p>
                  </a:txBody>
                  <a:tcPr marL="91425" marR="91425" marT="91425" marB="91425"/>
                </a:tc>
              </a:tr>
              <a:tr h="3523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High Normal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39.4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52.5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43" name="Shape 143"/>
          <p:cNvGraphicFramePr/>
          <p:nvPr/>
        </p:nvGraphicFramePr>
        <p:xfrm>
          <a:off x="5616100" y="3242775"/>
          <a:ext cx="3061450" cy="1401990"/>
        </p:xfrm>
        <a:graphic>
          <a:graphicData uri="http://schemas.openxmlformats.org/drawingml/2006/table">
            <a:tbl>
              <a:tblPr>
                <a:noFill/>
                <a:tableStyleId>{59C6944C-EB1E-4893-8DD1-13FCD09D7E6E}</a:tableStyleId>
              </a:tblPr>
              <a:tblGrid>
                <a:gridCol w="1339150"/>
                <a:gridCol w="870525"/>
                <a:gridCol w="851775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ARIC Study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White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(%)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AA (%)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Men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Female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Descriptive Epidemiology - HTN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931900" y="4515950"/>
            <a:ext cx="5672700" cy="4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/>
              <a:t>Centers for Disease and Control and Prevention. Hypertension Facts. accessed on Feb. 25, 2015 from: http://www.cdc.gov/hypertension/facts.htm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75" y="1279725"/>
            <a:ext cx="5905500" cy="31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Descriptive Epidemiology - HTN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542875" y="4479025"/>
            <a:ext cx="5714999" cy="44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National Institutes of Health. High Blood Pressure, a Global Threat.  accessed on Feb. 25 2015 from: http://directorsblog.nih.gov/2013/04/04/high-blood-pressure-a-global-health-threat/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875" y="1242800"/>
            <a:ext cx="5715000" cy="31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b="1" dirty="0"/>
              <a:t>Hypertension &amp; </a:t>
            </a:r>
            <a:r>
              <a:rPr lang="en" sz="2200" b="1" dirty="0" smtClean="0"/>
              <a:t>Stroke</a:t>
            </a:r>
          </a:p>
          <a:p>
            <a:pPr marL="88900"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" sz="2200" b="1" dirty="0"/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434343"/>
                </a:solidFill>
              </a:rPr>
              <a:t>Current research</a:t>
            </a:r>
          </a:p>
          <a:p>
            <a:pPr lvl="0" rtl="0">
              <a:spcBef>
                <a:spcPts val="0"/>
              </a:spcBef>
              <a:buNone/>
            </a:pPr>
            <a:endParaRPr sz="2200" dirty="0"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225" y="1225787"/>
            <a:ext cx="3039574" cy="26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Descriptive Epidemiology - Stroke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Incidence (795,000)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Prevalence (2.7%)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High risk groups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Geographic trends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/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Time trends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Descriptive Epidemiology - Stroke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625" y="1176625"/>
            <a:ext cx="6163224" cy="32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759325" y="4359100"/>
            <a:ext cx="5804700" cy="3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/>
              <a:t>Centers for Disease and Control and Prevention. Stroke Facts. accessed on Feb. 25, 2015 from: http://www.cdc.gov/stroke/facts.htm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Descriptive Epidemiology - Stroke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681175" y="4493525"/>
            <a:ext cx="5837999" cy="33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/>
              <a:t>World Heart Federation. Global Facts and Map. accessed on Feb. 25 2015 from: http://www.world-heart-federation.org/cardiovascular-health/global-facts-map/global-facts-map-on-cerebrovascular-disease/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62" y="1197875"/>
            <a:ext cx="57816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Causes - Hypertension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Genetic Factors</a:t>
            </a:r>
          </a:p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Obesity</a:t>
            </a:r>
          </a:p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Salt intake</a:t>
            </a:r>
          </a:p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Potassium intake</a:t>
            </a:r>
          </a:p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Alcohol intake</a:t>
            </a:r>
          </a:p>
          <a:p>
            <a:pPr marL="457200" lvl="0" indent="-3683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Physical activity </a:t>
            </a:r>
          </a:p>
        </p:txBody>
      </p:sp>
      <p:graphicFrame>
        <p:nvGraphicFramePr>
          <p:cNvPr id="189" name="Shape 189"/>
          <p:cNvGraphicFramePr/>
          <p:nvPr/>
        </p:nvGraphicFramePr>
        <p:xfrm>
          <a:off x="6240625" y="1200150"/>
          <a:ext cx="2446175" cy="2011530"/>
        </p:xfrm>
        <a:graphic>
          <a:graphicData uri="http://schemas.openxmlformats.org/drawingml/2006/table">
            <a:tbl>
              <a:tblPr>
                <a:noFill/>
                <a:tableStyleId>{CB694D0A-5018-4F43-AFA9-BC3B886EE87A}</a:tableStyleId>
              </a:tblPr>
              <a:tblGrid>
                <a:gridCol w="783450"/>
                <a:gridCol w="937125"/>
                <a:gridCol w="725600"/>
              </a:tblGrid>
              <a:tr h="4291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Gender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weight (BMI)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Risk of HTN</a:t>
                      </a:r>
                    </a:p>
                  </a:txBody>
                  <a:tcPr marL="91425" marR="91425" marT="91425" marB="91425"/>
                </a:tc>
              </a:tr>
              <a:tr h="286600"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Male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overweight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2.1</a:t>
                      </a:r>
                    </a:p>
                  </a:txBody>
                  <a:tcPr marL="91425" marR="91425" marT="91425" marB="91425"/>
                </a:tc>
              </a:tr>
              <a:tr h="28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obese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2.7</a:t>
                      </a:r>
                    </a:p>
                  </a:txBody>
                  <a:tcPr marL="91425" marR="91425" marT="91425" marB="91425"/>
                </a:tc>
              </a:tr>
              <a:tr h="286600"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Female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overweight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2.4</a:t>
                      </a:r>
                    </a:p>
                  </a:txBody>
                  <a:tcPr marL="91425" marR="91425" marT="91425" marB="91425"/>
                </a:tc>
              </a:tr>
              <a:tr h="28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obese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3.9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90" name="Shape 190"/>
          <p:cNvGraphicFramePr/>
          <p:nvPr/>
        </p:nvGraphicFramePr>
        <p:xfrm>
          <a:off x="3185900" y="3038200"/>
          <a:ext cx="2981450" cy="1828650"/>
        </p:xfrm>
        <a:graphic>
          <a:graphicData uri="http://schemas.openxmlformats.org/drawingml/2006/table">
            <a:tbl>
              <a:tblPr>
                <a:noFill/>
                <a:tableStyleId>{7FB4127F-8796-408D-9F64-92E59A27C4B6}</a:tableStyleId>
              </a:tblPr>
              <a:tblGrid>
                <a:gridCol w="1059450"/>
                <a:gridCol w="739525"/>
                <a:gridCol w="1182475"/>
              </a:tblGrid>
              <a:tr h="3657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i="1"/>
                        <a:t>INTERSALT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BP change</a:t>
                      </a:r>
                    </a:p>
                  </a:txBody>
                  <a:tcPr marL="91425" marR="91425" marT="91425" marB="91425"/>
                </a:tc>
              </a:tr>
              <a:tr h="365725"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Na</a:t>
                      </a:r>
                      <a:r>
                        <a:rPr lang="en" sz="1200" b="1" baseline="30000"/>
                        <a:t>+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3 - 6 mmHg</a:t>
                      </a:r>
                    </a:p>
                  </a:txBody>
                  <a:tcPr marL="91425" marR="91425" marT="91425" marB="91425"/>
                </a:tc>
              </a:tr>
              <a:tr h="36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0 - 3 mmHg</a:t>
                      </a:r>
                    </a:p>
                  </a:txBody>
                  <a:tcPr marL="91425" marR="91425" marT="91425" marB="91425"/>
                </a:tc>
              </a:tr>
              <a:tr h="365725"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K</a:t>
                      </a:r>
                      <a:r>
                        <a:rPr lang="en" sz="1200" b="1" baseline="30000">
                          <a:solidFill>
                            <a:schemeClr val="dk1"/>
                          </a:solidFill>
                        </a:rPr>
                        <a:t>+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2.0 mmHg</a:t>
                      </a:r>
                    </a:p>
                  </a:txBody>
                  <a:tcPr marL="91425" marR="91425" marT="91425" marB="91425"/>
                </a:tc>
              </a:tr>
              <a:tr h="36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1.1 mmHg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Causes of Stroke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434343"/>
                </a:solidFill>
              </a:rPr>
              <a:t>Modifiable Risk Factors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 b="1">
                <a:solidFill>
                  <a:srgbClr val="434343"/>
                </a:solidFill>
              </a:rPr>
              <a:t>Strong: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   * Hypertension (age 50 years)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   * Atrial fibrillation (age 50 - 59 years)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 b="1">
                <a:solidFill>
                  <a:srgbClr val="434343"/>
                </a:solidFill>
              </a:rPr>
              <a:t>Moderate:</a:t>
            </a:r>
            <a:r>
              <a:rPr lang="en" sz="2200">
                <a:solidFill>
                  <a:srgbClr val="434343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   * Cigarette smoking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   * DM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   * Dyslipidemia (high total cholesterol)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   * Obesity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Prevention - Primary (HTN)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To prevent development of HTN: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Quit smoking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Maintain a healthy weight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Be physically active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Reduce sodium intake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Limit Alcohol</a:t>
            </a:r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Prevention - Secondary (HTN)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To detect and initiate treatment measures: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Get blood pressure checked (at doctor’s office or convenient locations)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Called “the silent killer” because HTN has no symptoms </a:t>
            </a:r>
          </a:p>
          <a:p>
            <a:pPr marL="914400" lvl="1" indent="-228600" rtl="0">
              <a:spcBef>
                <a:spcPts val="0"/>
              </a:spcBef>
              <a:buNone/>
            </a:pPr>
            <a:endParaRPr sz="1800"/>
          </a:p>
          <a:p>
            <a:pPr marL="914400" lvl="1" indent="-22860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Prevention - Tertiary (HTN)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To control blood pressure:</a:t>
            </a:r>
          </a:p>
          <a:p>
            <a:pPr marL="914400" lvl="1" indent="-3683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Lower bp via modifiable lifestyle factors</a:t>
            </a:r>
          </a:p>
          <a:p>
            <a:pPr marL="914400" lvl="1" indent="-3683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Adhere to prescribed medications</a:t>
            </a:r>
          </a:p>
          <a:p>
            <a:pPr marL="914400" lvl="1" indent="-36830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Get checked regularly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Prevention and control measures</a:t>
            </a:r>
          </a:p>
          <a:p>
            <a:pPr marL="457200" lvl="0" indent="-35560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Prevention - Primary (Stroke)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To prevent stroke: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Reduce modifiable risk factors: 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Diet/exercise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Quit smoking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Maintain a healthy weight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Limit Alcohol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Take aspirin (women only, unless previous stroke)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Prevent and/or treat chronic conditions that increase stroke risk (HTN, high cholesterol, CVD, and diabetes)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Prevention - Secondary (Stroke)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Early detection and swift treatment in the event of stroke is imperative to preventing death and disability.</a:t>
            </a:r>
          </a:p>
          <a:p>
            <a:pPr marL="0" lvl="0" indent="0">
              <a:spcBef>
                <a:spcPts val="0"/>
              </a:spcBef>
              <a:buNone/>
            </a:pPr>
            <a:endParaRPr sz="2200"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887" y="2296100"/>
            <a:ext cx="4574224" cy="25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Prevention - Tertiary (Stroke)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Therapeutic and rehabilitative measures following a stroke:</a:t>
            </a:r>
          </a:p>
          <a:p>
            <a:pPr marL="914400" lvl="1" indent="-3683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Occupational and physical therapy</a:t>
            </a:r>
          </a:p>
          <a:p>
            <a:pPr marL="914400" lvl="1" indent="-3683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Nursing care</a:t>
            </a:r>
          </a:p>
          <a:p>
            <a:pPr marL="914400" lvl="1" indent="-3683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Speech therapy</a:t>
            </a:r>
          </a:p>
          <a:p>
            <a:pPr marL="914400" lvl="1" indent="-3683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Counseling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- Hypertension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300" y="3540250"/>
            <a:ext cx="2381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The Million Hearts Hypertension Control Challenge</a:t>
            </a: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222222"/>
                </a:solidFill>
              </a:rPr>
              <a:t>Part of larger Million Hearts initiative to prevention 1 million heart attacks and strokes by 2017.</a:t>
            </a: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222222"/>
                </a:solidFill>
              </a:rPr>
              <a:t>The Million Hearts® Hypertension Control Challenge work with healthcare providers and health systems to achieve hypertension control rates at or above 70%.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- Stroke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050" y="3032750"/>
            <a:ext cx="20574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The WISEWOMAN (</a:t>
            </a:r>
            <a:r>
              <a:rPr lang="en" sz="2200" b="1"/>
              <a:t>W</a:t>
            </a:r>
            <a:r>
              <a:rPr lang="en" sz="2200"/>
              <a:t>ell-</a:t>
            </a:r>
            <a:r>
              <a:rPr lang="en" sz="2200" b="1"/>
              <a:t>I</a:t>
            </a:r>
            <a:r>
              <a:rPr lang="en" sz="2200"/>
              <a:t>ntegrated </a:t>
            </a:r>
            <a:r>
              <a:rPr lang="en" sz="2200" b="1"/>
              <a:t>S</a:t>
            </a:r>
            <a:r>
              <a:rPr lang="en" sz="2200"/>
              <a:t>creening and </a:t>
            </a:r>
            <a:r>
              <a:rPr lang="en" sz="2200" b="1"/>
              <a:t>E</a:t>
            </a:r>
            <a:r>
              <a:rPr lang="en" sz="2200"/>
              <a:t>valuation for </a:t>
            </a:r>
            <a:r>
              <a:rPr lang="en" sz="2200" b="1"/>
              <a:t>WOM</a:t>
            </a:r>
            <a:r>
              <a:rPr lang="en" sz="2200"/>
              <a:t>en </a:t>
            </a:r>
            <a:r>
              <a:rPr lang="en" sz="2200" b="1"/>
              <a:t>A</a:t>
            </a:r>
            <a:r>
              <a:rPr lang="en" sz="2200"/>
              <a:t>cross the </a:t>
            </a:r>
            <a:r>
              <a:rPr lang="en" sz="2200" b="1"/>
              <a:t>N</a:t>
            </a:r>
            <a:r>
              <a:rPr lang="en" sz="2200"/>
              <a:t>ation) program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CDC Division for Heart Disease and Stroke Prevention (DHDSP)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22 WISEWOMAN programs across 21 states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WISEWOMAN provides screening for heart disease and stroke risk factors and lifestyle programs for many low-income, uninsured, or          under-insured women aged 40–64 years</a:t>
            </a:r>
          </a:p>
          <a:p>
            <a:pPr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Despite advances in medical treatment of HTN and public health campaigns to reduce the prevalence of HTN, the condition remains a significant public health problem. 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Enhanced efforts to prevent, treat and control HTN are needed to the prevalence of HTN and subsequent consequences, such as stroke.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endParaRPr sz="4000"/>
          </a:p>
          <a:p>
            <a:pPr marL="0" indent="0" algn="ctr">
              <a:spcBef>
                <a:spcPts val="0"/>
              </a:spcBef>
              <a:buNone/>
            </a:pPr>
            <a:r>
              <a:rPr lang="en" sz="40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Remington, P.L., Brownson, R.C., &amp; Wegner, M., V. </a:t>
            </a:r>
            <a:r>
              <a:rPr lang="en" sz="1400" i="1" dirty="0">
                <a:latin typeface="Times New Roman"/>
                <a:ea typeface="Times New Roman"/>
                <a:cs typeface="Times New Roman"/>
                <a:sym typeface="Times New Roman"/>
              </a:rPr>
              <a:t>Chronic Disease Epidemiology and Control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(3</a:t>
            </a: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ed).  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Washington, DC: American Public Health Association (p.335 – 362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Remington, P.L., Brownson, R.C., &amp; Wegner, M., V. </a:t>
            </a:r>
            <a:r>
              <a:rPr lang="en" sz="1400" i="1" dirty="0">
                <a:latin typeface="Times New Roman"/>
                <a:ea typeface="Times New Roman"/>
                <a:cs typeface="Times New Roman"/>
                <a:sym typeface="Times New Roman"/>
              </a:rPr>
              <a:t>Chronic Disease Epidemiology and Control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(3</a:t>
            </a: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ed).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Washington, DC: American Public Health Association (p.400 – 409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Centers for Disease and Control and Prevention. Hypertension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1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http://www.cdc.gov/nchs/fastats/hypertension.htm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Mozaffarian D, Benjamin EJ, Go AS, et al. Heart disease and stroke statistics—2015 update: a report from the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American Heart Association. </a:t>
            </a:r>
            <a:r>
              <a:rPr lang="en" sz="1400" i="1" dirty="0">
                <a:latin typeface="Times New Roman"/>
                <a:ea typeface="Times New Roman"/>
                <a:cs typeface="Times New Roman"/>
                <a:sym typeface="Times New Roman"/>
              </a:rPr>
              <a:t>Circulation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. 2015 ;e29-322</a:t>
            </a:r>
            <a:r>
              <a:rPr lang="en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Centers for Disease and Control and Prevention. Cerebrovascular Disease or Stroke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1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http://www.cdc.gov/nchs/fastats/stroke.htm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 - Hypertension</a:t>
            </a:r>
            <a:r>
              <a:rPr lang="en" baseline="30000"/>
              <a:t>1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Definition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Clinical diagnosis (SBP &lt; 120, DBP &lt; 80)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Epidemiological research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Classification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900" y="2639850"/>
            <a:ext cx="33909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 - Hypertension</a:t>
            </a:r>
            <a:r>
              <a:rPr lang="en" baseline="30000"/>
              <a:t>1</a:t>
            </a:r>
          </a:p>
        </p:txBody>
      </p:sp>
      <p:graphicFrame>
        <p:nvGraphicFramePr>
          <p:cNvPr id="64" name="Shape 64"/>
          <p:cNvGraphicFramePr/>
          <p:nvPr/>
        </p:nvGraphicFramePr>
        <p:xfrm>
          <a:off x="952500" y="1239750"/>
          <a:ext cx="7239000" cy="3147245"/>
        </p:xfrm>
        <a:graphic>
          <a:graphicData uri="http://schemas.openxmlformats.org/drawingml/2006/table">
            <a:tbl>
              <a:tblPr>
                <a:noFill/>
                <a:tableStyleId>{8518B2C4-F987-4C3A-973A-C574EC1CD275}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2689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Stage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JNC IV (1988)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JNC V (1993)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JNC VI (1997)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JNC VII (2003)</a:t>
                      </a:r>
                    </a:p>
                  </a:txBody>
                  <a:tcPr marL="91425" marR="91425" marT="91425" marB="91425"/>
                </a:tc>
              </a:tr>
              <a:tr h="2333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Optimal</a:t>
                      </a:r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175">
                <a:tc>
                  <a:txBody>
                    <a:bodyPr/>
                    <a:lstStyle/>
                    <a:p>
                      <a:pPr marL="457200" lvl="0" indent="-28575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sz="900" i="1"/>
                        <a:t>SBP/DBP</a:t>
                      </a: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&lt;120 / &lt;80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Normal</a:t>
                      </a:r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175">
                <a:tc>
                  <a:txBody>
                    <a:bodyPr/>
                    <a:lstStyle/>
                    <a:p>
                      <a:pPr marL="457200" lvl="0" indent="-28575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sz="900" i="1">
                          <a:solidFill>
                            <a:schemeClr val="dk1"/>
                          </a:solidFill>
                        </a:rPr>
                        <a:t>SBP/DBP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- / &lt;85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&lt;130 / &lt;85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&lt;130 / &lt;85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&lt;120 / &lt;80</a:t>
                      </a:r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HIgh Normal</a:t>
                      </a:r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175">
                <a:tc>
                  <a:txBody>
                    <a:bodyPr/>
                    <a:lstStyle/>
                    <a:p>
                      <a:pPr marL="457200" lvl="0" indent="-28575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sz="900" i="1">
                          <a:solidFill>
                            <a:schemeClr val="dk1"/>
                          </a:solidFill>
                        </a:rPr>
                        <a:t>SBP/DBP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- / 85 - 89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130 -139 / 85 - 89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130 - 139 / 85 - 89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900" b="1"/>
                        <a:t>Pre-HTN</a:t>
                      </a:r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175">
                <a:tc>
                  <a:txBody>
                    <a:bodyPr/>
                    <a:lstStyle/>
                    <a:p>
                      <a:pPr marL="457200" lvl="0" indent="-28575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sz="900" i="1">
                          <a:solidFill>
                            <a:schemeClr val="dk1"/>
                          </a:solidFill>
                        </a:rPr>
                        <a:t>SBP/DBP</a:t>
                      </a:r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120 - 139 / 80 - 89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- Hypertension</a:t>
            </a:r>
          </a:p>
        </p:txBody>
      </p:sp>
      <p:graphicFrame>
        <p:nvGraphicFramePr>
          <p:cNvPr id="70" name="Shape 70"/>
          <p:cNvGraphicFramePr/>
          <p:nvPr/>
        </p:nvGraphicFramePr>
        <p:xfrm>
          <a:off x="452375" y="1247625"/>
          <a:ext cx="7880900" cy="2560170"/>
        </p:xfrm>
        <a:graphic>
          <a:graphicData uri="http://schemas.openxmlformats.org/drawingml/2006/table">
            <a:tbl>
              <a:tblPr>
                <a:noFill/>
                <a:tableStyleId>{BDA5AB34-6802-4B6E-97B9-08E0BD1B7280}</a:tableStyleId>
              </a:tblPr>
              <a:tblGrid>
                <a:gridCol w="1547825"/>
                <a:gridCol w="1343025"/>
                <a:gridCol w="1642350"/>
                <a:gridCol w="1658100"/>
                <a:gridCol w="1689600"/>
              </a:tblGrid>
              <a:tr h="358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HTN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JNC IV (1988)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JNC V (1993)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JNC VI (1997)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JNC VII (2003)</a:t>
                      </a:r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Stage 1 (mild)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- / 90 - 104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140 - 159 / 90 - 99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140 - 159 / 90 - 99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140 - 159 / 90 - 99</a:t>
                      </a:r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Stage 2 (moderate)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- / 105 - 114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160 - 179 / 100 - 109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160 - 179 / 100 - 109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≥ 160 / ≥ 100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200"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Stage 3 (severe)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/>
                        <a:t>- / ≥ 115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180 - 209 / 110 - 119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/>
                        <a:t>≥ 180 / ≥ 110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358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Stage 4 (very severe)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/>
                        <a:t>≥ 210 / ≥ 120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Shape 71"/>
          <p:cNvSpPr txBox="1"/>
          <p:nvPr/>
        </p:nvSpPr>
        <p:spPr>
          <a:xfrm>
            <a:off x="616325" y="3944475"/>
            <a:ext cx="7866600" cy="9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Types: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Primary (essential) HTN (95%)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Secondary HTN (5%)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 - Stroke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Definition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Clinical diagnosis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/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Classification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75" y="1244525"/>
            <a:ext cx="3801725" cy="349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 - Stroke</a:t>
            </a:r>
            <a:r>
              <a:rPr lang="en" baseline="30000"/>
              <a:t>2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124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200" b="1"/>
              <a:t>Brain Ischemia (87%)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Thrombosis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Embolism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Decreased perfusion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None/>
            </a:pPr>
            <a:endParaRPr sz="2200"/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200" b="1"/>
              <a:t>Cerebral Hemorrhage (13%)</a:t>
            </a:r>
          </a:p>
          <a:p>
            <a:pPr marL="457200" lvl="0" indent="-368300" rtl="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Subarachnoid hemorrhage</a:t>
            </a:r>
          </a:p>
          <a:p>
            <a:pPr marL="457200" lvl="0" indent="-3683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-"/>
            </a:pPr>
            <a:r>
              <a:rPr lang="en" sz="2200">
                <a:solidFill>
                  <a:srgbClr val="434343"/>
                </a:solidFill>
              </a:rPr>
              <a:t>Intracerebral hemorrhage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-185642" t="-34545" r="-341316" b="-774545"/>
          <a:stretch/>
        </p:blipFill>
        <p:spPr>
          <a:xfrm>
            <a:off x="-537875" y="205975"/>
            <a:ext cx="19050000" cy="303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Background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000000"/>
                </a:solidFill>
              </a:rPr>
              <a:t>Pathophysiology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Significance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Descriptive Epidemiology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Causes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Prevention and control measures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Arial"/>
              <a:buChar char="-"/>
            </a:pPr>
            <a:r>
              <a:rPr lang="en" sz="2000">
                <a:solidFill>
                  <a:srgbClr val="999999"/>
                </a:solidFill>
              </a:rPr>
              <a:t>Current research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1515</Words>
  <Application>Microsoft Office PowerPoint</Application>
  <PresentationFormat>On-screen Show (16:9)</PresentationFormat>
  <Paragraphs>341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swiss</vt:lpstr>
      <vt:lpstr>Hypertension and Stroke</vt:lpstr>
      <vt:lpstr>Introduction</vt:lpstr>
      <vt:lpstr>PowerPoint Presentation</vt:lpstr>
      <vt:lpstr>Background - Hypertension1</vt:lpstr>
      <vt:lpstr>Background - Hypertension1</vt:lpstr>
      <vt:lpstr>Background - Hypertension</vt:lpstr>
      <vt:lpstr>Background - Stroke</vt:lpstr>
      <vt:lpstr>Background - Stroke2</vt:lpstr>
      <vt:lpstr>PowerPoint Presentation</vt:lpstr>
      <vt:lpstr>Pathophysiology - Hypertension</vt:lpstr>
      <vt:lpstr>Pathophysiology - Stoke</vt:lpstr>
      <vt:lpstr>Pathophysiology - Stoke</vt:lpstr>
      <vt:lpstr>PowerPoint Presentation</vt:lpstr>
      <vt:lpstr>Disease Burden - Hypertension</vt:lpstr>
      <vt:lpstr>Disease Burden - Stroke</vt:lpstr>
      <vt:lpstr>PowerPoint Presentation</vt:lpstr>
      <vt:lpstr>Descriptive Epidemiology - HTN</vt:lpstr>
      <vt:lpstr>Descriptive Epidemiology - HTN</vt:lpstr>
      <vt:lpstr>Descriptive Epidemiology - HTN</vt:lpstr>
      <vt:lpstr>Descriptive Epidemiology - Stroke</vt:lpstr>
      <vt:lpstr>Descriptive Epidemiology - Stroke</vt:lpstr>
      <vt:lpstr>Descriptive Epidemiology - Stroke</vt:lpstr>
      <vt:lpstr>PowerPoint Presentation</vt:lpstr>
      <vt:lpstr>Causes - Hypertension</vt:lpstr>
      <vt:lpstr>Causes of Stroke</vt:lpstr>
      <vt:lpstr>PowerPoint Presentation</vt:lpstr>
      <vt:lpstr>Prevention - Primary (HTN)</vt:lpstr>
      <vt:lpstr>Prevention - Secondary (HTN)</vt:lpstr>
      <vt:lpstr>Prevention - Tertiary (HTN)</vt:lpstr>
      <vt:lpstr>Prevention - Primary (Stroke)</vt:lpstr>
      <vt:lpstr>Prevention - Secondary (Stroke)</vt:lpstr>
      <vt:lpstr>Prevention - Tertiary (Stroke)</vt:lpstr>
      <vt:lpstr>PowerPoint Presentation</vt:lpstr>
      <vt:lpstr>Research - Hypertension</vt:lpstr>
      <vt:lpstr>Research - Stroke</vt:lpstr>
      <vt:lpstr>Conclusion</vt:lpstr>
      <vt:lpstr>PowerPoint Presentation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and Stroke</dc:title>
  <dc:creator>binhmood</dc:creator>
  <cp:lastModifiedBy>binhmood</cp:lastModifiedBy>
  <cp:revision>3</cp:revision>
  <dcterms:modified xsi:type="dcterms:W3CDTF">2015-03-02T00:29:28Z</dcterms:modified>
</cp:coreProperties>
</file>