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2" r:id="rId8"/>
    <p:sldId id="263" r:id="rId9"/>
    <p:sldId id="266" r:id="rId10"/>
    <p:sldId id="272" r:id="rId11"/>
    <p:sldId id="273" r:id="rId12"/>
    <p:sldId id="274" r:id="rId13"/>
    <p:sldId id="283" r:id="rId14"/>
    <p:sldId id="264" r:id="rId15"/>
    <p:sldId id="271" r:id="rId16"/>
    <p:sldId id="265" r:id="rId17"/>
    <p:sldId id="279" r:id="rId18"/>
    <p:sldId id="267" r:id="rId19"/>
    <p:sldId id="276" r:id="rId20"/>
    <p:sldId id="277" r:id="rId21"/>
    <p:sldId id="280" r:id="rId22"/>
    <p:sldId id="278" r:id="rId23"/>
    <p:sldId id="282" r:id="rId24"/>
    <p:sldId id="281" r:id="rId25"/>
    <p:sldId id="284" r:id="rId26"/>
    <p:sldId id="285" r:id="rId27"/>
    <p:sldId id="286" r:id="rId28"/>
    <p:sldId id="287" r:id="rId29"/>
    <p:sldId id="288" r:id="rId30"/>
    <p:sldId id="289"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290" r:id="rId47"/>
    <p:sldId id="291" r:id="rId48"/>
    <p:sldId id="292" r:id="rId49"/>
    <p:sldId id="293" r:id="rId50"/>
    <p:sldId id="30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6" autoAdjust="0"/>
    <p:restoredTop sz="94660"/>
  </p:normalViewPr>
  <p:slideViewPr>
    <p:cSldViewPr snapToGrid="0" snapToObjects="1">
      <p:cViewPr varScale="1">
        <p:scale>
          <a:sx n="74" d="100"/>
          <a:sy n="74" d="100"/>
        </p:scale>
        <p:origin x="60" y="8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9BCD9-1966-C445-96B0-B5D0F7840D5B}" type="datetimeFigureOut">
              <a:rPr lang="en-US" smtClean="0"/>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63730-09BA-FB42-98EB-AF5CF8F8DBCF}" type="slidenum">
              <a:rPr lang="en-US" smtClean="0"/>
              <a:t>‹#›</a:t>
            </a:fld>
            <a:endParaRPr lang="en-US"/>
          </a:p>
        </p:txBody>
      </p:sp>
    </p:spTree>
    <p:extLst>
      <p:ext uri="{BB962C8B-B14F-4D97-AF65-F5344CB8AC3E}">
        <p14:creationId xmlns:p14="http://schemas.microsoft.com/office/powerpoint/2010/main" val="11994141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a:t>
            </a:r>
            <a:r>
              <a:rPr lang="en-US" dirty="0" err="1" smtClean="0"/>
              <a:t>bloodpressure</a:t>
            </a:r>
            <a:r>
              <a:rPr lang="en-US" dirty="0" smtClean="0"/>
              <a:t>/</a:t>
            </a:r>
            <a:r>
              <a:rPr lang="en-US" dirty="0" err="1" smtClean="0"/>
              <a:t>about.htm</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2</a:t>
            </a:fld>
            <a:endParaRPr lang="en-US"/>
          </a:p>
        </p:txBody>
      </p:sp>
    </p:spTree>
    <p:extLst>
      <p:ext uri="{BB962C8B-B14F-4D97-AF65-F5344CB8AC3E}">
        <p14:creationId xmlns:p14="http://schemas.microsoft.com/office/powerpoint/2010/main" val="115342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circ.ahajournals.org</a:t>
            </a:r>
            <a:r>
              <a:rPr lang="en-US" dirty="0" smtClean="0"/>
              <a:t>/content/early/2013/12/18/01.cir.0000441139.02102.80</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11</a:t>
            </a:fld>
            <a:endParaRPr lang="en-US"/>
          </a:p>
        </p:txBody>
      </p:sp>
    </p:spTree>
    <p:extLst>
      <p:ext uri="{BB962C8B-B14F-4D97-AF65-F5344CB8AC3E}">
        <p14:creationId xmlns:p14="http://schemas.microsoft.com/office/powerpoint/2010/main" val="986506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circ.ahajournals.org</a:t>
            </a:r>
            <a:r>
              <a:rPr lang="en-US" dirty="0" smtClean="0"/>
              <a:t>/content/early/2013/12/18/01.cir.0000441139.02102.80</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12</a:t>
            </a:fld>
            <a:endParaRPr lang="en-US"/>
          </a:p>
        </p:txBody>
      </p:sp>
    </p:spTree>
    <p:extLst>
      <p:ext uri="{BB962C8B-B14F-4D97-AF65-F5344CB8AC3E}">
        <p14:creationId xmlns:p14="http://schemas.microsoft.com/office/powerpoint/2010/main" val="2677362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circ.ahajournals.org</a:t>
            </a:r>
            <a:r>
              <a:rPr lang="en-US" dirty="0" smtClean="0"/>
              <a:t>/content/early/2013/12/18/01.cir.0000441139.02102.80</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13</a:t>
            </a:fld>
            <a:endParaRPr lang="en-US"/>
          </a:p>
        </p:txBody>
      </p:sp>
    </p:spTree>
    <p:extLst>
      <p:ext uri="{BB962C8B-B14F-4D97-AF65-F5344CB8AC3E}">
        <p14:creationId xmlns:p14="http://schemas.microsoft.com/office/powerpoint/2010/main" val="3860482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www.heart.org</a:t>
            </a:r>
            <a:r>
              <a:rPr lang="en-US" dirty="0" smtClean="0"/>
              <a:t>/HEARTORG/Conditions/</a:t>
            </a:r>
            <a:r>
              <a:rPr lang="en-US" dirty="0" err="1" smtClean="0"/>
              <a:t>HighBloodPressure</a:t>
            </a:r>
            <a:r>
              <a:rPr lang="en-US" dirty="0" smtClean="0"/>
              <a:t>/</a:t>
            </a:r>
            <a:r>
              <a:rPr lang="en-US" dirty="0" err="1" smtClean="0"/>
              <a:t>UnderstandYourRiskforHighBloodPressure</a:t>
            </a:r>
            <a:r>
              <a:rPr lang="en-US" dirty="0" smtClean="0"/>
              <a:t>/Understand-Your-Risk-for-High-Blood-Pressure_UCM_002052_Article.jsp</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14</a:t>
            </a:fld>
            <a:endParaRPr lang="en-US"/>
          </a:p>
        </p:txBody>
      </p:sp>
    </p:spTree>
    <p:extLst>
      <p:ext uri="{BB962C8B-B14F-4D97-AF65-F5344CB8AC3E}">
        <p14:creationId xmlns:p14="http://schemas.microsoft.com/office/powerpoint/2010/main" val="2516016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www.heart.org</a:t>
            </a:r>
            <a:r>
              <a:rPr lang="en-US" dirty="0" smtClean="0"/>
              <a:t>/HEARTORG/Conditions/</a:t>
            </a:r>
            <a:r>
              <a:rPr lang="en-US" dirty="0" err="1" smtClean="0"/>
              <a:t>HighBloodPressure</a:t>
            </a:r>
            <a:r>
              <a:rPr lang="en-US" dirty="0" smtClean="0"/>
              <a:t>/</a:t>
            </a:r>
            <a:r>
              <a:rPr lang="en-US" dirty="0" err="1" smtClean="0"/>
              <a:t>UnderstandYourRiskforHighBloodPressure</a:t>
            </a:r>
            <a:r>
              <a:rPr lang="en-US" dirty="0" smtClean="0"/>
              <a:t>/Understand-Your-Risk-for-High-Blood-Pressure_UCM_002052_Article.jsp</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15</a:t>
            </a:fld>
            <a:endParaRPr lang="en-US"/>
          </a:p>
        </p:txBody>
      </p:sp>
    </p:spTree>
    <p:extLst>
      <p:ext uri="{BB962C8B-B14F-4D97-AF65-F5344CB8AC3E}">
        <p14:creationId xmlns:p14="http://schemas.microsoft.com/office/powerpoint/2010/main" val="3313992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www.heart.org</a:t>
            </a:r>
            <a:r>
              <a:rPr lang="en-US" dirty="0" smtClean="0"/>
              <a:t>/HEARTORG/Conditions/</a:t>
            </a:r>
            <a:r>
              <a:rPr lang="en-US" dirty="0" err="1" smtClean="0"/>
              <a:t>HighBloodPressure</a:t>
            </a:r>
            <a:r>
              <a:rPr lang="en-US" dirty="0" smtClean="0"/>
              <a:t>/</a:t>
            </a:r>
            <a:r>
              <a:rPr lang="en-US" dirty="0" err="1" smtClean="0"/>
              <a:t>WhyBloodPressureMatters</a:t>
            </a:r>
            <a:r>
              <a:rPr lang="en-US" dirty="0" smtClean="0"/>
              <a:t>/Why-Blood-Pressure-Matters_UCM_002051_Article.jsp</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16</a:t>
            </a:fld>
            <a:endParaRPr lang="en-US"/>
          </a:p>
        </p:txBody>
      </p:sp>
    </p:spTree>
    <p:extLst>
      <p:ext uri="{BB962C8B-B14F-4D97-AF65-F5344CB8AC3E}">
        <p14:creationId xmlns:p14="http://schemas.microsoft.com/office/powerpoint/2010/main" val="222578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www.heart.org</a:t>
            </a:r>
            <a:r>
              <a:rPr lang="en-US" dirty="0" smtClean="0"/>
              <a:t>/</a:t>
            </a:r>
            <a:r>
              <a:rPr lang="en-US" dirty="0" err="1" smtClean="0"/>
              <a:t>idc</a:t>
            </a:r>
            <a:r>
              <a:rPr lang="en-US" dirty="0" smtClean="0"/>
              <a:t>/groups/heart-public/@</a:t>
            </a:r>
            <a:r>
              <a:rPr lang="en-US" dirty="0" err="1" smtClean="0"/>
              <a:t>wcm</a:t>
            </a:r>
            <a:r>
              <a:rPr lang="en-US" dirty="0" smtClean="0"/>
              <a:t>/@sop/@</a:t>
            </a:r>
            <a:r>
              <a:rPr lang="en-US" dirty="0" err="1" smtClean="0"/>
              <a:t>smd</a:t>
            </a:r>
            <a:r>
              <a:rPr lang="en-US" dirty="0" smtClean="0"/>
              <a:t>/documents/downloadable/ucm_319587.pdf</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17</a:t>
            </a:fld>
            <a:endParaRPr lang="en-US"/>
          </a:p>
        </p:txBody>
      </p:sp>
    </p:spTree>
    <p:extLst>
      <p:ext uri="{BB962C8B-B14F-4D97-AF65-F5344CB8AC3E}">
        <p14:creationId xmlns:p14="http://schemas.microsoft.com/office/powerpoint/2010/main" val="3507122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circ.ahajournals.org</a:t>
            </a:r>
            <a:r>
              <a:rPr lang="en-US" dirty="0" smtClean="0"/>
              <a:t>/content/123/16/1737.full</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18</a:t>
            </a:fld>
            <a:endParaRPr lang="en-US"/>
          </a:p>
        </p:txBody>
      </p:sp>
    </p:spTree>
    <p:extLst>
      <p:ext uri="{BB962C8B-B14F-4D97-AF65-F5344CB8AC3E}">
        <p14:creationId xmlns:p14="http://schemas.microsoft.com/office/powerpoint/2010/main" val="576245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circ.ahajournals.org</a:t>
            </a:r>
            <a:r>
              <a:rPr lang="en-US" dirty="0" smtClean="0"/>
              <a:t>/content/123/16/1737.full</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19</a:t>
            </a:fld>
            <a:endParaRPr lang="en-US"/>
          </a:p>
        </p:txBody>
      </p:sp>
    </p:spTree>
    <p:extLst>
      <p:ext uri="{BB962C8B-B14F-4D97-AF65-F5344CB8AC3E}">
        <p14:creationId xmlns:p14="http://schemas.microsoft.com/office/powerpoint/2010/main" val="240810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www.vdh.virginia.gov</a:t>
            </a:r>
            <a:r>
              <a:rPr lang="en-US" dirty="0" smtClean="0"/>
              <a:t>/</a:t>
            </a:r>
            <a:r>
              <a:rPr lang="en-US" dirty="0" err="1" smtClean="0"/>
              <a:t>ofhs</a:t>
            </a:r>
            <a:r>
              <a:rPr lang="en-US" dirty="0" smtClean="0"/>
              <a:t>/prevention/collaborative/documents/2013/</a:t>
            </a:r>
            <a:r>
              <a:rPr lang="en-US" dirty="0" err="1" smtClean="0"/>
              <a:t>pdf</a:t>
            </a:r>
            <a:r>
              <a:rPr lang="en-US" dirty="0" smtClean="0"/>
              <a:t>/Hypertension%20Burden%20Report%20.pdf</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21</a:t>
            </a:fld>
            <a:endParaRPr lang="en-US"/>
          </a:p>
        </p:txBody>
      </p:sp>
    </p:spTree>
    <p:extLst>
      <p:ext uri="{BB962C8B-B14F-4D97-AF65-F5344CB8AC3E}">
        <p14:creationId xmlns:p14="http://schemas.microsoft.com/office/powerpoint/2010/main" val="113316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a:t>
            </a:r>
            <a:r>
              <a:rPr lang="en-US" dirty="0" err="1" smtClean="0"/>
              <a:t>bloodpressure</a:t>
            </a:r>
            <a:r>
              <a:rPr lang="en-US" dirty="0" smtClean="0"/>
              <a:t>/</a:t>
            </a:r>
            <a:r>
              <a:rPr lang="en-US" dirty="0" err="1" smtClean="0"/>
              <a:t>diastolic_systolic.htm</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3</a:t>
            </a:fld>
            <a:endParaRPr lang="en-US"/>
          </a:p>
        </p:txBody>
      </p:sp>
    </p:spTree>
    <p:extLst>
      <p:ext uri="{BB962C8B-B14F-4D97-AF65-F5344CB8AC3E}">
        <p14:creationId xmlns:p14="http://schemas.microsoft.com/office/powerpoint/2010/main" val="1333237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circ.ahajournals.org</a:t>
            </a:r>
            <a:r>
              <a:rPr lang="en-US" dirty="0" smtClean="0"/>
              <a:t>/content/early/2013/12/18/01.cir.0000441139.02102.80</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22</a:t>
            </a:fld>
            <a:endParaRPr lang="en-US"/>
          </a:p>
        </p:txBody>
      </p:sp>
    </p:spTree>
    <p:extLst>
      <p:ext uri="{BB962C8B-B14F-4D97-AF65-F5344CB8AC3E}">
        <p14:creationId xmlns:p14="http://schemas.microsoft.com/office/powerpoint/2010/main" val="510650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www.nhlbi.nih.gov</a:t>
            </a:r>
            <a:r>
              <a:rPr lang="en-US" dirty="0" smtClean="0"/>
              <a:t>/resources/docs/2012_ChartBook.pdf</a:t>
            </a:r>
          </a:p>
          <a:p>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23</a:t>
            </a:fld>
            <a:endParaRPr lang="en-US"/>
          </a:p>
        </p:txBody>
      </p:sp>
    </p:spTree>
    <p:extLst>
      <p:ext uri="{BB962C8B-B14F-4D97-AF65-F5344CB8AC3E}">
        <p14:creationId xmlns:p14="http://schemas.microsoft.com/office/powerpoint/2010/main" val="4146456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circ.ahajournals.org</a:t>
            </a:r>
            <a:r>
              <a:rPr lang="en-US" dirty="0" smtClean="0"/>
              <a:t>/content/early/2013/12/18/01.cir.0000441139.02102.80</a:t>
            </a:r>
          </a:p>
          <a:p>
            <a:endParaRPr lang="en-US" dirty="0" smtClean="0"/>
          </a:p>
          <a:p>
            <a:r>
              <a:rPr lang="en-US" dirty="0" smtClean="0"/>
              <a:t>http://</a:t>
            </a:r>
            <a:r>
              <a:rPr lang="en-US" dirty="0" err="1" smtClean="0"/>
              <a:t>www.vdh.virginia.gov</a:t>
            </a:r>
            <a:r>
              <a:rPr lang="en-US" dirty="0" smtClean="0"/>
              <a:t>/</a:t>
            </a:r>
            <a:r>
              <a:rPr lang="en-US" dirty="0" err="1" smtClean="0"/>
              <a:t>ofhs</a:t>
            </a:r>
            <a:r>
              <a:rPr lang="en-US" dirty="0" smtClean="0"/>
              <a:t>/prevention/collaborative/documents/2013/</a:t>
            </a:r>
            <a:r>
              <a:rPr lang="en-US" dirty="0" err="1" smtClean="0"/>
              <a:t>pdf</a:t>
            </a:r>
            <a:r>
              <a:rPr lang="en-US" dirty="0" smtClean="0"/>
              <a:t>/Hypertension%20Burden%20Report%20.pdf</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24</a:t>
            </a:fld>
            <a:endParaRPr lang="en-US"/>
          </a:p>
        </p:txBody>
      </p:sp>
    </p:spTree>
    <p:extLst>
      <p:ext uri="{BB962C8B-B14F-4D97-AF65-F5344CB8AC3E}">
        <p14:creationId xmlns:p14="http://schemas.microsoft.com/office/powerpoint/2010/main" val="922464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www.heart.org</a:t>
            </a:r>
            <a:r>
              <a:rPr lang="en-US" dirty="0" smtClean="0"/>
              <a:t>/HEARTORG/Conditions/</a:t>
            </a:r>
            <a:r>
              <a:rPr lang="en-US" dirty="0" err="1" smtClean="0"/>
              <a:t>HighBloodPressure</a:t>
            </a:r>
            <a:r>
              <a:rPr lang="en-US" dirty="0" smtClean="0"/>
              <a:t>/</a:t>
            </a:r>
            <a:r>
              <a:rPr lang="en-US" dirty="0" err="1" smtClean="0"/>
              <a:t>PreventionTreatmentofHighBloodPressure</a:t>
            </a:r>
            <a:r>
              <a:rPr lang="en-US" dirty="0" smtClean="0"/>
              <a:t>/Medications-and-Blood-Pressure_UCM_301888_Article.jsp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25</a:t>
            </a:fld>
            <a:endParaRPr lang="en-US"/>
          </a:p>
        </p:txBody>
      </p:sp>
    </p:spTree>
    <p:extLst>
      <p:ext uri="{BB962C8B-B14F-4D97-AF65-F5344CB8AC3E}">
        <p14:creationId xmlns:p14="http://schemas.microsoft.com/office/powerpoint/2010/main" val="1964617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www.heart.org</a:t>
            </a:r>
            <a:r>
              <a:rPr lang="en-US" dirty="0" smtClean="0"/>
              <a:t>/HEARTORG/Conditions/</a:t>
            </a:r>
            <a:r>
              <a:rPr lang="en-US" dirty="0" err="1" smtClean="0"/>
              <a:t>HighBloodPressure</a:t>
            </a:r>
            <a:r>
              <a:rPr lang="en-US" dirty="0" smtClean="0"/>
              <a:t>/</a:t>
            </a:r>
            <a:r>
              <a:rPr lang="en-US" dirty="0" err="1" smtClean="0"/>
              <a:t>PreventionTreatmentofHighBloodPressure</a:t>
            </a:r>
            <a:r>
              <a:rPr lang="en-US" dirty="0" smtClean="0"/>
              <a:t>/Types-of-Blood-Pressure-Medications_UCM_303247_Article.jsp</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26</a:t>
            </a:fld>
            <a:endParaRPr lang="en-US"/>
          </a:p>
        </p:txBody>
      </p:sp>
    </p:spTree>
    <p:extLst>
      <p:ext uri="{BB962C8B-B14F-4D97-AF65-F5344CB8AC3E}">
        <p14:creationId xmlns:p14="http://schemas.microsoft.com/office/powerpoint/2010/main" val="2901325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/stroke/</a:t>
            </a:r>
            <a:r>
              <a:rPr lang="en-US" dirty="0" err="1" smtClean="0"/>
              <a:t>types_of_stroke.htm</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27</a:t>
            </a:fld>
            <a:endParaRPr lang="en-US"/>
          </a:p>
        </p:txBody>
      </p:sp>
    </p:spTree>
    <p:extLst>
      <p:ext uri="{BB962C8B-B14F-4D97-AF65-F5344CB8AC3E}">
        <p14:creationId xmlns:p14="http://schemas.microsoft.com/office/powerpoint/2010/main" val="2521904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29</a:t>
            </a:fld>
            <a:endParaRPr lang="en-US"/>
          </a:p>
        </p:txBody>
      </p:sp>
    </p:spTree>
    <p:extLst>
      <p:ext uri="{BB962C8B-B14F-4D97-AF65-F5344CB8AC3E}">
        <p14:creationId xmlns:p14="http://schemas.microsoft.com/office/powerpoint/2010/main" val="1933691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/stroke/</a:t>
            </a:r>
            <a:r>
              <a:rPr lang="en-US" dirty="0" err="1" smtClean="0"/>
              <a:t>signs_symptoms.htm</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30</a:t>
            </a:fld>
            <a:endParaRPr lang="en-US"/>
          </a:p>
        </p:txBody>
      </p:sp>
    </p:spTree>
    <p:extLst>
      <p:ext uri="{BB962C8B-B14F-4D97-AF65-F5344CB8AC3E}">
        <p14:creationId xmlns:p14="http://schemas.microsoft.com/office/powerpoint/2010/main" val="1171165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circ.ahajournals.org</a:t>
            </a:r>
            <a:r>
              <a:rPr lang="en-US" dirty="0" smtClean="0"/>
              <a:t>/content/early/2013/12/18/01.cir.0000441139.02102.80</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31</a:t>
            </a:fld>
            <a:endParaRPr lang="en-US"/>
          </a:p>
        </p:txBody>
      </p:sp>
    </p:spTree>
    <p:extLst>
      <p:ext uri="{BB962C8B-B14F-4D97-AF65-F5344CB8AC3E}">
        <p14:creationId xmlns:p14="http://schemas.microsoft.com/office/powerpoint/2010/main" val="4019622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circ.ahajournals.org</a:t>
            </a:r>
            <a:r>
              <a:rPr lang="en-US" dirty="0" smtClean="0"/>
              <a:t>/content/early/2013/12/18/01.cir.0000441139.02102.80</a:t>
            </a:r>
          </a:p>
          <a:p>
            <a:endParaRPr lang="en-US" dirty="0" smtClean="0"/>
          </a:p>
          <a:p>
            <a:r>
              <a:rPr lang="en-US" dirty="0" smtClean="0"/>
              <a:t>Atherosclerosis</a:t>
            </a:r>
            <a:r>
              <a:rPr lang="en-US" baseline="0" dirty="0" smtClean="0"/>
              <a:t> Risk in Communities Study Cohort, 1987-2001</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36</a:t>
            </a:fld>
            <a:endParaRPr lang="en-US"/>
          </a:p>
        </p:txBody>
      </p:sp>
    </p:spTree>
    <p:extLst>
      <p:ext uri="{BB962C8B-B14F-4D97-AF65-F5344CB8AC3E}">
        <p14:creationId xmlns:p14="http://schemas.microsoft.com/office/powerpoint/2010/main" val="412946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a:t>
            </a:r>
            <a:r>
              <a:rPr lang="en-US" dirty="0" err="1" smtClean="0"/>
              <a:t>Waybe</a:t>
            </a:r>
            <a:r>
              <a:rPr lang="en-US" dirty="0" smtClean="0"/>
              <a:t> Barbee, PhD,</a:t>
            </a:r>
            <a:r>
              <a:rPr lang="en-US" baseline="0" dirty="0" smtClean="0"/>
              <a:t> Professor</a:t>
            </a:r>
            <a:r>
              <a:rPr lang="en-US" dirty="0" smtClean="0"/>
              <a:t>, Emergency Medicine and Physiology</a:t>
            </a:r>
          </a:p>
          <a:p>
            <a:r>
              <a:rPr lang="en-US" dirty="0" smtClean="0"/>
              <a:t>http://</a:t>
            </a:r>
            <a:r>
              <a:rPr lang="en-US" dirty="0" err="1" smtClean="0"/>
              <a:t>www.commed.vcu.edu</a:t>
            </a:r>
            <a:r>
              <a:rPr lang="en-US" dirty="0" smtClean="0"/>
              <a:t>/</a:t>
            </a:r>
            <a:r>
              <a:rPr lang="en-US" dirty="0" err="1" smtClean="0"/>
              <a:t>Chronic_Disease</a:t>
            </a:r>
            <a:r>
              <a:rPr lang="en-US" smtClean="0"/>
              <a:t>/hypertension/2012/controversiesBMJ_2.pdf</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4</a:t>
            </a:fld>
            <a:endParaRPr lang="en-US"/>
          </a:p>
        </p:txBody>
      </p:sp>
    </p:spTree>
    <p:extLst>
      <p:ext uri="{BB962C8B-B14F-4D97-AF65-F5344CB8AC3E}">
        <p14:creationId xmlns:p14="http://schemas.microsoft.com/office/powerpoint/2010/main" val="1786583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decline in stroke mortality over the past several decades,</a:t>
            </a:r>
            <a:r>
              <a:rPr lang="en-US" baseline="0" dirty="0" smtClean="0"/>
              <a:t> a major improvement in population health observed for both sexes and all race and age groups, is the result of reduced stroke incidence and lower case fatality rates. The significant improvements in stroke outcomes are concurrent with cardiovascular risk factor control interventions. The hypertension control efforts initiated in the 1970s appear to have had the most substantial influence on the accelerated decline in stroke mortality, with lower blood pressure </a:t>
            </a:r>
            <a:r>
              <a:rPr lang="en-US" baseline="0" dirty="0" err="1" smtClean="0"/>
              <a:t>districutions</a:t>
            </a:r>
            <a:r>
              <a:rPr lang="en-US" baseline="0" dirty="0" smtClean="0"/>
              <a:t> in the population</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38</a:t>
            </a:fld>
            <a:endParaRPr lang="en-US"/>
          </a:p>
        </p:txBody>
      </p:sp>
    </p:spTree>
    <p:extLst>
      <p:ext uri="{BB962C8B-B14F-4D97-AF65-F5344CB8AC3E}">
        <p14:creationId xmlns:p14="http://schemas.microsoft.com/office/powerpoint/2010/main" val="2046442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47</a:t>
            </a:fld>
            <a:endParaRPr lang="en-US"/>
          </a:p>
        </p:txBody>
      </p:sp>
    </p:spTree>
    <p:extLst>
      <p:ext uri="{BB962C8B-B14F-4D97-AF65-F5344CB8AC3E}">
        <p14:creationId xmlns:p14="http://schemas.microsoft.com/office/powerpoint/2010/main" val="69097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a:t>
            </a:r>
            <a:r>
              <a:rPr lang="en-US" dirty="0" err="1" smtClean="0"/>
              <a:t>bloodpressure</a:t>
            </a:r>
            <a:r>
              <a:rPr lang="en-US" dirty="0" smtClean="0"/>
              <a:t>/</a:t>
            </a:r>
            <a:r>
              <a:rPr lang="en-US" dirty="0" err="1" smtClean="0"/>
              <a:t>diastolic_systolic.htm</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5</a:t>
            </a:fld>
            <a:endParaRPr lang="en-US"/>
          </a:p>
        </p:txBody>
      </p:sp>
    </p:spTree>
    <p:extLst>
      <p:ext uri="{BB962C8B-B14F-4D97-AF65-F5344CB8AC3E}">
        <p14:creationId xmlns:p14="http://schemas.microsoft.com/office/powerpoint/2010/main" val="379868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a:t>
            </a:r>
            <a:r>
              <a:rPr lang="en-US" dirty="0" err="1" smtClean="0"/>
              <a:t>bloodpressure</a:t>
            </a:r>
            <a:r>
              <a:rPr lang="en-US" dirty="0" smtClean="0"/>
              <a:t>/</a:t>
            </a:r>
            <a:r>
              <a:rPr lang="en-US" dirty="0" err="1" smtClean="0"/>
              <a:t>facts.htm</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6</a:t>
            </a:fld>
            <a:endParaRPr lang="en-US"/>
          </a:p>
        </p:txBody>
      </p:sp>
    </p:spTree>
    <p:extLst>
      <p:ext uri="{BB962C8B-B14F-4D97-AF65-F5344CB8AC3E}">
        <p14:creationId xmlns:p14="http://schemas.microsoft.com/office/powerpoint/2010/main" val="371096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a:t>
            </a:r>
            <a:r>
              <a:rPr lang="en-US" dirty="0" err="1" smtClean="0"/>
              <a:t>bloodpressure</a:t>
            </a:r>
            <a:r>
              <a:rPr lang="en-US" dirty="0" smtClean="0"/>
              <a:t>/</a:t>
            </a:r>
            <a:r>
              <a:rPr lang="en-US" dirty="0" err="1" smtClean="0"/>
              <a:t>facts.htm</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7</a:t>
            </a:fld>
            <a:endParaRPr lang="en-US"/>
          </a:p>
        </p:txBody>
      </p:sp>
    </p:spTree>
    <p:extLst>
      <p:ext uri="{BB962C8B-B14F-4D97-AF65-F5344CB8AC3E}">
        <p14:creationId xmlns:p14="http://schemas.microsoft.com/office/powerpoint/2010/main" val="489214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a:t>
            </a:r>
            <a:r>
              <a:rPr lang="en-US" dirty="0" err="1" smtClean="0"/>
              <a:t>dhdsp</a:t>
            </a:r>
            <a:r>
              <a:rPr lang="en-US" dirty="0" smtClean="0"/>
              <a:t>/</a:t>
            </a:r>
            <a:r>
              <a:rPr lang="en-US" dirty="0" err="1" smtClean="0"/>
              <a:t>data_statistics</a:t>
            </a:r>
            <a:r>
              <a:rPr lang="en-US" dirty="0" smtClean="0"/>
              <a:t>/</a:t>
            </a:r>
            <a:r>
              <a:rPr lang="en-US" dirty="0" err="1" smtClean="0"/>
              <a:t>fact_sheets</a:t>
            </a:r>
            <a:r>
              <a:rPr lang="en-US" dirty="0" smtClean="0"/>
              <a:t>/</a:t>
            </a:r>
            <a:r>
              <a:rPr lang="en-US" dirty="0" err="1" smtClean="0"/>
              <a:t>fs_bloodpressure.htm</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8</a:t>
            </a:fld>
            <a:endParaRPr lang="en-US"/>
          </a:p>
        </p:txBody>
      </p:sp>
    </p:spTree>
    <p:extLst>
      <p:ext uri="{BB962C8B-B14F-4D97-AF65-F5344CB8AC3E}">
        <p14:creationId xmlns:p14="http://schemas.microsoft.com/office/powerpoint/2010/main" val="147959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www.nhlbi.nih.gov</a:t>
            </a:r>
            <a:r>
              <a:rPr lang="en-US" dirty="0" smtClean="0"/>
              <a:t>/resources/docs/2012_ChartBook.pdf</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9</a:t>
            </a:fld>
            <a:endParaRPr lang="en-US"/>
          </a:p>
        </p:txBody>
      </p:sp>
    </p:spTree>
    <p:extLst>
      <p:ext uri="{BB962C8B-B14F-4D97-AF65-F5344CB8AC3E}">
        <p14:creationId xmlns:p14="http://schemas.microsoft.com/office/powerpoint/2010/main" val="214169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circ.ahajournals.org</a:t>
            </a:r>
            <a:r>
              <a:rPr lang="en-US" dirty="0" smtClean="0"/>
              <a:t>/content/early/2013/12/18/01.cir.0000441139.02102.80</a:t>
            </a:r>
            <a:endParaRPr lang="en-US" dirty="0"/>
          </a:p>
        </p:txBody>
      </p:sp>
      <p:sp>
        <p:nvSpPr>
          <p:cNvPr id="4" name="Slide Number Placeholder 3"/>
          <p:cNvSpPr>
            <a:spLocks noGrp="1"/>
          </p:cNvSpPr>
          <p:nvPr>
            <p:ph type="sldNum" sz="quarter" idx="10"/>
          </p:nvPr>
        </p:nvSpPr>
        <p:spPr/>
        <p:txBody>
          <a:bodyPr/>
          <a:lstStyle/>
          <a:p>
            <a:fld id="{B7D63730-09BA-FB42-98EB-AF5CF8F8DBCF}" type="slidenum">
              <a:rPr lang="en-US" smtClean="0"/>
              <a:t>10</a:t>
            </a:fld>
            <a:endParaRPr lang="en-US"/>
          </a:p>
        </p:txBody>
      </p:sp>
    </p:spTree>
    <p:extLst>
      <p:ext uri="{BB962C8B-B14F-4D97-AF65-F5344CB8AC3E}">
        <p14:creationId xmlns:p14="http://schemas.microsoft.com/office/powerpoint/2010/main" val="424967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2/17/2014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2/17/2014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2/17/2014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2/17/2014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2/17/2014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2/17/2014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2/17/2014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2/17/2014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2/17/2014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2/17/2014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2/17/2014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2/17/2014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11188"/>
            <a:ext cx="8077200" cy="1673352"/>
          </a:xfrm>
        </p:spPr>
        <p:txBody>
          <a:bodyPr/>
          <a:lstStyle/>
          <a:p>
            <a:pPr algn="ctr"/>
            <a:r>
              <a:rPr lang="en-US" dirty="0" smtClean="0"/>
              <a:t>Hypertension and Stroke</a:t>
            </a:r>
            <a:endParaRPr lang="en-US" dirty="0"/>
          </a:p>
        </p:txBody>
      </p:sp>
      <p:sp>
        <p:nvSpPr>
          <p:cNvPr id="3" name="Subtitle 2"/>
          <p:cNvSpPr>
            <a:spLocks noGrp="1"/>
          </p:cNvSpPr>
          <p:nvPr>
            <p:ph type="subTitle" idx="1"/>
          </p:nvPr>
        </p:nvSpPr>
        <p:spPr>
          <a:xfrm>
            <a:off x="423031" y="1832693"/>
            <a:ext cx="8077200" cy="1499616"/>
          </a:xfrm>
        </p:spPr>
        <p:txBody>
          <a:bodyPr/>
          <a:lstStyle/>
          <a:p>
            <a:r>
              <a:rPr lang="en-US" sz="2800" dirty="0" smtClean="0"/>
              <a:t>Chronic Disease Epidemiology</a:t>
            </a:r>
          </a:p>
          <a:p>
            <a:r>
              <a:rPr lang="en-US" sz="2400" dirty="0" smtClean="0"/>
              <a:t>Asmi Shah</a:t>
            </a:r>
            <a:endParaRPr lang="en-US" sz="2400" dirty="0"/>
          </a:p>
        </p:txBody>
      </p:sp>
      <p:pic>
        <p:nvPicPr>
          <p:cNvPr id="4" name="Picture 3"/>
          <p:cNvPicPr>
            <a:picLocks noChangeAspect="1"/>
          </p:cNvPicPr>
          <p:nvPr/>
        </p:nvPicPr>
        <p:blipFill>
          <a:blip r:embed="rId2"/>
          <a:stretch>
            <a:fillRect/>
          </a:stretch>
        </p:blipFill>
        <p:spPr>
          <a:xfrm>
            <a:off x="5445611" y="1828800"/>
            <a:ext cx="3317389" cy="2373614"/>
          </a:xfrm>
          <a:prstGeom prst="rect">
            <a:avLst/>
          </a:prstGeom>
        </p:spPr>
      </p:pic>
    </p:spTree>
    <p:extLst>
      <p:ext uri="{BB962C8B-B14F-4D97-AF65-F5344CB8AC3E}">
        <p14:creationId xmlns:p14="http://schemas.microsoft.com/office/powerpoint/2010/main" val="3977164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Prevalence of High Blood Pressure in Adults ≥20 years of age by Age and Sex, 2007-2010</a:t>
            </a:r>
            <a:endParaRPr lang="en-US" sz="3200" dirty="0"/>
          </a:p>
        </p:txBody>
      </p:sp>
      <p:pic>
        <p:nvPicPr>
          <p:cNvPr id="6" name="Picture 5" descr="Screen Shot 2014-02-13 at 4.35.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27" y="1837782"/>
            <a:ext cx="7772400" cy="4533900"/>
          </a:xfrm>
          <a:prstGeom prst="rect">
            <a:avLst/>
          </a:prstGeom>
        </p:spPr>
      </p:pic>
    </p:spTree>
    <p:extLst>
      <p:ext uri="{BB962C8B-B14F-4D97-AF65-F5344CB8AC3E}">
        <p14:creationId xmlns:p14="http://schemas.microsoft.com/office/powerpoint/2010/main" val="363582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Age-Adjusted Prevalence Trends for High Blood Pressure In Adults ≥20 Years of Age by Race/Ethnicity and Sex</a:t>
            </a:r>
            <a:endParaRPr lang="en-US" sz="2800" dirty="0"/>
          </a:p>
        </p:txBody>
      </p:sp>
      <p:pic>
        <p:nvPicPr>
          <p:cNvPr id="5" name="Picture 4" descr="Screen Shot 2014-02-13 at 4.35.59 PM.png"/>
          <p:cNvPicPr>
            <a:picLocks noChangeAspect="1"/>
          </p:cNvPicPr>
          <p:nvPr/>
        </p:nvPicPr>
        <p:blipFill rotWithShape="1">
          <a:blip r:embed="rId3">
            <a:extLst>
              <a:ext uri="{28A0092B-C50C-407E-A947-70E740481C1C}">
                <a14:useLocalDpi xmlns:a14="http://schemas.microsoft.com/office/drawing/2010/main" val="0"/>
              </a:ext>
            </a:extLst>
          </a:blip>
          <a:srcRect t="4102"/>
          <a:stretch/>
        </p:blipFill>
        <p:spPr>
          <a:xfrm>
            <a:off x="612084" y="1874236"/>
            <a:ext cx="7518400" cy="4628006"/>
          </a:xfrm>
          <a:prstGeom prst="rect">
            <a:avLst/>
          </a:prstGeom>
        </p:spPr>
      </p:pic>
    </p:spTree>
    <p:extLst>
      <p:ext uri="{BB962C8B-B14F-4D97-AF65-F5344CB8AC3E}">
        <p14:creationId xmlns:p14="http://schemas.microsoft.com/office/powerpoint/2010/main" val="275554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Extent of Awareness, Treatment, and Control of High Blood Pressure by Race/Ethnicity and Age</a:t>
            </a:r>
            <a:endParaRPr lang="en-US" sz="2800" dirty="0"/>
          </a:p>
        </p:txBody>
      </p:sp>
      <p:pic>
        <p:nvPicPr>
          <p:cNvPr id="5" name="Picture 4" descr="Screen Shot 2014-02-13 at 4.36.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938" y="2047885"/>
            <a:ext cx="6303804" cy="4160511"/>
          </a:xfrm>
          <a:prstGeom prst="rect">
            <a:avLst/>
          </a:prstGeom>
        </p:spPr>
      </p:pic>
    </p:spTree>
    <p:extLst>
      <p:ext uri="{BB962C8B-B14F-4D97-AF65-F5344CB8AC3E}">
        <p14:creationId xmlns:p14="http://schemas.microsoft.com/office/powerpoint/2010/main" val="319194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Extent of Awareness, Treatment and Control of High Blood Pressure by Age</a:t>
            </a:r>
            <a:endParaRPr lang="en-US" sz="3600" dirty="0"/>
          </a:p>
        </p:txBody>
      </p:sp>
      <p:pic>
        <p:nvPicPr>
          <p:cNvPr id="3" name="Picture 2" descr="Screen Shot 2014-02-13 at 4.42.14 PM.png"/>
          <p:cNvPicPr>
            <a:picLocks noChangeAspect="1"/>
          </p:cNvPicPr>
          <p:nvPr/>
        </p:nvPicPr>
        <p:blipFill rotWithShape="1">
          <a:blip r:embed="rId3">
            <a:extLst>
              <a:ext uri="{28A0092B-C50C-407E-A947-70E740481C1C}">
                <a14:useLocalDpi xmlns:a14="http://schemas.microsoft.com/office/drawing/2010/main" val="0"/>
              </a:ext>
            </a:extLst>
          </a:blip>
          <a:srcRect t="5122"/>
          <a:stretch/>
        </p:blipFill>
        <p:spPr>
          <a:xfrm>
            <a:off x="919725" y="1812278"/>
            <a:ext cx="7356922" cy="4813379"/>
          </a:xfrm>
          <a:prstGeom prst="rect">
            <a:avLst/>
          </a:prstGeom>
        </p:spPr>
      </p:pic>
    </p:spTree>
    <p:extLst>
      <p:ext uri="{BB962C8B-B14F-4D97-AF65-F5344CB8AC3E}">
        <p14:creationId xmlns:p14="http://schemas.microsoft.com/office/powerpoint/2010/main" val="409739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Hypertension – Risk Factors for Developing HBP</a:t>
            </a:r>
            <a:endParaRPr lang="en-US" dirty="0"/>
          </a:p>
        </p:txBody>
      </p:sp>
      <p:sp>
        <p:nvSpPr>
          <p:cNvPr id="3" name="Content Placeholder 2"/>
          <p:cNvSpPr>
            <a:spLocks noGrp="1"/>
          </p:cNvSpPr>
          <p:nvPr>
            <p:ph sz="half" idx="1"/>
          </p:nvPr>
        </p:nvSpPr>
        <p:spPr/>
        <p:txBody>
          <a:bodyPr/>
          <a:lstStyle/>
          <a:p>
            <a:r>
              <a:rPr lang="en-US" dirty="0" smtClean="0"/>
              <a:t>Family history</a:t>
            </a:r>
          </a:p>
          <a:p>
            <a:r>
              <a:rPr lang="en-US" dirty="0" smtClean="0"/>
              <a:t>Advanced age</a:t>
            </a:r>
          </a:p>
          <a:p>
            <a:r>
              <a:rPr lang="en-US" dirty="0" smtClean="0"/>
              <a:t>Gender</a:t>
            </a:r>
          </a:p>
          <a:p>
            <a:r>
              <a:rPr lang="en-US" dirty="0" smtClean="0"/>
              <a:t>Physical inactivity</a:t>
            </a:r>
          </a:p>
          <a:p>
            <a:r>
              <a:rPr lang="en-US" dirty="0" smtClean="0"/>
              <a:t>Poor diet/High salt intake</a:t>
            </a:r>
          </a:p>
          <a:p>
            <a:r>
              <a:rPr lang="en-US" dirty="0" smtClean="0"/>
              <a:t>Overweight/Obesity</a:t>
            </a:r>
          </a:p>
          <a:p>
            <a:r>
              <a:rPr lang="en-US" dirty="0" smtClean="0"/>
              <a:t>Too much alcohol</a:t>
            </a:r>
          </a:p>
        </p:txBody>
      </p:sp>
      <p:sp>
        <p:nvSpPr>
          <p:cNvPr id="4" name="Content Placeholder 3"/>
          <p:cNvSpPr>
            <a:spLocks noGrp="1"/>
          </p:cNvSpPr>
          <p:nvPr>
            <p:ph sz="half" idx="2"/>
          </p:nvPr>
        </p:nvSpPr>
        <p:spPr/>
        <p:txBody>
          <a:bodyPr/>
          <a:lstStyle/>
          <a:p>
            <a:r>
              <a:rPr lang="en-US" dirty="0" smtClean="0"/>
              <a:t>Possible contributing factors</a:t>
            </a:r>
          </a:p>
          <a:p>
            <a:pPr lvl="1"/>
            <a:r>
              <a:rPr lang="en-US" dirty="0" smtClean="0"/>
              <a:t>Stress</a:t>
            </a:r>
          </a:p>
          <a:p>
            <a:pPr lvl="1"/>
            <a:r>
              <a:rPr lang="en-US" dirty="0" smtClean="0"/>
              <a:t>Smoking and second hand smoke</a:t>
            </a:r>
          </a:p>
          <a:p>
            <a:pPr lvl="1"/>
            <a:r>
              <a:rPr lang="en-US" dirty="0" smtClean="0"/>
              <a:t>Sleep apnea</a:t>
            </a:r>
            <a:endParaRPr lang="en-US" dirty="0"/>
          </a:p>
        </p:txBody>
      </p:sp>
    </p:spTree>
    <p:extLst>
      <p:ext uri="{BB962C8B-B14F-4D97-AF65-F5344CB8AC3E}">
        <p14:creationId xmlns:p14="http://schemas.microsoft.com/office/powerpoint/2010/main" val="3048653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Hypertension</a:t>
            </a:r>
            <a:endParaRPr lang="en-US" dirty="0"/>
          </a:p>
        </p:txBody>
      </p:sp>
      <p:sp>
        <p:nvSpPr>
          <p:cNvPr id="3" name="Content Placeholder 2"/>
          <p:cNvSpPr>
            <a:spLocks noGrp="1"/>
          </p:cNvSpPr>
          <p:nvPr>
            <p:ph idx="1"/>
          </p:nvPr>
        </p:nvSpPr>
        <p:spPr/>
        <p:txBody>
          <a:bodyPr/>
          <a:lstStyle/>
          <a:p>
            <a:r>
              <a:rPr lang="en-US" dirty="0" smtClean="0"/>
              <a:t>Secondary Hypertension – HBP caused by a pre-existing problem</a:t>
            </a:r>
          </a:p>
          <a:p>
            <a:pPr lvl="1"/>
            <a:r>
              <a:rPr lang="en-US" dirty="0" smtClean="0"/>
              <a:t>In 5-10% of high blood pressure cases, the HBP is caused by a pre-existing problem</a:t>
            </a:r>
          </a:p>
          <a:p>
            <a:r>
              <a:rPr lang="en-US" dirty="0" smtClean="0"/>
              <a:t>Factors that lead to secondary hypertension</a:t>
            </a:r>
          </a:p>
          <a:p>
            <a:pPr lvl="1"/>
            <a:r>
              <a:rPr lang="en-US" dirty="0" smtClean="0"/>
              <a:t>Kidney abnormality</a:t>
            </a:r>
          </a:p>
          <a:p>
            <a:pPr lvl="1"/>
            <a:r>
              <a:rPr lang="en-US" dirty="0" smtClean="0"/>
              <a:t>Aorta abnormality</a:t>
            </a:r>
          </a:p>
          <a:p>
            <a:pPr lvl="1"/>
            <a:r>
              <a:rPr lang="en-US" dirty="0" smtClean="0"/>
              <a:t>Narrowing of certain arteries</a:t>
            </a:r>
          </a:p>
        </p:txBody>
      </p:sp>
    </p:spTree>
    <p:extLst>
      <p:ext uri="{BB962C8B-B14F-4D97-AF65-F5344CB8AC3E}">
        <p14:creationId xmlns:p14="http://schemas.microsoft.com/office/powerpoint/2010/main" val="266385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High Blood Pressure Left Untreated</a:t>
            </a:r>
            <a:endParaRPr lang="en-US" dirty="0"/>
          </a:p>
        </p:txBody>
      </p:sp>
      <p:sp>
        <p:nvSpPr>
          <p:cNvPr id="3" name="Content Placeholder 2"/>
          <p:cNvSpPr>
            <a:spLocks noGrp="1"/>
          </p:cNvSpPr>
          <p:nvPr>
            <p:ph idx="1"/>
          </p:nvPr>
        </p:nvSpPr>
        <p:spPr/>
        <p:txBody>
          <a:bodyPr/>
          <a:lstStyle/>
          <a:p>
            <a:r>
              <a:rPr lang="en-US" dirty="0" smtClean="0"/>
              <a:t>Damage to heart and coronary arteries</a:t>
            </a:r>
          </a:p>
          <a:p>
            <a:r>
              <a:rPr lang="en-US" dirty="0" smtClean="0"/>
              <a:t>Stroke</a:t>
            </a:r>
          </a:p>
          <a:p>
            <a:r>
              <a:rPr lang="en-US" dirty="0" smtClean="0"/>
              <a:t>Kidney damage</a:t>
            </a:r>
          </a:p>
          <a:p>
            <a:r>
              <a:rPr lang="en-US" dirty="0" smtClean="0"/>
              <a:t>Vision loss</a:t>
            </a:r>
          </a:p>
          <a:p>
            <a:r>
              <a:rPr lang="en-US" dirty="0" smtClean="0"/>
              <a:t>Erectile dysfunction</a:t>
            </a:r>
          </a:p>
          <a:p>
            <a:r>
              <a:rPr lang="en-US" dirty="0" smtClean="0"/>
              <a:t>Memory loss</a:t>
            </a:r>
          </a:p>
          <a:p>
            <a:r>
              <a:rPr lang="en-US" dirty="0" smtClean="0"/>
              <a:t>Fluid in the lungs</a:t>
            </a:r>
          </a:p>
          <a:p>
            <a:r>
              <a:rPr lang="en-US" dirty="0" smtClean="0"/>
              <a:t>Chest pain</a:t>
            </a:r>
          </a:p>
          <a:p>
            <a:r>
              <a:rPr lang="en-US" dirty="0" smtClean="0"/>
              <a:t>Peripheral artery disease</a:t>
            </a:r>
            <a:endParaRPr lang="en-US" dirty="0"/>
          </a:p>
        </p:txBody>
      </p:sp>
    </p:spTree>
    <p:extLst>
      <p:ext uri="{BB962C8B-B14F-4D97-AF65-F5344CB8AC3E}">
        <p14:creationId xmlns:p14="http://schemas.microsoft.com/office/powerpoint/2010/main" val="398025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Hypertension Mortality	</a:t>
            </a:r>
            <a:endParaRPr lang="en-US" dirty="0"/>
          </a:p>
        </p:txBody>
      </p:sp>
      <p:sp>
        <p:nvSpPr>
          <p:cNvPr id="3" name="Content Placeholder 2"/>
          <p:cNvSpPr>
            <a:spLocks noGrp="1"/>
          </p:cNvSpPr>
          <p:nvPr>
            <p:ph idx="1"/>
          </p:nvPr>
        </p:nvSpPr>
        <p:spPr>
          <a:xfrm>
            <a:off x="336238" y="1775191"/>
            <a:ext cx="8463776" cy="4770996"/>
          </a:xfrm>
        </p:spPr>
        <p:txBody>
          <a:bodyPr>
            <a:normAutofit fontScale="70000" lnSpcReduction="20000"/>
          </a:bodyPr>
          <a:lstStyle/>
          <a:p>
            <a:r>
              <a:rPr lang="en-US" dirty="0" smtClean="0"/>
              <a:t>Primary cause of death for 61, 762 Americans in 2009</a:t>
            </a:r>
          </a:p>
          <a:p>
            <a:r>
              <a:rPr lang="en-US" dirty="0" smtClean="0"/>
              <a:t>Listed as a primary or contributing cause of death in about 348, 102/2.4 million US deaths in 2009</a:t>
            </a:r>
          </a:p>
          <a:p>
            <a:r>
              <a:rPr lang="en-US" dirty="0" smtClean="0"/>
              <a:t>2009 high blood pressure mortality:</a:t>
            </a:r>
          </a:p>
          <a:p>
            <a:pPr lvl="1"/>
            <a:r>
              <a:rPr lang="en-US" dirty="0" smtClean="0"/>
              <a:t>27,668 male deaths (44.8% of deaths from HBP)</a:t>
            </a:r>
          </a:p>
          <a:p>
            <a:pPr lvl="2"/>
            <a:r>
              <a:rPr lang="en-US" dirty="0" smtClean="0"/>
              <a:t>20,286 white males</a:t>
            </a:r>
          </a:p>
          <a:p>
            <a:pPr lvl="2"/>
            <a:r>
              <a:rPr lang="en-US" dirty="0" smtClean="0"/>
              <a:t>6,574 black male</a:t>
            </a:r>
          </a:p>
          <a:p>
            <a:pPr lvl="1"/>
            <a:r>
              <a:rPr lang="en-US" dirty="0" smtClean="0"/>
              <a:t>34,094 female deaths (55.2% of deaths from HBP)</a:t>
            </a:r>
          </a:p>
          <a:p>
            <a:pPr lvl="2"/>
            <a:r>
              <a:rPr lang="en-US" dirty="0" smtClean="0"/>
              <a:t>26,201 white females</a:t>
            </a:r>
          </a:p>
          <a:p>
            <a:pPr lvl="2"/>
            <a:r>
              <a:rPr lang="en-US" dirty="0" smtClean="0"/>
              <a:t>6,951 black females</a:t>
            </a:r>
          </a:p>
          <a:p>
            <a:r>
              <a:rPr lang="en-US" dirty="0" smtClean="0"/>
              <a:t>From 1999-2009 the death rate from HBP increased 17.1%</a:t>
            </a:r>
          </a:p>
          <a:p>
            <a:r>
              <a:rPr lang="en-US" dirty="0" smtClean="0"/>
              <a:t>488,000 people diagnosed with HBP were discharged from short-stay hospitals in 2010. discharges include people both living and dead:</a:t>
            </a:r>
          </a:p>
          <a:p>
            <a:pPr lvl="1"/>
            <a:r>
              <a:rPr lang="en-US" dirty="0" smtClean="0"/>
              <a:t>216,000 males and 272,000 females</a:t>
            </a:r>
          </a:p>
          <a:p>
            <a:r>
              <a:rPr lang="en-US" dirty="0" smtClean="0"/>
              <a:t>The estimated direct and indirect cost of HBP in 2009 was $51 billion</a:t>
            </a:r>
          </a:p>
          <a:p>
            <a:endParaRPr lang="en-US" dirty="0"/>
          </a:p>
        </p:txBody>
      </p:sp>
    </p:spTree>
    <p:extLst>
      <p:ext uri="{BB962C8B-B14F-4D97-AF65-F5344CB8AC3E}">
        <p14:creationId xmlns:p14="http://schemas.microsoft.com/office/powerpoint/2010/main" val="751483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Hypertension Mortality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Trends in Mortality From All Causes and Cardiovascular Disease Among Hypertensive and Nonhypertensive Adults in the United States (Earl Ford, American Heart Association)</a:t>
            </a:r>
          </a:p>
          <a:p>
            <a:pPr lvl="1"/>
            <a:r>
              <a:rPr lang="en-US" dirty="0" smtClean="0"/>
              <a:t>10,852 participants aged 25-74 years of the NHANES I Follow-Up Study (1971-1975)</a:t>
            </a:r>
          </a:p>
          <a:p>
            <a:pPr lvl="1"/>
            <a:r>
              <a:rPr lang="en-US" dirty="0" smtClean="0"/>
              <a:t>12,420 participants of the NHANES III Study (1988-1994)</a:t>
            </a:r>
          </a:p>
          <a:p>
            <a:pPr lvl="1"/>
            <a:r>
              <a:rPr lang="en-US" dirty="0" smtClean="0"/>
              <a:t>Mean follow up times were 17.5 and 14.2 years respectively</a:t>
            </a:r>
          </a:p>
          <a:p>
            <a:pPr lvl="1"/>
            <a:r>
              <a:rPr lang="en-US" dirty="0" smtClean="0"/>
              <a:t>In each cohort, mortality rates higher as follows…</a:t>
            </a:r>
          </a:p>
          <a:p>
            <a:pPr lvl="2"/>
            <a:r>
              <a:rPr lang="en-US" dirty="0" smtClean="0"/>
              <a:t>Hypertensive adults &gt; Nonhypertensive adults</a:t>
            </a:r>
          </a:p>
          <a:p>
            <a:pPr lvl="2"/>
            <a:r>
              <a:rPr lang="en-US" dirty="0" smtClean="0"/>
              <a:t>Hypertensive men &gt; Hypertensive women</a:t>
            </a:r>
          </a:p>
          <a:p>
            <a:pPr lvl="2"/>
            <a:r>
              <a:rPr lang="en-US" dirty="0" smtClean="0"/>
              <a:t>Hypertensive blacks &gt; Hypertensive whites</a:t>
            </a:r>
          </a:p>
        </p:txBody>
      </p:sp>
    </p:spTree>
    <p:extLst>
      <p:ext uri="{BB962C8B-B14F-4D97-AF65-F5344CB8AC3E}">
        <p14:creationId xmlns:p14="http://schemas.microsoft.com/office/powerpoint/2010/main" val="267988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Age-Adjusted Mortality Rate from all Causes Among Adults 25-74 years of Age by Sex</a:t>
            </a:r>
            <a:endParaRPr lang="en-US" sz="3200" dirty="0"/>
          </a:p>
        </p:txBody>
      </p:sp>
      <p:pic>
        <p:nvPicPr>
          <p:cNvPr id="4" name="Picture 3" descr="Screen Shot 2014-02-13 at 3.26.09 P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99315" y="1862443"/>
            <a:ext cx="5760834" cy="4276602"/>
          </a:xfrm>
          <a:prstGeom prst="rect">
            <a:avLst/>
          </a:prstGeom>
        </p:spPr>
      </p:pic>
    </p:spTree>
    <p:extLst>
      <p:ext uri="{BB962C8B-B14F-4D97-AF65-F5344CB8AC3E}">
        <p14:creationId xmlns:p14="http://schemas.microsoft.com/office/powerpoint/2010/main" val="283880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t>
            </a:r>
            <a:r>
              <a:rPr lang="en-US" dirty="0"/>
              <a:t>H</a:t>
            </a:r>
            <a:r>
              <a:rPr lang="en-US" dirty="0" smtClean="0"/>
              <a:t>ypertension?</a:t>
            </a:r>
            <a:endParaRPr lang="en-US" dirty="0"/>
          </a:p>
        </p:txBody>
      </p:sp>
      <p:sp>
        <p:nvSpPr>
          <p:cNvPr id="8" name="Content Placeholder 7"/>
          <p:cNvSpPr>
            <a:spLocks noGrp="1"/>
          </p:cNvSpPr>
          <p:nvPr>
            <p:ph idx="1"/>
          </p:nvPr>
        </p:nvSpPr>
        <p:spPr/>
        <p:txBody>
          <a:bodyPr/>
          <a:lstStyle/>
          <a:p>
            <a:r>
              <a:rPr lang="en-US" dirty="0" smtClean="0"/>
              <a:t>Otherwise known as High Blood Pressure</a:t>
            </a:r>
          </a:p>
          <a:p>
            <a:r>
              <a:rPr lang="en-US" dirty="0" smtClean="0"/>
              <a:t>Blood pressure is the measurement of force applied to artery walls</a:t>
            </a:r>
          </a:p>
          <a:p>
            <a:r>
              <a:rPr lang="en-US" dirty="0" smtClean="0"/>
              <a:t>Rises and falls throughout the day</a:t>
            </a:r>
          </a:p>
          <a:p>
            <a:r>
              <a:rPr lang="en-US" dirty="0" smtClean="0"/>
              <a:t>“Silent Killer”</a:t>
            </a:r>
          </a:p>
          <a:p>
            <a:r>
              <a:rPr lang="en-US" dirty="0" smtClean="0"/>
              <a:t>No warning signs or symptoms</a:t>
            </a:r>
            <a:endParaRPr lang="en-US" dirty="0"/>
          </a:p>
        </p:txBody>
      </p:sp>
    </p:spTree>
    <p:extLst>
      <p:ext uri="{BB962C8B-B14F-4D97-AF65-F5344CB8AC3E}">
        <p14:creationId xmlns:p14="http://schemas.microsoft.com/office/powerpoint/2010/main" val="346987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Age-Adjusted Mortality Rate from all Causes Among Adults 25-74 years of Age </a:t>
            </a:r>
            <a:r>
              <a:rPr lang="en-US" sz="3200" dirty="0" smtClean="0"/>
              <a:t>by Race</a:t>
            </a:r>
            <a:endParaRPr lang="en-US" sz="3200" dirty="0"/>
          </a:p>
        </p:txBody>
      </p:sp>
      <p:pic>
        <p:nvPicPr>
          <p:cNvPr id="3" name="Picture 2" descr="Screen Shot 2014-02-13 at 3.26.25 PM.png"/>
          <p:cNvPicPr>
            <a:picLocks noChangeAspect="1"/>
          </p:cNvPicPr>
          <p:nvPr/>
        </p:nvPicPr>
        <p:blipFill rotWithShape="1">
          <a:blip r:embed="rId2">
            <a:extLst>
              <a:ext uri="{28A0092B-C50C-407E-A947-70E740481C1C}">
                <a14:useLocalDpi xmlns:a14="http://schemas.microsoft.com/office/drawing/2010/main" val="0"/>
              </a:ext>
            </a:extLst>
          </a:blip>
          <a:srcRect b="2806"/>
          <a:stretch/>
        </p:blipFill>
        <p:spPr>
          <a:xfrm>
            <a:off x="1787763" y="1844909"/>
            <a:ext cx="5829300" cy="4172140"/>
          </a:xfrm>
          <a:prstGeom prst="rect">
            <a:avLst/>
          </a:prstGeom>
        </p:spPr>
      </p:pic>
    </p:spTree>
    <p:extLst>
      <p:ext uri="{BB962C8B-B14F-4D97-AF65-F5344CB8AC3E}">
        <p14:creationId xmlns:p14="http://schemas.microsoft.com/office/powerpoint/2010/main" val="207428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Trend in Age Adjusted Death Rates from Hypertension: U.S. and Virginia</a:t>
            </a:r>
            <a:endParaRPr lang="en-US" sz="4000" dirty="0"/>
          </a:p>
        </p:txBody>
      </p:sp>
      <p:pic>
        <p:nvPicPr>
          <p:cNvPr id="3" name="Picture 2" descr="Screen Shot 2014-02-13 at 3.57.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42" y="1869798"/>
            <a:ext cx="7013135" cy="4554347"/>
          </a:xfrm>
          <a:prstGeom prst="rect">
            <a:avLst/>
          </a:prstGeom>
        </p:spPr>
      </p:pic>
    </p:spTree>
    <p:extLst>
      <p:ext uri="{BB962C8B-B14F-4D97-AF65-F5344CB8AC3E}">
        <p14:creationId xmlns:p14="http://schemas.microsoft.com/office/powerpoint/2010/main" val="2777125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Hospital Discharge/Ambulatory Care Visits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From 2000-2010, number of inpatient discharges from short-stay hospitals with HBP </a:t>
            </a:r>
            <a:r>
              <a:rPr lang="en-US" dirty="0" smtClean="0">
                <a:sym typeface="Wingdings"/>
              </a:rPr>
              <a:t> 457,000-488,000</a:t>
            </a:r>
          </a:p>
          <a:p>
            <a:r>
              <a:rPr lang="en-US" dirty="0" smtClean="0">
                <a:sym typeface="Wingdings"/>
              </a:rPr>
              <a:t>Years 2000-2007, frequency of hospitalizations for adults aged &gt;18 years with hypertensive emergency increase from 101 to 111 per 100,000 in 2007</a:t>
            </a:r>
          </a:p>
          <a:p>
            <a:r>
              <a:rPr lang="en-US" dirty="0" smtClean="0">
                <a:sym typeface="Wingdings"/>
              </a:rPr>
              <a:t>Number of essential hypertension visits for 2010 was 43,436,000</a:t>
            </a:r>
          </a:p>
          <a:p>
            <a:r>
              <a:rPr lang="en-US" dirty="0" smtClean="0">
                <a:sym typeface="Wingdings"/>
              </a:rPr>
              <a:t>In 2010, 280,000 hospitalizations had first listed diagnosis of essential hypertension</a:t>
            </a:r>
            <a:endParaRPr lang="en-US" dirty="0"/>
          </a:p>
        </p:txBody>
      </p:sp>
    </p:spTree>
    <p:extLst>
      <p:ext uri="{BB962C8B-B14F-4D97-AF65-F5344CB8AC3E}">
        <p14:creationId xmlns:p14="http://schemas.microsoft.com/office/powerpoint/2010/main" val="706420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Emergency Department Visit Rates for Hypertension by Age, U.S., 1997-1999 to 2006-2008</a:t>
            </a:r>
            <a:endParaRPr lang="en-US" sz="2800" dirty="0"/>
          </a:p>
        </p:txBody>
      </p:sp>
      <p:pic>
        <p:nvPicPr>
          <p:cNvPr id="3" name="Picture 2" descr="Screen Shot 2014-02-13 at 2.51.13 PM.png"/>
          <p:cNvPicPr>
            <a:picLocks noChangeAspect="1"/>
          </p:cNvPicPr>
          <p:nvPr/>
        </p:nvPicPr>
        <p:blipFill rotWithShape="1">
          <a:blip r:embed="rId3">
            <a:extLst>
              <a:ext uri="{28A0092B-C50C-407E-A947-70E740481C1C}">
                <a14:useLocalDpi xmlns:a14="http://schemas.microsoft.com/office/drawing/2010/main" val="0"/>
              </a:ext>
            </a:extLst>
          </a:blip>
          <a:srcRect t="2611"/>
          <a:stretch/>
        </p:blipFill>
        <p:spPr>
          <a:xfrm>
            <a:off x="1284649" y="1854104"/>
            <a:ext cx="6262663" cy="4435761"/>
          </a:xfrm>
          <a:prstGeom prst="rect">
            <a:avLst/>
          </a:prstGeom>
        </p:spPr>
      </p:pic>
    </p:spTree>
    <p:extLst>
      <p:ext uri="{BB962C8B-B14F-4D97-AF65-F5344CB8AC3E}">
        <p14:creationId xmlns:p14="http://schemas.microsoft.com/office/powerpoint/2010/main" val="1572066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Costs for US and Virginia</a:t>
            </a:r>
            <a:endParaRPr lang="en-US" dirty="0"/>
          </a:p>
        </p:txBody>
      </p:sp>
      <p:sp>
        <p:nvSpPr>
          <p:cNvPr id="3" name="Content Placeholder 2"/>
          <p:cNvSpPr>
            <a:spLocks noGrp="1"/>
          </p:cNvSpPr>
          <p:nvPr>
            <p:ph idx="1"/>
          </p:nvPr>
        </p:nvSpPr>
        <p:spPr/>
        <p:txBody>
          <a:bodyPr>
            <a:normAutofit/>
          </a:bodyPr>
          <a:lstStyle/>
          <a:p>
            <a:r>
              <a:rPr lang="en-US" sz="2800" dirty="0" smtClean="0"/>
              <a:t>The estimated direct and indirect cost of HBP for 2010 is $46.4 billion</a:t>
            </a:r>
          </a:p>
          <a:p>
            <a:r>
              <a:rPr lang="en-US" sz="2800" dirty="0" smtClean="0"/>
              <a:t>Projections show that by 2030, the total cost of HBP could increase to an estimated $274 billion</a:t>
            </a:r>
            <a:endParaRPr lang="en-US" sz="2800" dirty="0"/>
          </a:p>
        </p:txBody>
      </p:sp>
      <p:pic>
        <p:nvPicPr>
          <p:cNvPr id="4" name="Picture 3" descr="Screen Shot 2014-02-13 at 4.28.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77" y="3709963"/>
            <a:ext cx="8752454" cy="2690837"/>
          </a:xfrm>
          <a:prstGeom prst="rect">
            <a:avLst/>
          </a:prstGeom>
        </p:spPr>
      </p:pic>
    </p:spTree>
    <p:extLst>
      <p:ext uri="{BB962C8B-B14F-4D97-AF65-F5344CB8AC3E}">
        <p14:creationId xmlns:p14="http://schemas.microsoft.com/office/powerpoint/2010/main" val="1397304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Prevention and Treatment (Lifestyle Modifications for SBP Reduction)</a:t>
            </a:r>
            <a:endParaRPr lang="en-US" dirty="0"/>
          </a:p>
        </p:txBody>
      </p:sp>
      <p:sp>
        <p:nvSpPr>
          <p:cNvPr id="3" name="Content Placeholder 2"/>
          <p:cNvSpPr>
            <a:spLocks noGrp="1"/>
          </p:cNvSpPr>
          <p:nvPr>
            <p:ph idx="1"/>
          </p:nvPr>
        </p:nvSpPr>
        <p:spPr/>
        <p:txBody>
          <a:bodyPr/>
          <a:lstStyle/>
          <a:p>
            <a:r>
              <a:rPr lang="en-US" dirty="0" smtClean="0"/>
              <a:t>Weight reduction (5-20 mmHg/10 kg weight loss)</a:t>
            </a:r>
          </a:p>
          <a:p>
            <a:r>
              <a:rPr lang="en-US" dirty="0" smtClean="0"/>
              <a:t>Adopt DASH eating plan (8-14 mmHg)</a:t>
            </a:r>
          </a:p>
          <a:p>
            <a:r>
              <a:rPr lang="en-US" dirty="0" smtClean="0"/>
              <a:t>Dietary Sodium Reduction (2-8 mmHg)</a:t>
            </a:r>
          </a:p>
          <a:p>
            <a:r>
              <a:rPr lang="en-US" dirty="0" smtClean="0"/>
              <a:t>Physical Activity (4-9 mmHg)</a:t>
            </a:r>
          </a:p>
          <a:p>
            <a:r>
              <a:rPr lang="en-US" dirty="0" smtClean="0"/>
              <a:t>Moderation of alcohol consumption (2-4 mmHg)</a:t>
            </a:r>
          </a:p>
          <a:p>
            <a:pPr marL="118872" indent="0">
              <a:buNone/>
            </a:pPr>
            <a:endParaRPr lang="en-US" dirty="0"/>
          </a:p>
        </p:txBody>
      </p:sp>
    </p:spTree>
    <p:extLst>
      <p:ext uri="{BB962C8B-B14F-4D97-AF65-F5344CB8AC3E}">
        <p14:creationId xmlns:p14="http://schemas.microsoft.com/office/powerpoint/2010/main" val="2746231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Medical Treatments</a:t>
            </a:r>
            <a:endParaRPr lang="en-US" dirty="0"/>
          </a:p>
        </p:txBody>
      </p:sp>
      <p:sp>
        <p:nvSpPr>
          <p:cNvPr id="3" name="Content Placeholder 2"/>
          <p:cNvSpPr>
            <a:spLocks noGrp="1"/>
          </p:cNvSpPr>
          <p:nvPr>
            <p:ph idx="1"/>
          </p:nvPr>
        </p:nvSpPr>
        <p:spPr/>
        <p:txBody>
          <a:bodyPr>
            <a:normAutofit/>
          </a:bodyPr>
          <a:lstStyle/>
          <a:p>
            <a:pPr marL="438912" lvl="1" indent="-320040">
              <a:spcBef>
                <a:spcPts val="0"/>
              </a:spcBef>
              <a:buClr>
                <a:schemeClr val="accent1"/>
              </a:buClr>
              <a:buSzPct val="80000"/>
              <a:buFont typeface="Wingdings 2"/>
              <a:buChar char=""/>
            </a:pPr>
            <a:r>
              <a:rPr lang="en-US" sz="2400" u="sng" dirty="0"/>
              <a:t>Diuretics</a:t>
            </a:r>
            <a:r>
              <a:rPr lang="en-US" sz="2400" dirty="0"/>
              <a:t> - decreased potassium, weakness, leg cramps, attacks of gout, increased blood sugar level, </a:t>
            </a:r>
            <a:r>
              <a:rPr lang="en-US" sz="2400" dirty="0" smtClean="0"/>
              <a:t>impotence</a:t>
            </a:r>
          </a:p>
          <a:p>
            <a:r>
              <a:rPr lang="en-US" sz="2400" u="sng" dirty="0" smtClean="0"/>
              <a:t>Beta blockers </a:t>
            </a:r>
            <a:r>
              <a:rPr lang="en-US" sz="2400" dirty="0" smtClean="0"/>
              <a:t>– insomnia, cold extremities, depression, slow heartbeat asthma</a:t>
            </a:r>
          </a:p>
          <a:p>
            <a:r>
              <a:rPr lang="en-US" sz="2400" u="sng" dirty="0" smtClean="0"/>
              <a:t>ACE inhibitors </a:t>
            </a:r>
            <a:r>
              <a:rPr lang="en-US" sz="2400" dirty="0" smtClean="0"/>
              <a:t>– skin rash, loss of taste, hacking cough</a:t>
            </a:r>
          </a:p>
          <a:p>
            <a:r>
              <a:rPr lang="en-US" sz="2400" u="sng" dirty="0" smtClean="0"/>
              <a:t>Angiotensin II receptor blockers </a:t>
            </a:r>
            <a:r>
              <a:rPr lang="en-US" sz="2400" dirty="0" smtClean="0"/>
              <a:t>- dizziness</a:t>
            </a:r>
          </a:p>
          <a:p>
            <a:r>
              <a:rPr lang="en-US" sz="2400" u="sng" dirty="0" smtClean="0"/>
              <a:t>Calcium channel blockers </a:t>
            </a:r>
            <a:r>
              <a:rPr lang="en-US" sz="2400" dirty="0" smtClean="0"/>
              <a:t>– swollen ankles, palpitations, constipation, headache</a:t>
            </a:r>
          </a:p>
          <a:p>
            <a:r>
              <a:rPr lang="en-US" sz="2400" u="sng" dirty="0" smtClean="0"/>
              <a:t>Alpha blockers </a:t>
            </a:r>
            <a:r>
              <a:rPr lang="en-US" sz="2400" dirty="0" smtClean="0"/>
              <a:t>– fast heart rate, dizziness</a:t>
            </a:r>
          </a:p>
          <a:p>
            <a:r>
              <a:rPr lang="en-US" sz="2400" u="sng" dirty="0" smtClean="0"/>
              <a:t>Peripheral adrenergic i</a:t>
            </a:r>
            <a:r>
              <a:rPr lang="en-US" sz="2400" dirty="0" smtClean="0"/>
              <a:t>nhibitors – diarrhea, heartburn</a:t>
            </a:r>
          </a:p>
          <a:p>
            <a:r>
              <a:rPr lang="en-US" sz="2400" u="sng" dirty="0" smtClean="0"/>
              <a:t>Blood vessel dilators </a:t>
            </a:r>
            <a:r>
              <a:rPr lang="en-US" sz="2400" dirty="0" smtClean="0"/>
              <a:t>– headaches, swelling around eyes, heart palpitations pain in joints</a:t>
            </a:r>
            <a:endParaRPr lang="en-US" sz="2400" dirty="0"/>
          </a:p>
        </p:txBody>
      </p:sp>
    </p:spTree>
    <p:extLst>
      <p:ext uri="{BB962C8B-B14F-4D97-AF65-F5344CB8AC3E}">
        <p14:creationId xmlns:p14="http://schemas.microsoft.com/office/powerpoint/2010/main" val="324363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Stroke?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Otherwise known as Cerebrovascular Disease</a:t>
            </a:r>
          </a:p>
          <a:p>
            <a:r>
              <a:rPr lang="en-US" dirty="0" smtClean="0"/>
              <a:t>Occurs when the blood supply to the brain is blocked or when a blood vessel in the brain ruptures, causing brain tissue to die</a:t>
            </a:r>
          </a:p>
          <a:p>
            <a:r>
              <a:rPr lang="en-US" dirty="0" smtClean="0"/>
              <a:t>Often leads to a sudden feeling of numbness or weakness on half of the body</a:t>
            </a:r>
          </a:p>
          <a:p>
            <a:r>
              <a:rPr lang="en-US" dirty="0" smtClean="0"/>
              <a:t>4</a:t>
            </a:r>
            <a:r>
              <a:rPr lang="en-US" baseline="30000" dirty="0" smtClean="0"/>
              <a:t>th</a:t>
            </a:r>
            <a:r>
              <a:rPr lang="en-US" dirty="0" smtClean="0"/>
              <a:t> leading cause of death in the US and is a major cause of adult disability</a:t>
            </a:r>
          </a:p>
          <a:p>
            <a:r>
              <a:rPr lang="en-US" dirty="0" smtClean="0"/>
              <a:t>About 800,000 people in the US have a stroke each year</a:t>
            </a:r>
          </a:p>
          <a:p>
            <a:r>
              <a:rPr lang="en-US" dirty="0" smtClean="0"/>
              <a:t>Three types</a:t>
            </a:r>
          </a:p>
          <a:p>
            <a:pPr lvl="1"/>
            <a:r>
              <a:rPr lang="en-US" dirty="0" smtClean="0"/>
              <a:t>Ischemic, Hemorrhagic and Transient Ischemic</a:t>
            </a:r>
          </a:p>
        </p:txBody>
      </p:sp>
    </p:spTree>
    <p:extLst>
      <p:ext uri="{BB962C8B-B14F-4D97-AF65-F5344CB8AC3E}">
        <p14:creationId xmlns:p14="http://schemas.microsoft.com/office/powerpoint/2010/main" val="3613044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Types of Stroke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Ischemic – made up 85% of all strokes</a:t>
            </a:r>
          </a:p>
          <a:p>
            <a:pPr lvl="1"/>
            <a:r>
              <a:rPr lang="en-US" dirty="0" smtClean="0"/>
              <a:t>Artery that supplies oxygen rich blood to the brain becomes blocked</a:t>
            </a:r>
          </a:p>
          <a:p>
            <a:pPr lvl="1"/>
            <a:r>
              <a:rPr lang="en-US" dirty="0" smtClean="0"/>
              <a:t>Cause by blood clots which lead to blockages</a:t>
            </a:r>
          </a:p>
          <a:p>
            <a:r>
              <a:rPr lang="en-US" dirty="0" smtClean="0"/>
              <a:t>Hemorrhagic Stroke</a:t>
            </a:r>
          </a:p>
          <a:p>
            <a:pPr lvl="1"/>
            <a:r>
              <a:rPr lang="en-US" dirty="0" smtClean="0"/>
              <a:t>Occurs when artery in the brain leaks blood or ruptures (breaks open). The leaked blood puts too much pressure on brain cells, which damages them</a:t>
            </a:r>
          </a:p>
          <a:p>
            <a:pPr lvl="1"/>
            <a:r>
              <a:rPr lang="en-US" dirty="0" smtClean="0"/>
              <a:t>Caused by high blood pressure and aneurysms</a:t>
            </a:r>
          </a:p>
          <a:p>
            <a:r>
              <a:rPr lang="en-US" dirty="0" smtClean="0"/>
              <a:t>Transient Ischemic Attack (TIA)</a:t>
            </a:r>
          </a:p>
          <a:p>
            <a:pPr lvl="1"/>
            <a:r>
              <a:rPr lang="en-US" dirty="0" smtClean="0"/>
              <a:t>“Mini stroke” – blood flow to the brain is blocked for a short time, less than 5 minutes</a:t>
            </a:r>
          </a:p>
          <a:p>
            <a:pPr lvl="1"/>
            <a:r>
              <a:rPr lang="en-US" dirty="0" smtClean="0"/>
              <a:t>Warning sign of a future stroke</a:t>
            </a:r>
          </a:p>
        </p:txBody>
      </p:sp>
    </p:spTree>
    <p:extLst>
      <p:ext uri="{BB962C8B-B14F-4D97-AF65-F5344CB8AC3E}">
        <p14:creationId xmlns:p14="http://schemas.microsoft.com/office/powerpoint/2010/main" val="22657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Signs and Symptoms</a:t>
            </a:r>
            <a:endParaRPr lang="en-US" dirty="0"/>
          </a:p>
        </p:txBody>
      </p:sp>
      <p:sp>
        <p:nvSpPr>
          <p:cNvPr id="3" name="Content Placeholder 2"/>
          <p:cNvSpPr>
            <a:spLocks noGrp="1"/>
          </p:cNvSpPr>
          <p:nvPr>
            <p:ph idx="1"/>
          </p:nvPr>
        </p:nvSpPr>
        <p:spPr/>
        <p:txBody>
          <a:bodyPr/>
          <a:lstStyle/>
          <a:p>
            <a:r>
              <a:rPr lang="en-US" dirty="0" smtClean="0"/>
              <a:t>Sudden </a:t>
            </a:r>
            <a:r>
              <a:rPr lang="en-US" b="1" u="sng" dirty="0" smtClean="0"/>
              <a:t>numbness</a:t>
            </a:r>
            <a:r>
              <a:rPr lang="en-US" dirty="0" smtClean="0"/>
              <a:t> or weakness in the face, arm, or leg, especially on one side of body</a:t>
            </a:r>
          </a:p>
          <a:p>
            <a:r>
              <a:rPr lang="en-US" dirty="0" smtClean="0"/>
              <a:t>Sudden </a:t>
            </a:r>
            <a:r>
              <a:rPr lang="en-US" b="1" u="sng" dirty="0" smtClean="0"/>
              <a:t>confusion</a:t>
            </a:r>
            <a:r>
              <a:rPr lang="en-US" dirty="0" smtClean="0"/>
              <a:t>, trouble speaking, or difficulty understanding speech</a:t>
            </a:r>
          </a:p>
          <a:p>
            <a:r>
              <a:rPr lang="en-US" dirty="0" smtClean="0"/>
              <a:t>Sudden </a:t>
            </a:r>
            <a:r>
              <a:rPr lang="en-US" b="1" u="sng" dirty="0" smtClean="0"/>
              <a:t>trouble seeing </a:t>
            </a:r>
            <a:r>
              <a:rPr lang="en-US" dirty="0" smtClean="0"/>
              <a:t>in one or both eyes</a:t>
            </a:r>
          </a:p>
          <a:p>
            <a:r>
              <a:rPr lang="en-US" dirty="0" smtClean="0"/>
              <a:t>Sudden </a:t>
            </a:r>
            <a:r>
              <a:rPr lang="en-US" b="1" u="sng" dirty="0" smtClean="0"/>
              <a:t>trouble walking</a:t>
            </a:r>
            <a:r>
              <a:rPr lang="en-US" dirty="0" smtClean="0"/>
              <a:t>, dizziness, loss of balance, or lack of coordination</a:t>
            </a:r>
          </a:p>
          <a:p>
            <a:r>
              <a:rPr lang="en-US" dirty="0" smtClean="0"/>
              <a:t>Sudden </a:t>
            </a:r>
            <a:r>
              <a:rPr lang="en-US" b="1" u="sng" dirty="0" smtClean="0"/>
              <a:t>severe headache </a:t>
            </a:r>
            <a:r>
              <a:rPr lang="en-US" dirty="0" smtClean="0"/>
              <a:t>with no known cause</a:t>
            </a:r>
            <a:endParaRPr lang="en-US" dirty="0"/>
          </a:p>
        </p:txBody>
      </p:sp>
    </p:spTree>
    <p:extLst>
      <p:ext uri="{BB962C8B-B14F-4D97-AF65-F5344CB8AC3E}">
        <p14:creationId xmlns:p14="http://schemas.microsoft.com/office/powerpoint/2010/main" val="201919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Measuring Blood Pressure</a:t>
            </a:r>
            <a:endParaRPr lang="en-US" dirty="0"/>
          </a:p>
        </p:txBody>
      </p:sp>
      <p:sp>
        <p:nvSpPr>
          <p:cNvPr id="3" name="Content Placeholder 2"/>
          <p:cNvSpPr>
            <a:spLocks noGrp="1"/>
          </p:cNvSpPr>
          <p:nvPr>
            <p:ph idx="1"/>
          </p:nvPr>
        </p:nvSpPr>
        <p:spPr/>
        <p:txBody>
          <a:bodyPr/>
          <a:lstStyle/>
          <a:p>
            <a:r>
              <a:rPr lang="en-US" dirty="0" smtClean="0"/>
              <a:t>Quick and painless</a:t>
            </a:r>
          </a:p>
          <a:p>
            <a:r>
              <a:rPr lang="en-US" dirty="0" smtClean="0"/>
              <a:t>Measured in two numbers – Systolic and Diastolic</a:t>
            </a:r>
          </a:p>
          <a:p>
            <a:r>
              <a:rPr lang="en-US" dirty="0" smtClean="0"/>
              <a:t>Systolic – pressure in blood vessels when heart contracts</a:t>
            </a:r>
          </a:p>
          <a:p>
            <a:r>
              <a:rPr lang="en-US" dirty="0" smtClean="0"/>
              <a:t>Diastolic – pressure in vessels when your heart relaxes</a:t>
            </a:r>
          </a:p>
          <a:p>
            <a:r>
              <a:rPr lang="en-US" dirty="0" smtClean="0"/>
              <a:t>Measured in millimeters of mercury (mmHg)</a:t>
            </a:r>
          </a:p>
          <a:p>
            <a:r>
              <a:rPr lang="en-US" dirty="0" smtClean="0"/>
              <a:t>Normal - 120/80 mmHg</a:t>
            </a:r>
          </a:p>
        </p:txBody>
      </p:sp>
    </p:spTree>
    <p:extLst>
      <p:ext uri="{BB962C8B-B14F-4D97-AF65-F5344CB8AC3E}">
        <p14:creationId xmlns:p14="http://schemas.microsoft.com/office/powerpoint/2010/main" val="4135695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Acting F.A.S.T. Is Key for Strok</a:t>
            </a:r>
            <a:r>
              <a:rPr lang="en-US" dirty="0"/>
              <a:t>e</a:t>
            </a:r>
          </a:p>
        </p:txBody>
      </p:sp>
      <p:sp>
        <p:nvSpPr>
          <p:cNvPr id="3" name="Content Placeholder 2"/>
          <p:cNvSpPr>
            <a:spLocks noGrp="1"/>
          </p:cNvSpPr>
          <p:nvPr>
            <p:ph idx="1"/>
          </p:nvPr>
        </p:nvSpPr>
        <p:spPr/>
        <p:txBody>
          <a:bodyPr>
            <a:normAutofit fontScale="92500" lnSpcReduction="10000"/>
          </a:bodyPr>
          <a:lstStyle/>
          <a:p>
            <a:r>
              <a:rPr lang="en-US" dirty="0" smtClean="0"/>
              <a:t>Most effective stroke treatments are only available if the stroke is recognized and diagnosed within 3 hours of the first symptoms</a:t>
            </a:r>
          </a:p>
          <a:p>
            <a:pPr lvl="1"/>
            <a:r>
              <a:rPr lang="en-US" b="1" dirty="0" smtClean="0"/>
              <a:t>F – FACE</a:t>
            </a:r>
            <a:r>
              <a:rPr lang="en-US" dirty="0" smtClean="0"/>
              <a:t>: Ask person to smile. Does one side of face drop?</a:t>
            </a:r>
          </a:p>
          <a:p>
            <a:pPr lvl="1"/>
            <a:r>
              <a:rPr lang="en-US" b="1" dirty="0" smtClean="0"/>
              <a:t>A – ARMS</a:t>
            </a:r>
            <a:r>
              <a:rPr lang="en-US" dirty="0" smtClean="0"/>
              <a:t>: Ask the person to raise both arms, Does one arm drift downward?</a:t>
            </a:r>
          </a:p>
          <a:p>
            <a:pPr lvl="1"/>
            <a:r>
              <a:rPr lang="en-US" b="1" dirty="0" smtClean="0"/>
              <a:t>S – SPEECH</a:t>
            </a:r>
            <a:r>
              <a:rPr lang="en-US" dirty="0" smtClean="0"/>
              <a:t>: Ask the person to repeat a simple phrase. Is their speech slurred or strand?</a:t>
            </a:r>
          </a:p>
          <a:p>
            <a:pPr lvl="1"/>
            <a:r>
              <a:rPr lang="en-US" b="1" dirty="0" smtClean="0"/>
              <a:t>T – TIME</a:t>
            </a:r>
            <a:r>
              <a:rPr lang="en-US" dirty="0" smtClean="0"/>
              <a:t>: If you observe any of these signs, call 911 immediately</a:t>
            </a:r>
            <a:endParaRPr lang="en-US" dirty="0"/>
          </a:p>
        </p:txBody>
      </p:sp>
    </p:spTree>
    <p:extLst>
      <p:ext uri="{BB962C8B-B14F-4D97-AF65-F5344CB8AC3E}">
        <p14:creationId xmlns:p14="http://schemas.microsoft.com/office/powerpoint/2010/main" val="3159221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Prevalence of Stroke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Estimated 6.8 million Americans &gt;20 years of age had a stroke</a:t>
            </a:r>
          </a:p>
          <a:p>
            <a:r>
              <a:rPr lang="en-US" dirty="0" smtClean="0"/>
              <a:t>Projections show that by 2030, an additional 3.4 million people aged ≥18 years will have had a stroke, a 20.5% increase in prevalence from 2012. The highest increase is projected to be in Hispanic men</a:t>
            </a:r>
          </a:p>
          <a:p>
            <a:r>
              <a:rPr lang="en-US" dirty="0" smtClean="0"/>
              <a:t>Older adults, blacks, people with lower levels of education, and people living in the southeastern United states according to data from BRFSS 2006-2010</a:t>
            </a:r>
          </a:p>
          <a:p>
            <a:endParaRPr lang="en-US" dirty="0"/>
          </a:p>
        </p:txBody>
      </p:sp>
    </p:spTree>
    <p:extLst>
      <p:ext uri="{BB962C8B-B14F-4D97-AF65-F5344CB8AC3E}">
        <p14:creationId xmlns:p14="http://schemas.microsoft.com/office/powerpoint/2010/main" val="2028250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Prevalence of Stroke by Age and Sex, in US, 2007-2010</a:t>
            </a:r>
            <a:endParaRPr lang="en-US" dirty="0"/>
          </a:p>
        </p:txBody>
      </p:sp>
      <p:pic>
        <p:nvPicPr>
          <p:cNvPr id="3" name="Picture 2" descr="Screen Shot 2014-02-13 at 6.34.25 PM.png"/>
          <p:cNvPicPr>
            <a:picLocks noChangeAspect="1"/>
          </p:cNvPicPr>
          <p:nvPr/>
        </p:nvPicPr>
        <p:blipFill rotWithShape="1">
          <a:blip r:embed="rId2">
            <a:extLst>
              <a:ext uri="{28A0092B-C50C-407E-A947-70E740481C1C}">
                <a14:useLocalDpi xmlns:a14="http://schemas.microsoft.com/office/drawing/2010/main" val="0"/>
              </a:ext>
            </a:extLst>
          </a:blip>
          <a:srcRect t="3327"/>
          <a:stretch/>
        </p:blipFill>
        <p:spPr>
          <a:xfrm>
            <a:off x="884236" y="1941701"/>
            <a:ext cx="6860066" cy="4153415"/>
          </a:xfrm>
          <a:prstGeom prst="rect">
            <a:avLst/>
          </a:prstGeom>
        </p:spPr>
      </p:pic>
    </p:spTree>
    <p:extLst>
      <p:ext uri="{BB962C8B-B14F-4D97-AF65-F5344CB8AC3E}">
        <p14:creationId xmlns:p14="http://schemas.microsoft.com/office/powerpoint/2010/main" val="2720003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Estimated 10-year Stroke Risk in Adults 55 of Age According to Levels of Various Risk Factors</a:t>
            </a:r>
            <a:endParaRPr lang="en-US" sz="2800" dirty="0"/>
          </a:p>
        </p:txBody>
      </p:sp>
      <p:pic>
        <p:nvPicPr>
          <p:cNvPr id="3" name="Picture 2" descr="Screen Shot 2014-02-13 at 6.35.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606" y="1876343"/>
            <a:ext cx="5858362" cy="4165349"/>
          </a:xfrm>
          <a:prstGeom prst="rect">
            <a:avLst/>
          </a:prstGeom>
        </p:spPr>
      </p:pic>
    </p:spTree>
    <p:extLst>
      <p:ext uri="{BB962C8B-B14F-4D97-AF65-F5344CB8AC3E}">
        <p14:creationId xmlns:p14="http://schemas.microsoft.com/office/powerpoint/2010/main" val="2286700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Stroke Incidence</a:t>
            </a:r>
            <a:endParaRPr lang="en-US" dirty="0"/>
          </a:p>
        </p:txBody>
      </p:sp>
      <p:sp>
        <p:nvSpPr>
          <p:cNvPr id="3" name="Content Placeholder 2"/>
          <p:cNvSpPr>
            <a:spLocks noGrp="1"/>
          </p:cNvSpPr>
          <p:nvPr>
            <p:ph idx="1"/>
          </p:nvPr>
        </p:nvSpPr>
        <p:spPr/>
        <p:txBody>
          <a:bodyPr>
            <a:normAutofit lnSpcReduction="10000"/>
          </a:bodyPr>
          <a:lstStyle/>
          <a:p>
            <a:r>
              <a:rPr lang="en-US" dirty="0" smtClean="0"/>
              <a:t>Each year, 795,000 people experience a new or recurrent stroke. Approximately 610,000 of these are first attacks, and 185,000 are recurrent attacks (NINDS, 1999)</a:t>
            </a:r>
          </a:p>
          <a:p>
            <a:r>
              <a:rPr lang="en-US" dirty="0" smtClean="0"/>
              <a:t>Women have a higher lifetime risk of stroke than men. Lifetime risk of stroke among those 55-75 years of age is 1/5 for women and 1/6 for men</a:t>
            </a:r>
          </a:p>
          <a:p>
            <a:r>
              <a:rPr lang="en-US" dirty="0" smtClean="0"/>
              <a:t>Women however have a lower age-adjusted stroke incidence than men</a:t>
            </a:r>
            <a:endParaRPr lang="en-US" dirty="0"/>
          </a:p>
        </p:txBody>
      </p:sp>
    </p:spTree>
    <p:extLst>
      <p:ext uri="{BB962C8B-B14F-4D97-AF65-F5344CB8AC3E}">
        <p14:creationId xmlns:p14="http://schemas.microsoft.com/office/powerpoint/2010/main" val="2827699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000" dirty="0" smtClean="0"/>
              <a:t>Annual Rate of All First-Ever Strokes By Age, Sex, and Race, 1999</a:t>
            </a:r>
            <a:endParaRPr lang="en-US" sz="4000" dirty="0"/>
          </a:p>
        </p:txBody>
      </p:sp>
      <p:pic>
        <p:nvPicPr>
          <p:cNvPr id="6" name="Picture 5" descr="Screen Shot 2014-02-13 at 8.06.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33" y="1533272"/>
            <a:ext cx="6802967" cy="4869645"/>
          </a:xfrm>
          <a:prstGeom prst="rect">
            <a:avLst/>
          </a:prstGeom>
        </p:spPr>
      </p:pic>
    </p:spTree>
    <p:extLst>
      <p:ext uri="{BB962C8B-B14F-4D97-AF65-F5344CB8AC3E}">
        <p14:creationId xmlns:p14="http://schemas.microsoft.com/office/powerpoint/2010/main" val="3381542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Age-Adjusted Incidence of Stroke/Transient Ischemic Attack by Race and Sex, Ages 45-74, 1987-2001</a:t>
            </a:r>
            <a:endParaRPr lang="en-US" sz="2800" dirty="0"/>
          </a:p>
        </p:txBody>
      </p:sp>
      <p:pic>
        <p:nvPicPr>
          <p:cNvPr id="3" name="Picture 2" descr="Screen Shot 2014-02-13 at 8.09.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83" y="1947333"/>
            <a:ext cx="6709750" cy="4400550"/>
          </a:xfrm>
          <a:prstGeom prst="rect">
            <a:avLst/>
          </a:prstGeom>
        </p:spPr>
      </p:pic>
    </p:spTree>
    <p:extLst>
      <p:ext uri="{BB962C8B-B14F-4D97-AF65-F5344CB8AC3E}">
        <p14:creationId xmlns:p14="http://schemas.microsoft.com/office/powerpoint/2010/main" val="335219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Stroke Mortality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Stroke accounted for 1/19 deaths in the United States in 2010</a:t>
            </a:r>
          </a:p>
          <a:p>
            <a:r>
              <a:rPr lang="en-US" dirty="0" smtClean="0"/>
              <a:t>The number of deaths with stroke as an underlying cause in 2010 was 129,476</a:t>
            </a:r>
          </a:p>
          <a:p>
            <a:r>
              <a:rPr lang="en-US" dirty="0" smtClean="0"/>
              <a:t>Approximately 55% of stroke deaths in 2010 occurred out of the hospital (NCHS, 2010)</a:t>
            </a:r>
          </a:p>
          <a:p>
            <a:r>
              <a:rPr lang="en-US" dirty="0" smtClean="0"/>
              <a:t>More women than men die of stroke each year because of the larger number of elderly women</a:t>
            </a:r>
          </a:p>
          <a:p>
            <a:pPr lvl="1"/>
            <a:r>
              <a:rPr lang="en-US" dirty="0" smtClean="0"/>
              <a:t>Women accounted for almost 60% of US stroke deaths in 2010</a:t>
            </a:r>
            <a:endParaRPr lang="en-US" dirty="0"/>
          </a:p>
        </p:txBody>
      </p:sp>
    </p:spTree>
    <p:extLst>
      <p:ext uri="{BB962C8B-B14F-4D97-AF65-F5344CB8AC3E}">
        <p14:creationId xmlns:p14="http://schemas.microsoft.com/office/powerpoint/2010/main" val="2936530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Stroke Mortality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From 2000-2010, the annual stroke death rate decreased 35.8% and the actual number of stroke deaths declined 22.8%</a:t>
            </a:r>
          </a:p>
          <a:p>
            <a:r>
              <a:rPr lang="en-US" dirty="0" smtClean="0"/>
              <a:t>Conclusions about changes in stroke death rates from 1981-2009 are as follows:</a:t>
            </a:r>
          </a:p>
          <a:p>
            <a:pPr lvl="1"/>
            <a:r>
              <a:rPr lang="en-US" dirty="0" smtClean="0"/>
              <a:t>There was a greater decline in stroke death rates in men than in women, with a male to female ratio that decreased from 1.11 to 1.05 (age adjusted)</a:t>
            </a:r>
          </a:p>
          <a:p>
            <a:pPr lvl="1"/>
            <a:r>
              <a:rPr lang="en-US" dirty="0" smtClean="0"/>
              <a:t>Stroke death rates declined more in people aged 45-64 years (-51.7%) than in those &gt;65 years of age (-48.3%) or those aged 18-44 years (-37.8%)</a:t>
            </a:r>
            <a:endParaRPr lang="en-US" dirty="0"/>
          </a:p>
        </p:txBody>
      </p:sp>
    </p:spTree>
    <p:extLst>
      <p:ext uri="{BB962C8B-B14F-4D97-AF65-F5344CB8AC3E}">
        <p14:creationId xmlns:p14="http://schemas.microsoft.com/office/powerpoint/2010/main" val="230907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Stoke Mortality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2002, death certificate showed that the mean age at stroke death was 79.6 years; however, males had a younger mean age stroke death than females</a:t>
            </a:r>
          </a:p>
          <a:p>
            <a:r>
              <a:rPr lang="en-US" dirty="0" smtClean="0"/>
              <a:t>Blacks, American Indian/Alaska Natives, and Asian/Pacific Islanders had younger mean ages than whites, and the mean age at </a:t>
            </a:r>
            <a:r>
              <a:rPr lang="en-US" dirty="0" err="1" smtClean="0"/>
              <a:t>strok</a:t>
            </a:r>
            <a:r>
              <a:rPr lang="en-US" dirty="0" smtClean="0"/>
              <a:t> death was also younger among Hispanics than non-Hispanics</a:t>
            </a:r>
          </a:p>
          <a:p>
            <a:r>
              <a:rPr lang="en-US" dirty="0" smtClean="0"/>
              <a:t>Geographic disparity – higher rates in the Southeastern United States, known as the “stroke belt” – NC, SC, GA, TN, MS, AL, LA, AK</a:t>
            </a:r>
          </a:p>
          <a:p>
            <a:pPr lvl="1"/>
            <a:r>
              <a:rPr lang="en-US" dirty="0" smtClean="0"/>
              <a:t>The overall average stroke mortality is 20% higher in the stroke belt than in the rest of the nation and 40% higher in the stroke buckle (NC, SC, GA)</a:t>
            </a:r>
            <a:endParaRPr lang="en-US" dirty="0"/>
          </a:p>
        </p:txBody>
      </p:sp>
    </p:spTree>
    <p:extLst>
      <p:ext uri="{BB962C8B-B14F-4D97-AF65-F5344CB8AC3E}">
        <p14:creationId xmlns:p14="http://schemas.microsoft.com/office/powerpoint/2010/main" val="2357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BP Measurement Techniques</a:t>
            </a:r>
            <a:endParaRPr lang="en-US" dirty="0"/>
          </a:p>
        </p:txBody>
      </p:sp>
      <p:sp>
        <p:nvSpPr>
          <p:cNvPr id="3" name="Content Placeholder 2"/>
          <p:cNvSpPr>
            <a:spLocks noGrp="1"/>
          </p:cNvSpPr>
          <p:nvPr>
            <p:ph idx="1"/>
          </p:nvPr>
        </p:nvSpPr>
        <p:spPr/>
        <p:txBody>
          <a:bodyPr/>
          <a:lstStyle/>
          <a:p>
            <a:r>
              <a:rPr lang="en-US" dirty="0" smtClean="0"/>
              <a:t>“White Coat” Hypertension</a:t>
            </a:r>
          </a:p>
          <a:p>
            <a:r>
              <a:rPr lang="en-US" dirty="0" smtClean="0"/>
              <a:t>Office BP Measurement</a:t>
            </a:r>
          </a:p>
          <a:p>
            <a:r>
              <a:rPr lang="en-US" dirty="0" smtClean="0"/>
              <a:t>Ambulatory BP Monitoring </a:t>
            </a:r>
          </a:p>
          <a:p>
            <a:r>
              <a:rPr lang="en-US" dirty="0" smtClean="0"/>
              <a:t>Importance of patient BP monitoring</a:t>
            </a:r>
          </a:p>
          <a:p>
            <a:pPr lvl="1"/>
            <a:r>
              <a:rPr lang="en-US" dirty="0" smtClean="0"/>
              <a:t>Establishes diagnosis, monitors response to therapy</a:t>
            </a:r>
          </a:p>
          <a:p>
            <a:pPr lvl="1"/>
            <a:r>
              <a:rPr lang="en-US" dirty="0" smtClean="0"/>
              <a:t>Average 10/5 mmHg lower than office readings</a:t>
            </a:r>
          </a:p>
          <a:p>
            <a:pPr lvl="1"/>
            <a:r>
              <a:rPr lang="en-US" dirty="0" smtClean="0"/>
              <a:t>Closer correlation with target organ damage</a:t>
            </a:r>
          </a:p>
        </p:txBody>
      </p:sp>
    </p:spTree>
    <p:extLst>
      <p:ext uri="{BB962C8B-B14F-4D97-AF65-F5344CB8AC3E}">
        <p14:creationId xmlns:p14="http://schemas.microsoft.com/office/powerpoint/2010/main" val="2405770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Age-Adjusted Death Rates for Stroke by Sex and Race/Ethnicity, 2010</a:t>
            </a:r>
            <a:endParaRPr lang="en-US" sz="3600" dirty="0"/>
          </a:p>
        </p:txBody>
      </p:sp>
      <p:pic>
        <p:nvPicPr>
          <p:cNvPr id="3" name="Picture 2" descr="Screen Shot 2014-02-13 at 9.05.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678" y="1767216"/>
            <a:ext cx="6886121" cy="4783263"/>
          </a:xfrm>
          <a:prstGeom prst="rect">
            <a:avLst/>
          </a:prstGeom>
        </p:spPr>
      </p:pic>
    </p:spTree>
    <p:extLst>
      <p:ext uri="{BB962C8B-B14F-4D97-AF65-F5344CB8AC3E}">
        <p14:creationId xmlns:p14="http://schemas.microsoft.com/office/powerpoint/2010/main" val="3358901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Stroke Risk Factors</a:t>
            </a:r>
            <a:endParaRPr lang="en-US" dirty="0"/>
          </a:p>
        </p:txBody>
      </p:sp>
      <p:sp>
        <p:nvSpPr>
          <p:cNvPr id="3" name="Content Placeholder 2"/>
          <p:cNvSpPr>
            <a:spLocks noGrp="1"/>
          </p:cNvSpPr>
          <p:nvPr>
            <p:ph idx="1"/>
          </p:nvPr>
        </p:nvSpPr>
        <p:spPr/>
        <p:txBody>
          <a:bodyPr/>
          <a:lstStyle/>
          <a:p>
            <a:r>
              <a:rPr lang="en-US" dirty="0" smtClean="0"/>
              <a:t>High Blood Pressure</a:t>
            </a:r>
          </a:p>
          <a:p>
            <a:r>
              <a:rPr lang="en-US" dirty="0" smtClean="0"/>
              <a:t>Diabetes Mellitus</a:t>
            </a:r>
          </a:p>
          <a:p>
            <a:r>
              <a:rPr lang="en-US" dirty="0" smtClean="0"/>
              <a:t>Disorders of Hearth Rhythm</a:t>
            </a:r>
          </a:p>
          <a:p>
            <a:r>
              <a:rPr lang="en-US" dirty="0" smtClean="0"/>
              <a:t>High Blood Cholesterol and Other Lipids</a:t>
            </a:r>
          </a:p>
          <a:p>
            <a:r>
              <a:rPr lang="en-US" dirty="0" smtClean="0"/>
              <a:t>Smoking</a:t>
            </a:r>
          </a:p>
          <a:p>
            <a:r>
              <a:rPr lang="en-US" dirty="0" smtClean="0"/>
              <a:t>Physical Inactivity</a:t>
            </a:r>
          </a:p>
          <a:p>
            <a:r>
              <a:rPr lang="en-US" dirty="0" smtClean="0"/>
              <a:t>Nutrition</a:t>
            </a:r>
          </a:p>
          <a:p>
            <a:r>
              <a:rPr lang="en-US" dirty="0" smtClean="0"/>
              <a:t>Family History and Genetics</a:t>
            </a:r>
          </a:p>
          <a:p>
            <a:r>
              <a:rPr lang="en-US" dirty="0" smtClean="0"/>
              <a:t>Chronic Kidney Disease</a:t>
            </a:r>
            <a:endParaRPr lang="en-US" dirty="0"/>
          </a:p>
        </p:txBody>
      </p:sp>
      <p:sp>
        <p:nvSpPr>
          <p:cNvPr id="4" name="TextBox 3"/>
          <p:cNvSpPr txBox="1"/>
          <p:nvPr/>
        </p:nvSpPr>
        <p:spPr>
          <a:xfrm>
            <a:off x="5733143" y="74204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13778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Awareness of Stroke Warning Signs and Risk Factors</a:t>
            </a:r>
            <a:endParaRPr lang="en-US" sz="4000" dirty="0"/>
          </a:p>
        </p:txBody>
      </p:sp>
      <p:sp>
        <p:nvSpPr>
          <p:cNvPr id="3" name="Content Placeholder 2"/>
          <p:cNvSpPr>
            <a:spLocks noGrp="1"/>
          </p:cNvSpPr>
          <p:nvPr>
            <p:ph idx="1"/>
          </p:nvPr>
        </p:nvSpPr>
        <p:spPr>
          <a:xfrm>
            <a:off x="272143" y="1571462"/>
            <a:ext cx="8599713" cy="5025572"/>
          </a:xfrm>
        </p:spPr>
        <p:txBody>
          <a:bodyPr>
            <a:noAutofit/>
          </a:bodyPr>
          <a:lstStyle/>
          <a:p>
            <a:r>
              <a:rPr lang="en-US" sz="2200" dirty="0" smtClean="0"/>
              <a:t>In 2009 (NHIS), a study was conducted on patients admitted to an ED with possible stroke to determine their knowledge of the signs, symptoms, and risk factors of stroke</a:t>
            </a:r>
          </a:p>
          <a:p>
            <a:r>
              <a:rPr lang="en-US" sz="2200" dirty="0" smtClean="0"/>
              <a:t>Of the 163 patients able to respond, 39% did not know a single sign or symptom. Patients </a:t>
            </a:r>
            <a:r>
              <a:rPr lang="en-US" sz="2400" dirty="0"/>
              <a:t>≥</a:t>
            </a:r>
            <a:r>
              <a:rPr lang="en-US" sz="2200" dirty="0" smtClean="0"/>
              <a:t>65 years of age were less likely than those </a:t>
            </a:r>
            <a:r>
              <a:rPr lang="en-US" sz="2400" dirty="0"/>
              <a:t>≥</a:t>
            </a:r>
            <a:r>
              <a:rPr lang="en-US" sz="2200" dirty="0" smtClean="0"/>
              <a:t>65 years old to know a sign or symptom of stroke, 43% did not know a single risk factor</a:t>
            </a:r>
          </a:p>
          <a:p>
            <a:r>
              <a:rPr lang="en-US" sz="2200" dirty="0" smtClean="0"/>
              <a:t>51.2% of subjects were aware of 5 stroke warning symptoms and would first call 911 if they thought someone was having a stroke</a:t>
            </a:r>
          </a:p>
          <a:p>
            <a:r>
              <a:rPr lang="en-US" sz="2200" dirty="0" smtClean="0"/>
              <a:t>Awareness of all 5 stroke warning symptoms and calling 911 was higher among whites than blacks and Hispanics (55.9%, 47.1%, 36.5%), and women than men (53.6% </a:t>
            </a:r>
            <a:r>
              <a:rPr lang="en-US" sz="2200" dirty="0" err="1" smtClean="0"/>
              <a:t>vs</a:t>
            </a:r>
            <a:r>
              <a:rPr lang="en-US" sz="2200" dirty="0" smtClean="0"/>
              <a:t> 48.6%), and people with higher versus lower educational attainment</a:t>
            </a:r>
          </a:p>
          <a:p>
            <a:r>
              <a:rPr lang="en-US" sz="2200" dirty="0" smtClean="0"/>
              <a:t>Overall, almost 40% of patients did not know the signs, symptoms, and risk factors for stroke</a:t>
            </a:r>
            <a:endParaRPr lang="en-US" sz="2200" dirty="0"/>
          </a:p>
        </p:txBody>
      </p:sp>
    </p:spTree>
    <p:extLst>
      <p:ext uri="{BB962C8B-B14F-4D97-AF65-F5344CB8AC3E}">
        <p14:creationId xmlns:p14="http://schemas.microsoft.com/office/powerpoint/2010/main" val="987956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Barriers to Stroke Care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NHIS data from 2000-2006, elderly Mexican American and non-Hispanic black stroke survivors had less access to physician care and medications than whites; however for patients aged 45-64 years, these differences were present only for specialist care. Lack of health insurance conferred the highest adjusted odds for reduced access in both age groups</a:t>
            </a:r>
          </a:p>
          <a:p>
            <a:r>
              <a:rPr lang="en-US" dirty="0" smtClean="0"/>
              <a:t>Data from the GWTG (Get With the Guideline) Stroke Program found that less than half of patients presenting with stroke symptoms received imaging within the recommended 25 minutes of hospital arrival. These groups included older age, being female, non-white race, having DM, and arrival by means other than EMS</a:t>
            </a:r>
            <a:endParaRPr lang="en-US" dirty="0"/>
          </a:p>
        </p:txBody>
      </p:sp>
    </p:spTree>
    <p:extLst>
      <p:ext uri="{BB962C8B-B14F-4D97-AF65-F5344CB8AC3E}">
        <p14:creationId xmlns:p14="http://schemas.microsoft.com/office/powerpoint/2010/main" val="2836865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Hospital Discharges/Ambulatory Care Visits</a:t>
            </a:r>
            <a:endParaRPr lang="en-US" sz="3200" dirty="0"/>
          </a:p>
        </p:txBody>
      </p:sp>
      <p:sp>
        <p:nvSpPr>
          <p:cNvPr id="3" name="Content Placeholder 2"/>
          <p:cNvSpPr>
            <a:spLocks noGrp="1"/>
          </p:cNvSpPr>
          <p:nvPr>
            <p:ph idx="1"/>
          </p:nvPr>
        </p:nvSpPr>
        <p:spPr>
          <a:xfrm>
            <a:off x="457200" y="1630048"/>
            <a:ext cx="8229600" cy="4846952"/>
          </a:xfrm>
        </p:spPr>
        <p:txBody>
          <a:bodyPr>
            <a:normAutofit fontScale="85000" lnSpcReduction="20000"/>
          </a:bodyPr>
          <a:lstStyle/>
          <a:p>
            <a:r>
              <a:rPr lang="en-US" dirty="0" smtClean="0"/>
              <a:t>Data from 2010 (NHDS) showed the average length of stay for discharges with stroke as the first listed diagnosis was 6.1 days, compared with 9.5 days in 1990</a:t>
            </a:r>
          </a:p>
          <a:p>
            <a:r>
              <a:rPr lang="en-US" dirty="0" smtClean="0"/>
              <a:t>2010, men and women accounted for roughly the same number of hospital stays for stroke in the 18-44 year old age group. Among people 45-64 years of age, 57.1% of stroke patients were men. After 65-84 years of age, 53.4% of stroke patients were women, where as among </a:t>
            </a:r>
            <a:r>
              <a:rPr lang="en-US" dirty="0"/>
              <a:t>≥85 </a:t>
            </a:r>
            <a:r>
              <a:rPr lang="en-US" dirty="0" smtClean="0"/>
              <a:t>years of age, women constituted 66.2% of all stroke patients</a:t>
            </a:r>
          </a:p>
          <a:p>
            <a:r>
              <a:rPr lang="en-US" dirty="0" smtClean="0"/>
              <a:t>2010, for first listed stroke diagnosis in…</a:t>
            </a:r>
          </a:p>
          <a:p>
            <a:pPr lvl="1"/>
            <a:r>
              <a:rPr lang="en-US" dirty="0" smtClean="0"/>
              <a:t>ED: 671, 000, Outpatient department visits: 257,000 and physician office visits: 2,207,000</a:t>
            </a:r>
          </a:p>
        </p:txBody>
      </p:sp>
    </p:spTree>
    <p:extLst>
      <p:ext uri="{BB962C8B-B14F-4D97-AF65-F5344CB8AC3E}">
        <p14:creationId xmlns:p14="http://schemas.microsoft.com/office/powerpoint/2010/main" val="968609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Costs</a:t>
            </a:r>
            <a:endParaRPr lang="en-US" dirty="0"/>
          </a:p>
        </p:txBody>
      </p:sp>
      <p:sp>
        <p:nvSpPr>
          <p:cNvPr id="3" name="Content Placeholder 2"/>
          <p:cNvSpPr>
            <a:spLocks noGrp="1"/>
          </p:cNvSpPr>
          <p:nvPr>
            <p:ph idx="1"/>
          </p:nvPr>
        </p:nvSpPr>
        <p:spPr>
          <a:xfrm>
            <a:off x="272143" y="1614715"/>
            <a:ext cx="8545286" cy="4786086"/>
          </a:xfrm>
        </p:spPr>
        <p:txBody>
          <a:bodyPr>
            <a:noAutofit/>
          </a:bodyPr>
          <a:lstStyle/>
          <a:p>
            <a:r>
              <a:rPr lang="en-US" sz="2100" dirty="0" smtClean="0"/>
              <a:t>The direct and indirect cost in 2010 - $36.5 billion</a:t>
            </a:r>
          </a:p>
          <a:p>
            <a:r>
              <a:rPr lang="en-US" sz="2100" dirty="0" smtClean="0"/>
              <a:t>Estimated direct medical cost (2010) - $20.6 billion. Includes hospital outpatient or office based provider visits, hospital inpatient stays, ED visits, prescribed medicines, and home health care</a:t>
            </a:r>
          </a:p>
          <a:p>
            <a:r>
              <a:rPr lang="en-US" sz="2100" dirty="0" smtClean="0"/>
              <a:t>Mean expense per patient for direct care for any type of service - $5455</a:t>
            </a:r>
          </a:p>
          <a:p>
            <a:r>
              <a:rPr lang="en-US" sz="2100" dirty="0" smtClean="0"/>
              <a:t>Mean lifetime cost of ischemic stroke - $140,048 (includes inpatient care, rehabilitation, follow up care)</a:t>
            </a:r>
          </a:p>
          <a:p>
            <a:r>
              <a:rPr lang="en-US" sz="2100" dirty="0" smtClean="0"/>
              <a:t>Between 2012-2030, total direct medical stroke-related costs are projected to triple, from $71.6 billion to $184.1 billion, with the majority from those 65-79 years of age</a:t>
            </a:r>
          </a:p>
          <a:p>
            <a:r>
              <a:rPr lang="en-US" sz="2100" dirty="0" smtClean="0"/>
              <a:t>During 2001-2005, average cost for outpatient stroke rehabilitation services and medications the first year after inpatient rehabilitation discharge was $11,145. The corresponding average yearly cost of medication was $3376, whereas the average cost of yearly rehabilitation service utilization was $7,318</a:t>
            </a:r>
            <a:endParaRPr lang="en-US" sz="2100" dirty="0"/>
          </a:p>
        </p:txBody>
      </p:sp>
    </p:spTree>
    <p:extLst>
      <p:ext uri="{BB962C8B-B14F-4D97-AF65-F5344CB8AC3E}">
        <p14:creationId xmlns:p14="http://schemas.microsoft.com/office/powerpoint/2010/main" val="3890083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Stroke Treatments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you have a stroke, you may</a:t>
            </a:r>
          </a:p>
          <a:p>
            <a:pPr lvl="1"/>
            <a:r>
              <a:rPr lang="en-US" dirty="0" smtClean="0"/>
              <a:t>Receive emergency care</a:t>
            </a:r>
          </a:p>
          <a:p>
            <a:pPr lvl="1"/>
            <a:r>
              <a:rPr lang="en-US" dirty="0" smtClean="0"/>
              <a:t>Treatment to prevent another stroke</a:t>
            </a:r>
          </a:p>
          <a:p>
            <a:pPr lvl="1"/>
            <a:r>
              <a:rPr lang="en-US" dirty="0" smtClean="0"/>
              <a:t>Rehabilitation to treat the side effects of stroke</a:t>
            </a:r>
          </a:p>
          <a:p>
            <a:endParaRPr lang="en-US" dirty="0"/>
          </a:p>
          <a:p>
            <a:r>
              <a:rPr lang="en-US" dirty="0" smtClean="0"/>
              <a:t>Emergency Care</a:t>
            </a:r>
          </a:p>
          <a:p>
            <a:pPr lvl="1"/>
            <a:r>
              <a:rPr lang="en-US" dirty="0"/>
              <a:t>Brain scans will show what type of stroke occurred</a:t>
            </a:r>
          </a:p>
          <a:p>
            <a:pPr lvl="1"/>
            <a:r>
              <a:rPr lang="en-US" dirty="0"/>
              <a:t>Doctors involved: neurologist, neurosurgeon</a:t>
            </a:r>
          </a:p>
          <a:p>
            <a:pPr lvl="1"/>
            <a:r>
              <a:rPr lang="en-US" dirty="0"/>
              <a:t>Treating ischemic stroke within 3 hours – </a:t>
            </a:r>
            <a:r>
              <a:rPr lang="en-US" dirty="0" smtClean="0"/>
              <a:t>type of thrombolytic called Tissue Plasminogen Activator </a:t>
            </a:r>
            <a:r>
              <a:rPr lang="en-US" dirty="0"/>
              <a:t>(breaks up blood </a:t>
            </a:r>
            <a:r>
              <a:rPr lang="en-US" dirty="0" smtClean="0"/>
              <a:t>clots and improves the changes of recovering)</a:t>
            </a:r>
          </a:p>
          <a:p>
            <a:pPr lvl="1"/>
            <a:r>
              <a:rPr lang="en-US" dirty="0" smtClean="0"/>
              <a:t>Patients who receive </a:t>
            </a:r>
            <a:r>
              <a:rPr lang="en-US" dirty="0" err="1" smtClean="0"/>
              <a:t>tPA</a:t>
            </a:r>
            <a:r>
              <a:rPr lang="en-US" dirty="0"/>
              <a:t> </a:t>
            </a:r>
            <a:r>
              <a:rPr lang="en-US" dirty="0" smtClean="0"/>
              <a:t>more likely to recover fully or have less disability than patients who do not receive the drug</a:t>
            </a:r>
          </a:p>
          <a:p>
            <a:pPr lvl="1"/>
            <a:r>
              <a:rPr lang="en-US" dirty="0" smtClean="0"/>
              <a:t>Less likely to need long term care in nursing home</a:t>
            </a:r>
          </a:p>
          <a:p>
            <a:pPr lvl="1"/>
            <a:r>
              <a:rPr lang="en-US" dirty="0" smtClean="0"/>
              <a:t>Most victims however do not get to the hospital in time</a:t>
            </a:r>
            <a:endParaRPr lang="en-US" dirty="0"/>
          </a:p>
          <a:p>
            <a:pPr lvl="1"/>
            <a:endParaRPr lang="en-US" dirty="0" smtClean="0"/>
          </a:p>
        </p:txBody>
      </p:sp>
    </p:spTree>
    <p:extLst>
      <p:ext uri="{BB962C8B-B14F-4D97-AF65-F5344CB8AC3E}">
        <p14:creationId xmlns:p14="http://schemas.microsoft.com/office/powerpoint/2010/main" val="3710461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Emergency Care – Procedure/Surgery Treatments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Endovascular Procedures – used to treat certain hemorrhagic strokes</a:t>
            </a:r>
          </a:p>
          <a:p>
            <a:pPr lvl="1"/>
            <a:r>
              <a:rPr lang="en-US" dirty="0" smtClean="0"/>
              <a:t>Less invasive, less dangerous than surgical</a:t>
            </a:r>
          </a:p>
          <a:p>
            <a:pPr lvl="1"/>
            <a:r>
              <a:rPr lang="en-US" dirty="0" smtClean="0"/>
              <a:t>Long tube inserted into major artery in leg or arm, goes to weak spot or break in vessel </a:t>
            </a:r>
            <a:r>
              <a:rPr lang="en-US" dirty="0" smtClean="0">
                <a:sym typeface="Wingdings"/>
              </a:rPr>
              <a:t> tube installs device (coil) which repairs damage or prevents bleeding</a:t>
            </a:r>
          </a:p>
          <a:p>
            <a:r>
              <a:rPr lang="en-US" dirty="0" smtClean="0">
                <a:sym typeface="Wingdings"/>
              </a:rPr>
              <a:t>Surgical Treatment – also used to hemorrhagic strokes. If bleeding is caused by ruptured aneurysm, a metal clip put in place to stop blood loss</a:t>
            </a:r>
            <a:endParaRPr lang="en-US" dirty="0"/>
          </a:p>
        </p:txBody>
      </p:sp>
    </p:spTree>
    <p:extLst>
      <p:ext uri="{BB962C8B-B14F-4D97-AF65-F5344CB8AC3E}">
        <p14:creationId xmlns:p14="http://schemas.microsoft.com/office/powerpoint/2010/main" val="2779021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Treatments – Preventing Another Stroke and Rehabilitation</a:t>
            </a:r>
            <a:endParaRPr lang="en-US" dirty="0"/>
          </a:p>
        </p:txBody>
      </p:sp>
      <p:sp>
        <p:nvSpPr>
          <p:cNvPr id="3" name="Content Placeholder 2"/>
          <p:cNvSpPr>
            <a:spLocks noGrp="1"/>
          </p:cNvSpPr>
          <p:nvPr>
            <p:ph idx="1"/>
          </p:nvPr>
        </p:nvSpPr>
        <p:spPr/>
        <p:txBody>
          <a:bodyPr>
            <a:normAutofit/>
          </a:bodyPr>
          <a:lstStyle/>
          <a:p>
            <a:r>
              <a:rPr lang="en-US" dirty="0" smtClean="0"/>
              <a:t>Preventing another stroke</a:t>
            </a:r>
          </a:p>
          <a:p>
            <a:pPr lvl="1"/>
            <a:r>
              <a:rPr lang="en-US" dirty="0" smtClean="0"/>
              <a:t>If you’ve have a stroke, you are at high risk for another</a:t>
            </a:r>
          </a:p>
          <a:p>
            <a:pPr lvl="2"/>
            <a:r>
              <a:rPr lang="en-US" dirty="0" smtClean="0"/>
              <a:t>¼ stroke survivors has another stroke within 5 years</a:t>
            </a:r>
          </a:p>
          <a:p>
            <a:pPr lvl="2"/>
            <a:r>
              <a:rPr lang="en-US" dirty="0" smtClean="0"/>
              <a:t>The risk of stroke within 90 days of a TIA may be as high as 17%, with the largest risk during the first week</a:t>
            </a:r>
          </a:p>
          <a:p>
            <a:r>
              <a:rPr lang="en-US" dirty="0" smtClean="0"/>
              <a:t>Stroke Rehabilitation</a:t>
            </a:r>
          </a:p>
          <a:p>
            <a:pPr lvl="1"/>
            <a:r>
              <a:rPr lang="en-US" dirty="0" smtClean="0"/>
              <a:t>May </a:t>
            </a:r>
            <a:r>
              <a:rPr lang="en-US" dirty="0"/>
              <a:t>n</a:t>
            </a:r>
            <a:r>
              <a:rPr lang="en-US" dirty="0" smtClean="0"/>
              <a:t>eed rehab to recover</a:t>
            </a:r>
          </a:p>
          <a:p>
            <a:pPr lvl="2"/>
            <a:r>
              <a:rPr lang="en-US" dirty="0" smtClean="0"/>
              <a:t>Speech therapy, Physical Therapy, Occupational Therapy</a:t>
            </a:r>
          </a:p>
        </p:txBody>
      </p:sp>
    </p:spTree>
    <p:extLst>
      <p:ext uri="{BB962C8B-B14F-4D97-AF65-F5344CB8AC3E}">
        <p14:creationId xmlns:p14="http://schemas.microsoft.com/office/powerpoint/2010/main" val="1813510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Recovery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Recovery can take weeks, months, years</a:t>
            </a:r>
          </a:p>
          <a:p>
            <a:r>
              <a:rPr lang="en-US" dirty="0" smtClean="0"/>
              <a:t>May recover fully or have long-term or lifelong disabilities</a:t>
            </a:r>
          </a:p>
          <a:p>
            <a:r>
              <a:rPr lang="en-US" dirty="0" smtClean="0"/>
              <a:t>Some problems may continue after having   a stroke</a:t>
            </a:r>
          </a:p>
          <a:p>
            <a:pPr lvl="1"/>
            <a:r>
              <a:rPr lang="en-US" dirty="0" smtClean="0"/>
              <a:t>Paralysis, trouble with thinking, awareness, attention, learning, judgment, and memory, problems understanding or forming speech, trouble controlling or expressing emotions, numbness to strange sensations, pain in hands and feet, trouble chewing and swallowing, problems with bladder and bowel control, depression</a:t>
            </a:r>
          </a:p>
        </p:txBody>
      </p:sp>
    </p:spTree>
    <p:extLst>
      <p:ext uri="{BB962C8B-B14F-4D97-AF65-F5344CB8AC3E}">
        <p14:creationId xmlns:p14="http://schemas.microsoft.com/office/powerpoint/2010/main" val="161674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of High Blood Pressure</a:t>
            </a:r>
            <a:endParaRPr lang="en-US" dirty="0"/>
          </a:p>
        </p:txBody>
      </p:sp>
      <p:sp>
        <p:nvSpPr>
          <p:cNvPr id="3" name="Content Placeholder 2"/>
          <p:cNvSpPr>
            <a:spLocks noGrp="1"/>
          </p:cNvSpPr>
          <p:nvPr>
            <p:ph idx="1"/>
          </p:nvPr>
        </p:nvSpPr>
        <p:spPr/>
        <p:txBody>
          <a:bodyPr>
            <a:normAutofit lnSpcReduction="10000"/>
          </a:bodyPr>
          <a:lstStyle/>
          <a:p>
            <a:r>
              <a:rPr lang="en-US" dirty="0" smtClean="0"/>
              <a:t>Hardens the arteries which decrease flow of blood and oxygen to the heart</a:t>
            </a:r>
          </a:p>
          <a:p>
            <a:r>
              <a:rPr lang="en-US" dirty="0" smtClean="0"/>
              <a:t>Reduced flow can cause…</a:t>
            </a:r>
          </a:p>
          <a:p>
            <a:pPr lvl="1"/>
            <a:r>
              <a:rPr lang="en-US" u="sng" dirty="0" smtClean="0"/>
              <a:t>Chest pain </a:t>
            </a:r>
            <a:r>
              <a:rPr lang="en-US" dirty="0" smtClean="0"/>
              <a:t>(angina)</a:t>
            </a:r>
          </a:p>
          <a:p>
            <a:pPr lvl="1"/>
            <a:r>
              <a:rPr lang="en-US" u="sng" dirty="0" smtClean="0"/>
              <a:t>Heart Failure </a:t>
            </a:r>
            <a:r>
              <a:rPr lang="en-US" dirty="0" smtClean="0"/>
              <a:t>– disability of heart to pump blood and oxygen to organs</a:t>
            </a:r>
          </a:p>
          <a:p>
            <a:pPr lvl="1"/>
            <a:r>
              <a:rPr lang="en-US" u="sng" dirty="0" smtClean="0"/>
              <a:t>Heart Attack </a:t>
            </a:r>
            <a:r>
              <a:rPr lang="en-US" dirty="0" smtClean="0"/>
              <a:t>– blood supply to heart is blocked, heart muscle cells die from lack of oxygen</a:t>
            </a:r>
          </a:p>
          <a:p>
            <a:pPr lvl="1"/>
            <a:r>
              <a:rPr lang="en-US" u="sng" dirty="0" smtClean="0"/>
              <a:t>Stroke</a:t>
            </a:r>
            <a:r>
              <a:rPr lang="en-US" dirty="0" smtClean="0"/>
              <a:t> – bursting or blocking arteries that supply blood and oxygen to brain</a:t>
            </a:r>
            <a:endParaRPr lang="en-US" dirty="0"/>
          </a:p>
        </p:txBody>
      </p:sp>
    </p:spTree>
    <p:extLst>
      <p:ext uri="{BB962C8B-B14F-4D97-AF65-F5344CB8AC3E}">
        <p14:creationId xmlns:p14="http://schemas.microsoft.com/office/powerpoint/2010/main" val="2139579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Areas of Future Research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Detect other potentially modifiable risk factors such as elevated cholesterol and body weight</a:t>
            </a:r>
          </a:p>
          <a:p>
            <a:r>
              <a:rPr lang="en-US" dirty="0" smtClean="0"/>
              <a:t>Promote specific interventions to high risk populations; Guidelines are needed to tailor interventions to a variety of subpopulations</a:t>
            </a:r>
          </a:p>
          <a:p>
            <a:r>
              <a:rPr lang="en-US" dirty="0" smtClean="0"/>
              <a:t>National initiatives with community based research to provide individual and population level support to ensure patients are properly screened, treated, and monitored for primary risk factors</a:t>
            </a:r>
            <a:endParaRPr lang="en-US" dirty="0"/>
          </a:p>
        </p:txBody>
      </p:sp>
    </p:spTree>
    <p:extLst>
      <p:ext uri="{BB962C8B-B14F-4D97-AF65-F5344CB8AC3E}">
        <p14:creationId xmlns:p14="http://schemas.microsoft.com/office/powerpoint/2010/main" val="279633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Hypertension – Facts and Statistics Overview</a:t>
            </a:r>
            <a:endParaRPr lang="en-US" dirty="0"/>
          </a:p>
        </p:txBody>
      </p:sp>
      <p:sp>
        <p:nvSpPr>
          <p:cNvPr id="4" name="Content Placeholder 3"/>
          <p:cNvSpPr>
            <a:spLocks noGrp="1"/>
          </p:cNvSpPr>
          <p:nvPr>
            <p:ph idx="1"/>
          </p:nvPr>
        </p:nvSpPr>
        <p:spPr>
          <a:xfrm>
            <a:off x="457200" y="1623281"/>
            <a:ext cx="8229600" cy="4625609"/>
          </a:xfrm>
        </p:spPr>
        <p:txBody>
          <a:bodyPr>
            <a:noAutofit/>
          </a:bodyPr>
          <a:lstStyle/>
          <a:p>
            <a:r>
              <a:rPr lang="en-US" sz="2300" dirty="0" smtClean="0"/>
              <a:t>67 million American adults (1/3)</a:t>
            </a:r>
          </a:p>
          <a:p>
            <a:r>
              <a:rPr lang="en-US" sz="2300" dirty="0" smtClean="0"/>
              <a:t>69% with first heart attack, 77% with first stroke, and 74% of people with chronic heart failure have high BP</a:t>
            </a:r>
          </a:p>
          <a:p>
            <a:r>
              <a:rPr lang="en-US" sz="2300" dirty="0" smtClean="0"/>
              <a:t>Major risk factor of kidney disease</a:t>
            </a:r>
          </a:p>
          <a:p>
            <a:r>
              <a:rPr lang="en-US" sz="2300" dirty="0" smtClean="0"/>
              <a:t>Primary or contributing cause of 348,000 American deaths in 2009</a:t>
            </a:r>
          </a:p>
          <a:p>
            <a:r>
              <a:rPr lang="en-US" sz="2300" dirty="0"/>
              <a:t>Costs nation $47.5 billion annually in direct medical expenses</a:t>
            </a:r>
          </a:p>
          <a:p>
            <a:r>
              <a:rPr lang="en-US" sz="2300" dirty="0"/>
              <a:t>$3.5 billion in lost productivity</a:t>
            </a:r>
          </a:p>
          <a:p>
            <a:r>
              <a:rPr lang="en-US" sz="2300" dirty="0"/>
              <a:t>Only 47% control their high blood pressure</a:t>
            </a:r>
          </a:p>
          <a:p>
            <a:r>
              <a:rPr lang="en-US" sz="2300" dirty="0"/>
              <a:t>Almost 30% of American adults have pre-hypertension (higher BP than normal but not HBP range)</a:t>
            </a:r>
          </a:p>
          <a:p>
            <a:r>
              <a:rPr lang="en-US" sz="2300" dirty="0"/>
              <a:t>Reducing sodium intake can reduce HBP by 11 million and save $18 billion annually</a:t>
            </a:r>
          </a:p>
          <a:p>
            <a:endParaRPr lang="en-US" sz="2300" dirty="0"/>
          </a:p>
        </p:txBody>
      </p:sp>
    </p:spTree>
    <p:extLst>
      <p:ext uri="{BB962C8B-B14F-4D97-AF65-F5344CB8AC3E}">
        <p14:creationId xmlns:p14="http://schemas.microsoft.com/office/powerpoint/2010/main" val="91044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Blood Pressure Levels</a:t>
            </a:r>
            <a:endParaRPr lang="en-US" dirty="0"/>
          </a:p>
        </p:txBody>
      </p:sp>
      <p:pic>
        <p:nvPicPr>
          <p:cNvPr id="4" name="Picture 3" descr="Screen Shot 2014-02-13 at 11.25.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867" y="1653977"/>
            <a:ext cx="6879736" cy="2272350"/>
          </a:xfrm>
          <a:prstGeom prst="rect">
            <a:avLst/>
          </a:prstGeom>
        </p:spPr>
      </p:pic>
      <p:pic>
        <p:nvPicPr>
          <p:cNvPr id="5" name="Picture 4" descr="Screen Shot 2014-02-13 at 11.25.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02" y="3977238"/>
            <a:ext cx="4449567" cy="2478240"/>
          </a:xfrm>
          <a:prstGeom prst="rect">
            <a:avLst/>
          </a:prstGeom>
        </p:spPr>
      </p:pic>
      <p:pic>
        <p:nvPicPr>
          <p:cNvPr id="6" name="Picture 5" descr="Screen Shot 2014-02-13 at 11.26.0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4929" y="4291726"/>
            <a:ext cx="4518477" cy="1861385"/>
          </a:xfrm>
          <a:prstGeom prst="rect">
            <a:avLst/>
          </a:prstGeom>
        </p:spPr>
      </p:pic>
    </p:spTree>
    <p:extLst>
      <p:ext uri="{BB962C8B-B14F-4D97-AF65-F5344CB8AC3E}">
        <p14:creationId xmlns:p14="http://schemas.microsoft.com/office/powerpoint/2010/main" val="342525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Prevalence of Hypertension, 2011 U.S. Adults Ages 20+ (Percentage)</a:t>
            </a:r>
            <a:endParaRPr lang="en-US" dirty="0"/>
          </a:p>
        </p:txBody>
      </p:sp>
      <p:pic>
        <p:nvPicPr>
          <p:cNvPr id="3" name="Picture 2" descr="Screen Shot 2014-02-13 at 11.32.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504" y="1596596"/>
            <a:ext cx="6767826" cy="5261403"/>
          </a:xfrm>
          <a:prstGeom prst="rect">
            <a:avLst/>
          </a:prstGeom>
        </p:spPr>
      </p:pic>
    </p:spTree>
    <p:extLst>
      <p:ext uri="{BB962C8B-B14F-4D97-AF65-F5344CB8AC3E}">
        <p14:creationId xmlns:p14="http://schemas.microsoft.com/office/powerpoint/2010/main" val="32140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Prevalence of Hypertension and Prehypertension by Age, U.S., 1999-2008</a:t>
            </a:r>
            <a:endParaRPr lang="en-US" sz="3200" dirty="0"/>
          </a:p>
        </p:txBody>
      </p:sp>
      <p:pic>
        <p:nvPicPr>
          <p:cNvPr id="5" name="Picture 4" descr="Screen Shot 2014-02-13 at 2.29.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995" y="1772829"/>
            <a:ext cx="6670521" cy="4637335"/>
          </a:xfrm>
          <a:prstGeom prst="rect">
            <a:avLst/>
          </a:prstGeom>
        </p:spPr>
      </p:pic>
    </p:spTree>
    <p:extLst>
      <p:ext uri="{BB962C8B-B14F-4D97-AF65-F5344CB8AC3E}">
        <p14:creationId xmlns:p14="http://schemas.microsoft.com/office/powerpoint/2010/main" val="1409802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3378</TotalTime>
  <Words>3139</Words>
  <Application>Microsoft Office PowerPoint</Application>
  <PresentationFormat>On-screen Show (4:3)</PresentationFormat>
  <Paragraphs>317</Paragraphs>
  <Slides>50</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Corbel</vt:lpstr>
      <vt:lpstr>Wingdings</vt:lpstr>
      <vt:lpstr>Wingdings 2</vt:lpstr>
      <vt:lpstr>Wingdings 3</vt:lpstr>
      <vt:lpstr>Module</vt:lpstr>
      <vt:lpstr>Hypertension and Stroke</vt:lpstr>
      <vt:lpstr>What is Hypertension?</vt:lpstr>
      <vt:lpstr>Measuring Blood Pressure</vt:lpstr>
      <vt:lpstr>BP Measurement Techniques</vt:lpstr>
      <vt:lpstr>Effects of High Blood Pressure</vt:lpstr>
      <vt:lpstr>Hypertension – Facts and Statistics Overview</vt:lpstr>
      <vt:lpstr>Blood Pressure Levels</vt:lpstr>
      <vt:lpstr>Prevalence of Hypertension, 2011 U.S. Adults Ages 20+ (Percentage)</vt:lpstr>
      <vt:lpstr>Prevalence of Hypertension and Prehypertension by Age, U.S., 1999-2008</vt:lpstr>
      <vt:lpstr>Prevalence of High Blood Pressure in Adults ≥20 years of age by Age and Sex, 2007-2010</vt:lpstr>
      <vt:lpstr>Age-Adjusted Prevalence Trends for High Blood Pressure In Adults ≥20 Years of Age by Race/Ethnicity and Sex</vt:lpstr>
      <vt:lpstr>Extent of Awareness, Treatment, and Control of High Blood Pressure by Race/Ethnicity and Age</vt:lpstr>
      <vt:lpstr>Extent of Awareness, Treatment and Control of High Blood Pressure by Age</vt:lpstr>
      <vt:lpstr>Hypertension – Risk Factors for Developing HBP</vt:lpstr>
      <vt:lpstr>Secondary Hypertension</vt:lpstr>
      <vt:lpstr>High Blood Pressure Left Untreated</vt:lpstr>
      <vt:lpstr>Hypertension Mortality </vt:lpstr>
      <vt:lpstr>Hypertension Mortality</vt:lpstr>
      <vt:lpstr>Age-Adjusted Mortality Rate from all Causes Among Adults 25-74 years of Age by Sex</vt:lpstr>
      <vt:lpstr>Age-Adjusted Mortality Rate from all Causes Among Adults 25-74 years of Age by Race</vt:lpstr>
      <vt:lpstr>Trend in Age Adjusted Death Rates from Hypertension: U.S. and Virginia</vt:lpstr>
      <vt:lpstr>Hospital Discharge/Ambulatory Care Visits</vt:lpstr>
      <vt:lpstr>Emergency Department Visit Rates for Hypertension by Age, U.S., 1997-1999 to 2006-2008</vt:lpstr>
      <vt:lpstr>Costs for US and Virginia</vt:lpstr>
      <vt:lpstr>Prevention and Treatment (Lifestyle Modifications for SBP Reduction)</vt:lpstr>
      <vt:lpstr>Medical Treatments</vt:lpstr>
      <vt:lpstr>What is Stroke?</vt:lpstr>
      <vt:lpstr>3 Types of Stroke</vt:lpstr>
      <vt:lpstr>Signs and Symptoms</vt:lpstr>
      <vt:lpstr>Acting F.A.S.T. Is Key for Stroke</vt:lpstr>
      <vt:lpstr>Prevalence of Stroke</vt:lpstr>
      <vt:lpstr>Prevalence of Stroke by Age and Sex, in US, 2007-2010</vt:lpstr>
      <vt:lpstr>Estimated 10-year Stroke Risk in Adults 55 of Age According to Levels of Various Risk Factors</vt:lpstr>
      <vt:lpstr>Stroke Incidence</vt:lpstr>
      <vt:lpstr>Annual Rate of All First-Ever Strokes By Age, Sex, and Race, 1999</vt:lpstr>
      <vt:lpstr>Age-Adjusted Incidence of Stroke/Transient Ischemic Attack by Race and Sex, Ages 45-74, 1987-2001</vt:lpstr>
      <vt:lpstr>Stroke Mortality</vt:lpstr>
      <vt:lpstr>Stroke Mortality Continued</vt:lpstr>
      <vt:lpstr>Stoke Mortality Continued</vt:lpstr>
      <vt:lpstr>Age-Adjusted Death Rates for Stroke by Sex and Race/Ethnicity, 2010</vt:lpstr>
      <vt:lpstr>Stroke Risk Factors</vt:lpstr>
      <vt:lpstr>Awareness of Stroke Warning Signs and Risk Factors</vt:lpstr>
      <vt:lpstr>Barriers to Stroke Care</vt:lpstr>
      <vt:lpstr>Hospital Discharges/Ambulatory Care Visits</vt:lpstr>
      <vt:lpstr>Costs</vt:lpstr>
      <vt:lpstr>Stroke Treatments</vt:lpstr>
      <vt:lpstr>Emergency Care – Procedure/Surgery Treatments</vt:lpstr>
      <vt:lpstr>Treatments – Preventing Another Stroke and Rehabilitation</vt:lpstr>
      <vt:lpstr>Recovery</vt:lpstr>
      <vt:lpstr>Areas of Future Research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and Stroke</dc:title>
  <dc:creator>a</dc:creator>
  <cp:lastModifiedBy>Christopher Buttery</cp:lastModifiedBy>
  <cp:revision>53</cp:revision>
  <dcterms:created xsi:type="dcterms:W3CDTF">2014-02-12T14:30:28Z</dcterms:created>
  <dcterms:modified xsi:type="dcterms:W3CDTF">2014-02-17T17:18:23Z</dcterms:modified>
</cp:coreProperties>
</file>