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257" r:id="rId3"/>
    <p:sldId id="316" r:id="rId4"/>
    <p:sldId id="277" r:id="rId5"/>
    <p:sldId id="261" r:id="rId6"/>
    <p:sldId id="305" r:id="rId7"/>
    <p:sldId id="303" r:id="rId8"/>
    <p:sldId id="301" r:id="rId9"/>
    <p:sldId id="304" r:id="rId10"/>
    <p:sldId id="263" r:id="rId11"/>
    <p:sldId id="329" r:id="rId12"/>
    <p:sldId id="323" r:id="rId13"/>
    <p:sldId id="265" r:id="rId14"/>
    <p:sldId id="266" r:id="rId15"/>
    <p:sldId id="267" r:id="rId16"/>
    <p:sldId id="268" r:id="rId17"/>
    <p:sldId id="269" r:id="rId18"/>
    <p:sldId id="270" r:id="rId19"/>
    <p:sldId id="271" r:id="rId20"/>
    <p:sldId id="319" r:id="rId21"/>
    <p:sldId id="320" r:id="rId22"/>
    <p:sldId id="328" r:id="rId23"/>
    <p:sldId id="330" r:id="rId24"/>
    <p:sldId id="272" r:id="rId25"/>
    <p:sldId id="273" r:id="rId26"/>
    <p:sldId id="276" r:id="rId27"/>
    <p:sldId id="278" r:id="rId28"/>
    <p:sldId id="294" r:id="rId29"/>
    <p:sldId id="315" r:id="rId30"/>
    <p:sldId id="308" r:id="rId31"/>
    <p:sldId id="310" r:id="rId32"/>
    <p:sldId id="309" r:id="rId33"/>
    <p:sldId id="275" r:id="rId34"/>
    <p:sldId id="331" r:id="rId35"/>
    <p:sldId id="298" r:id="rId36"/>
    <p:sldId id="295" r:id="rId37"/>
    <p:sldId id="299" r:id="rId38"/>
    <p:sldId id="284" r:id="rId39"/>
    <p:sldId id="307" r:id="rId40"/>
    <p:sldId id="312" r:id="rId41"/>
    <p:sldId id="314" r:id="rId42"/>
    <p:sldId id="306" r:id="rId43"/>
    <p:sldId id="318" r:id="rId44"/>
    <p:sldId id="286" r:id="rId45"/>
    <p:sldId id="296" r:id="rId46"/>
    <p:sldId id="313" r:id="rId47"/>
    <p:sldId id="285" r:id="rId48"/>
    <p:sldId id="288" r:id="rId49"/>
    <p:sldId id="289" r:id="rId50"/>
    <p:sldId id="274" r:id="rId51"/>
    <p:sldId id="322" r:id="rId52"/>
    <p:sldId id="290" r:id="rId53"/>
    <p:sldId id="324" r:id="rId54"/>
    <p:sldId id="291" r:id="rId55"/>
    <p:sldId id="293"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407D0-7640-E548-8617-B332D62390B0}" type="datetimeFigureOut">
              <a:rPr lang="en-US" smtClean="0"/>
              <a:t>2/18/2013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59B05-D17E-CE40-B076-812FBA986098}" type="slidenum">
              <a:rPr lang="en-US" smtClean="0"/>
              <a:t>‹#›</a:t>
            </a:fld>
            <a:endParaRPr lang="en-US"/>
          </a:p>
        </p:txBody>
      </p:sp>
    </p:spTree>
    <p:extLst>
      <p:ext uri="{BB962C8B-B14F-4D97-AF65-F5344CB8AC3E}">
        <p14:creationId xmlns:p14="http://schemas.microsoft.com/office/powerpoint/2010/main" val="181626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FA447-526A-AE44-9D0F-FCE42F01238D}" type="datetimeFigureOut">
              <a:rPr lang="en-US" smtClean="0"/>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2CFC1-8F1F-1F48-AE63-4D0CCBC7EE19}" type="slidenum">
              <a:rPr lang="en-US" smtClean="0"/>
              <a:t>‹#›</a:t>
            </a:fld>
            <a:endParaRPr lang="en-US"/>
          </a:p>
        </p:txBody>
      </p:sp>
    </p:spTree>
    <p:extLst>
      <p:ext uri="{BB962C8B-B14F-4D97-AF65-F5344CB8AC3E}">
        <p14:creationId xmlns:p14="http://schemas.microsoft.com/office/powerpoint/2010/main" val="2715255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"Systolic" refers to blood pressure when the heart beats while pumping blood. "Diastolic" refers to blood pressure when the heart is at rest between beats.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Stage 1</a:t>
            </a:r>
          </a:p>
          <a:p>
            <a:r>
              <a:rPr lang="en-US" sz="1200" kern="1200" dirty="0" smtClean="0">
                <a:solidFill>
                  <a:schemeClr val="tx1"/>
                </a:solidFill>
                <a:effectLst/>
                <a:latin typeface="+mn-lt"/>
                <a:ea typeface="+mn-ea"/>
                <a:cs typeface="+mn-cs"/>
              </a:rPr>
              <a:t>140–159</a:t>
            </a:r>
          </a:p>
          <a:p>
            <a:r>
              <a:rPr lang="en-US" sz="1200" i="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90–99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Stage 2</a:t>
            </a:r>
          </a:p>
          <a:p>
            <a:r>
              <a:rPr lang="en-US" sz="1200" kern="1200" dirty="0" smtClean="0">
                <a:solidFill>
                  <a:schemeClr val="tx1"/>
                </a:solidFill>
                <a:effectLst/>
                <a:latin typeface="+mn-lt"/>
                <a:ea typeface="+mn-ea"/>
                <a:cs typeface="+mn-cs"/>
              </a:rPr>
              <a:t>160 or higher</a:t>
            </a:r>
          </a:p>
          <a:p>
            <a:r>
              <a:rPr lang="en-US" sz="1200" i="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100 or higher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2</a:t>
            </a:fld>
            <a:endParaRPr lang="en-US"/>
          </a:p>
        </p:txBody>
      </p:sp>
    </p:spTree>
    <p:extLst>
      <p:ext uri="{BB962C8B-B14F-4D97-AF65-F5344CB8AC3E}">
        <p14:creationId xmlns:p14="http://schemas.microsoft.com/office/powerpoint/2010/main" val="387756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Age-adjusted incidence of stroke/transient ischemic attack* by race and sex, ages 45 to 74 years, Atherosclerosis Risk in Communities study cohort, 1987–2001. Data derived from the National Heart, Lung, and Blood Institute, </a:t>
            </a:r>
            <a:r>
              <a:rPr lang="en-GB" i="1">
                <a:latin typeface="Arial" charset="0"/>
                <a:cs typeface="msgothic" charset="0"/>
              </a:rPr>
              <a:t>Incidence and Prevalence: 2006 Chart Book</a:t>
            </a:r>
            <a:r>
              <a:rPr lang="en-GB">
                <a:latin typeface="Arial" charset="0"/>
                <a:cs typeface="msgothic" charset="0"/>
              </a:rPr>
              <a:t>.</a:t>
            </a:r>
            <a:r>
              <a:rPr lang="en-GB" baseline="33000">
                <a:latin typeface="Arial" charset="0"/>
                <a:cs typeface="msgothic" charset="0"/>
              </a:rPr>
              <a:t>175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Annual age-adjusted incidence of first-ever stroke by race. Hospital plus out-of-hospital ascertainment, 1993 to 1994, 1999, and 2005. ICH indicates intracerebral hemorrhage; SAH, subarachnoid hemorrhage. Data derived from Kleindorfer et al.9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Annual rate of all first-ever strokes by age, sex, and race (Greater Cincinnati/Northern Kentucky Stroke Study: 1999). Rates for black men and women 45 to 54 years of age and for black men ≥75 years of age are considered unreliable.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 adjusted rate per 1,000</a:t>
            </a:r>
            <a:endParaRPr lang="en-US" dirty="0"/>
          </a:p>
        </p:txBody>
      </p:sp>
      <p:sp>
        <p:nvSpPr>
          <p:cNvPr id="4" name="Slide Number Placeholder 3"/>
          <p:cNvSpPr>
            <a:spLocks noGrp="1"/>
          </p:cNvSpPr>
          <p:nvPr>
            <p:ph type="sldNum" sz="quarter" idx="10"/>
          </p:nvPr>
        </p:nvSpPr>
        <p:spPr/>
        <p:txBody>
          <a:bodyPr/>
          <a:lstStyle/>
          <a:p>
            <a:fld id="{79CE1591-D013-AB4A-8571-985328BF2401}" type="slidenum">
              <a:rPr lang="en-US" smtClean="0"/>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goal of treatment after a stroke is to help you recover as much function as possible and prevent future strokes.</a:t>
            </a: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37</a:t>
            </a:fld>
            <a:endParaRPr lang="en-US"/>
          </a:p>
        </p:txBody>
      </p:sp>
    </p:spTree>
    <p:extLst>
      <p:ext uri="{BB962C8B-B14F-4D97-AF65-F5344CB8AC3E}">
        <p14:creationId xmlns:p14="http://schemas.microsoft.com/office/powerpoint/2010/main" val="211636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Age-adjusted death rates for stroke by sex and race/ethnicity, 2009. Death rates for the American Indian/Alaska Native and Asian or Pacific Islander populations are known to be underestimated. Stroke includes </a:t>
            </a:r>
            <a:r>
              <a:rPr lang="en-GB" i="1">
                <a:latin typeface="Arial" charset="0"/>
                <a:cs typeface="msgothic" charset="0"/>
              </a:rPr>
              <a:t>International Classification of Diseases, 10th Revision</a:t>
            </a:r>
            <a:r>
              <a:rPr lang="en-GB">
                <a:latin typeface="Arial" charset="0"/>
                <a:cs typeface="msgothic" charset="0"/>
              </a:rPr>
              <a:t> codes I60 to I69 (cerebrovascular disease). Source: National Center for Health Statistics and National Heart, Lung, and Blood Institute.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Proportion of patients dead 1 year after first stroke. Source: Pooled data from the Framingham Heart Study, Atherosclerosis Risk in Communities study, and Cardiovascular Health Study of the National Heart, Lung, and Blood Institute.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Proportion of patients dead within 5 years after first stroke. Source: Pooled data from the Framingham Heart Study, Atherosclerosis Risk in Communities study, and Cardiovascular Health Study of the National Heart, Lung, and Blood Institute.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Stroke death rates, 2000 through 2006. Adults ≥35 years of age, by county. Rates are spatially smoothed to enhance the stability of rates in counties with small populations. </a:t>
            </a:r>
            <a:r>
              <a:rPr lang="en-GB" i="1">
                <a:latin typeface="Arial" charset="0"/>
                <a:cs typeface="msgothic" charset="0"/>
              </a:rPr>
              <a:t>International Classification of Diseases, 10th Revision</a:t>
            </a:r>
            <a:r>
              <a:rPr lang="en-GB">
                <a:latin typeface="Arial" charset="0"/>
                <a:cs typeface="msgothic" charset="0"/>
              </a:rPr>
              <a:t> codes for stroke: I60–I69. Data source: National Vital Statistics System and the US Census Bureau.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baseline="0" dirty="0" smtClean="0"/>
              <a:t>Risk Factors:</a:t>
            </a:r>
          </a:p>
          <a:p>
            <a:pPr marL="228600" lvl="0" indent="-228600">
              <a:buNone/>
            </a:pPr>
            <a:r>
              <a:rPr lang="en-US" baseline="0" dirty="0" smtClean="0"/>
              <a:t>High BP is the number one risk factor; other major risk factors are atrial fibrillation, diabetes, family history of stroke, high cholesterol, increasing age, especially after age 55, and race.  </a:t>
            </a:r>
          </a:p>
          <a:p>
            <a:r>
              <a:rPr lang="en-US" dirty="0" smtClean="0"/>
              <a:t>Stroke risk varies by race and ethnicity- It is among the five leading causes of death for people of all races and ethnicities, but the risk varies.  Compared to whites, AA are 2x the risk of having a first stroke (Hispanics risk falls between the two).  AA and Hispanics are more likely to die following a stroke than are whites. </a:t>
            </a: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45</a:t>
            </a:fld>
            <a:endParaRPr lang="en-US"/>
          </a:p>
        </p:txBody>
      </p:sp>
    </p:spTree>
    <p:extLst>
      <p:ext uri="{BB962C8B-B14F-4D97-AF65-F5344CB8AC3E}">
        <p14:creationId xmlns:p14="http://schemas.microsoft.com/office/powerpoint/2010/main" val="94168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"Systolic" refers to blood pressure when the heart beats while pumping blood. "Diastolic" refers to blood pressure when the heart is at rest between beats.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Stage 1</a:t>
            </a:r>
          </a:p>
          <a:p>
            <a:r>
              <a:rPr lang="en-US" sz="1200" kern="1200" dirty="0" smtClean="0">
                <a:solidFill>
                  <a:schemeClr val="tx1"/>
                </a:solidFill>
                <a:effectLst/>
                <a:latin typeface="+mn-lt"/>
                <a:ea typeface="+mn-ea"/>
                <a:cs typeface="+mn-cs"/>
              </a:rPr>
              <a:t>140–159</a:t>
            </a:r>
          </a:p>
          <a:p>
            <a:r>
              <a:rPr lang="en-US" sz="1200" i="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90–99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Stage 2</a:t>
            </a:r>
          </a:p>
          <a:p>
            <a:r>
              <a:rPr lang="en-US" sz="1200" kern="1200" dirty="0" smtClean="0">
                <a:solidFill>
                  <a:schemeClr val="tx1"/>
                </a:solidFill>
                <a:effectLst/>
                <a:latin typeface="+mn-lt"/>
                <a:ea typeface="+mn-ea"/>
                <a:cs typeface="+mn-cs"/>
              </a:rPr>
              <a:t>160 or higher</a:t>
            </a:r>
          </a:p>
          <a:p>
            <a:r>
              <a:rPr lang="en-US" sz="1200" i="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100 or higher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3</a:t>
            </a:fld>
            <a:endParaRPr lang="en-US"/>
          </a:p>
        </p:txBody>
      </p:sp>
    </p:spTree>
    <p:extLst>
      <p:ext uri="{BB962C8B-B14F-4D97-AF65-F5344CB8AC3E}">
        <p14:creationId xmlns:p14="http://schemas.microsoft.com/office/powerpoint/2010/main" val="3877568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Estimated 10-year stroke risk in adults 55 to 84 years of age according to levels of various risk factors (Framingham Heart Study). AF indicates atrial fibrillation; CVD, cardiovascular disease. </a:t>
            </a:r>
            <a:r>
              <a:rPr lang="en-GB">
                <a:latin typeface="Arial" charset="0"/>
                <a:cs typeface="msgothic" charset="0"/>
              </a:rPr>
              <a:t>Data derived from Wolf et al176 with permission of the publisher. </a:t>
            </a:r>
            <a:r>
              <a:rPr lang="en-GB" dirty="0">
                <a:latin typeface="Arial" charset="0"/>
                <a:cs typeface="msgothic" charset="0"/>
              </a:rPr>
              <a:t>Copyright © 1991, American Heart Association.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Thus, family health history is an important tool for identifying people at increased risk for stroke because it reflects both an individual’s genes and shared environmental risk factors.</a:t>
            </a: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47</a:t>
            </a:fld>
            <a:endParaRPr lang="en-US"/>
          </a:p>
        </p:txBody>
      </p:sp>
    </p:spTree>
    <p:extLst>
      <p:ext uri="{BB962C8B-B14F-4D97-AF65-F5344CB8AC3E}">
        <p14:creationId xmlns:p14="http://schemas.microsoft.com/office/powerpoint/2010/main" val="107069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Million Hearts- Co-led by CDC and the Centers for Medicare &amp; Medicaid Services, the initiative brings together communities, health care professionals, health systems, nonprofit organizations, federal agencies, and private-sector partners to improve care and empower Americans to make heart-healthy choices.</a:t>
            </a: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50</a:t>
            </a:fld>
            <a:endParaRPr lang="en-US"/>
          </a:p>
        </p:txBody>
      </p:sp>
    </p:spTree>
    <p:extLst>
      <p:ext uri="{BB962C8B-B14F-4D97-AF65-F5344CB8AC3E}">
        <p14:creationId xmlns:p14="http://schemas.microsoft.com/office/powerpoint/2010/main" val="186707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51</a:t>
            </a:fld>
            <a:endParaRPr lang="en-US"/>
          </a:p>
        </p:txBody>
      </p:sp>
    </p:spTree>
    <p:extLst>
      <p:ext uri="{BB962C8B-B14F-4D97-AF65-F5344CB8AC3E}">
        <p14:creationId xmlns:p14="http://schemas.microsoft.com/office/powerpoint/2010/main" val="186707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Heart</a:t>
            </a:r>
            <a:r>
              <a:rPr lang="en-US" baseline="0" dirty="0" smtClean="0"/>
              <a:t> Association estimated that stroke cost the country about $53.9 billion in 2010.  This total includes health care services, medications, and lost productivity due to illness or death.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Stroke results in substantial health care expenditures- the lifetime cost resulting from an ischemic stroke is estimated at $140,000 per patient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55</a:t>
            </a:fld>
            <a:endParaRPr lang="en-US"/>
          </a:p>
        </p:txBody>
      </p:sp>
    </p:spTree>
    <p:extLst>
      <p:ext uri="{BB962C8B-B14F-4D97-AF65-F5344CB8AC3E}">
        <p14:creationId xmlns:p14="http://schemas.microsoft.com/office/powerpoint/2010/main" val="70643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Heart</a:t>
            </a:r>
            <a:r>
              <a:rPr lang="en-US" baseline="0" dirty="0" smtClean="0"/>
              <a:t> Association estimated that stroke cost the country about $53.9 billion in 2010.  This total includes health care services, medications, and lost productivity due to illness or death.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Stroke results in substantial health care expenditures- the lifetime cost resulting from an ischemic stroke is estimated at $140,000 per patient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56</a:t>
            </a:fld>
            <a:endParaRPr lang="en-US"/>
          </a:p>
        </p:txBody>
      </p:sp>
    </p:spTree>
    <p:extLst>
      <p:ext uri="{BB962C8B-B14F-4D97-AF65-F5344CB8AC3E}">
        <p14:creationId xmlns:p14="http://schemas.microsoft.com/office/powerpoint/2010/main" val="70643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Prevalence of high blood pressure in adults ≥20 years of age by age and sex (National Health and Nutrition Examination Survey: 2007–2010). Hypertension is defined as systolic blood pressure ≥140 mm Hg or diastolic blood pressure ≥90 mm Hg, if the subject said </a:t>
            </a:r>
            <a:r>
              <a:rPr lang="en-GB" altLang="en-GB">
                <a:latin typeface="Arial" charset="0"/>
                <a:cs typeface="msgothic" charset="0"/>
              </a:rPr>
              <a:t>“</a:t>
            </a:r>
            <a:r>
              <a:rPr lang="en-GB">
                <a:latin typeface="Arial" charset="0"/>
                <a:cs typeface="msgothic" charset="0"/>
              </a:rPr>
              <a:t>yes</a:t>
            </a:r>
            <a:r>
              <a:rPr lang="en-GB" altLang="en-GB">
                <a:latin typeface="Arial" charset="0"/>
                <a:cs typeface="msgothic" charset="0"/>
              </a:rPr>
              <a:t>”</a:t>
            </a:r>
            <a:r>
              <a:rPr lang="en-GB">
                <a:latin typeface="Arial" charset="0"/>
                <a:cs typeface="msgothic" charset="0"/>
              </a:rPr>
              <a:t> to taking antihypertensive medication, or if the subject was told on 2 occasions that he or she had hypertension. Source: National Center for Health Statistics and National Heart, Lung, and Blood Institute.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Age-adjusted prevalence trends for high blood pressure in adults ≥20 years of age by race/ethnicity, sex, and survey (National Health and Nutrition Examination Survey: 1988–1994, 1999–2004, and 2005–2010). NH indicates non-Hispanic. Source: National Center for Health Statics and National Heart, Lung and Blood Institute.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Extent of awareness, treatment, and control of high blood pressure by race/ethnicity and sex (National Health and Nutrition Examination Survey: 2007–2010). NH indicates non-Hispanic. Source: National Center for Health Statistics and National Heart, Lung, and Blood Institute.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Extent of awareness, treatment, and control of high blood pressure by race/ethnicity (National Health and Nutrition Examination Survey: 2007–2010). NH indicates non-Hispanic. Source: National Center for Health Statistics and National Heart, Lung, and Blood Institute.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Blood pressure medicines work in different ways to lower blood pressure. Some remove extra fluid and salt from the body to lower blood pressure. Others slow down the heartbeat or relax and widen blood vessels. Often, two or more medicines work better than one.</a:t>
            </a:r>
          </a:p>
          <a:p>
            <a:r>
              <a:rPr lang="en-US" sz="1200" b="1" i="1" kern="1200" dirty="0" smtClean="0">
                <a:solidFill>
                  <a:schemeClr val="tx1"/>
                </a:solidFill>
                <a:effectLst/>
                <a:latin typeface="+mn-lt"/>
                <a:ea typeface="+mn-ea"/>
                <a:cs typeface="+mn-cs"/>
              </a:rPr>
              <a:t>Diuretics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Diuretics sometimes are called water pills. They help your kidneys flush excess water and salt from your body. This reduces the amount of fluid in your blood, and your blood pressure goes down.</a:t>
            </a:r>
          </a:p>
          <a:p>
            <a:r>
              <a:rPr lang="en-US" sz="1200" kern="1200" dirty="0" smtClean="0">
                <a:solidFill>
                  <a:schemeClr val="tx1"/>
                </a:solidFill>
                <a:effectLst/>
                <a:latin typeface="+mn-lt"/>
                <a:ea typeface="+mn-ea"/>
                <a:cs typeface="+mn-cs"/>
              </a:rPr>
              <a:t>Diuretics often are used with other HBP medicines and sometimes combined into one pill.</a:t>
            </a:r>
          </a:p>
          <a:p>
            <a:r>
              <a:rPr lang="en-US" sz="1200" b="1" i="1" kern="1200" dirty="0" smtClean="0">
                <a:solidFill>
                  <a:schemeClr val="tx1"/>
                </a:solidFill>
                <a:effectLst/>
                <a:latin typeface="+mn-lt"/>
                <a:ea typeface="+mn-ea"/>
                <a:cs typeface="+mn-cs"/>
              </a:rPr>
              <a:t>Beta Blockers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Beta blockers help your heart beat slower and with less force. As a result, your heart pumps less blood through your blood vessels. This causes your blood pressure to go down.</a:t>
            </a:r>
          </a:p>
          <a:p>
            <a:r>
              <a:rPr lang="en-US" sz="1200" b="1" i="1" kern="1200" dirty="0" smtClean="0">
                <a:solidFill>
                  <a:schemeClr val="tx1"/>
                </a:solidFill>
                <a:effectLst/>
                <a:latin typeface="+mn-lt"/>
                <a:ea typeface="+mn-ea"/>
                <a:cs typeface="+mn-cs"/>
              </a:rPr>
              <a:t>ACE Inhibitors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ACE inhibitors keep your body from making a hormone called angiotensin II. This hormone normally causes blood vessels to narrow. ACE inhibitors prevent this, so your blood pressure goes down.</a:t>
            </a:r>
          </a:p>
          <a:p>
            <a:r>
              <a:rPr lang="en-US" sz="1200" b="1" i="1" kern="1200" dirty="0" smtClean="0">
                <a:solidFill>
                  <a:schemeClr val="tx1"/>
                </a:solidFill>
                <a:effectLst/>
                <a:latin typeface="+mn-lt"/>
                <a:ea typeface="+mn-ea"/>
                <a:cs typeface="+mn-cs"/>
              </a:rPr>
              <a:t>Angiotensin II Receptor Blockers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Angiotensin II receptor blockers are newer blood pressure medicines that protect your blood vessels from the angiotensin II hormone. As a result, blood vessels relax and widen, and your blood pressure goes down.</a:t>
            </a:r>
          </a:p>
          <a:p>
            <a:r>
              <a:rPr lang="en-US" sz="1200" b="1" i="1" kern="1200" dirty="0" smtClean="0">
                <a:solidFill>
                  <a:schemeClr val="tx1"/>
                </a:solidFill>
                <a:effectLst/>
                <a:latin typeface="+mn-lt"/>
                <a:ea typeface="+mn-ea"/>
                <a:cs typeface="+mn-cs"/>
              </a:rPr>
              <a:t>Calcium Channel Blockers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Calcium channel blockers keep calcium from entering the muscle cells of your heart and blood vessels. This allows blood vessels to relax, and your blood pressure goes down.</a:t>
            </a:r>
          </a:p>
          <a:p>
            <a:r>
              <a:rPr lang="en-US" sz="1200" b="1" i="1" kern="1200" dirty="0" smtClean="0">
                <a:solidFill>
                  <a:schemeClr val="tx1"/>
                </a:solidFill>
                <a:effectLst/>
                <a:latin typeface="+mn-lt"/>
                <a:ea typeface="+mn-ea"/>
                <a:cs typeface="+mn-cs"/>
              </a:rPr>
              <a:t>Alpha Blockers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Alpha blockers reduce nerve impulses that tighten blood vessels. This allows blood to flow more freely, causing blood pressure to go down.</a:t>
            </a:r>
          </a:p>
          <a:p>
            <a:r>
              <a:rPr lang="en-US" sz="1200" b="1" i="1" kern="1200" dirty="0" smtClean="0">
                <a:solidFill>
                  <a:schemeClr val="tx1"/>
                </a:solidFill>
                <a:effectLst/>
                <a:latin typeface="+mn-lt"/>
                <a:ea typeface="+mn-ea"/>
                <a:cs typeface="+mn-cs"/>
              </a:rPr>
              <a:t>Alpha-Beta Blockers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Alpha-beta blockers reduce nerve impulses the same way alpha blockers do. However, they also slow the heartbeat like beta blockers. As a result, blood pressure goes down.</a:t>
            </a:r>
          </a:p>
          <a:p>
            <a:r>
              <a:rPr lang="en-US" sz="1200" b="1" i="1" kern="1200" dirty="0" smtClean="0">
                <a:solidFill>
                  <a:schemeClr val="tx1"/>
                </a:solidFill>
                <a:effectLst/>
                <a:latin typeface="+mn-lt"/>
                <a:ea typeface="+mn-ea"/>
                <a:cs typeface="+mn-cs"/>
              </a:rPr>
              <a:t>Nervous System Inhibitors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Nervous system inhibitors increase nerve impulses from the brain to relax and widen blood vessels. This causes blood pressure to go down.</a:t>
            </a:r>
          </a:p>
          <a:p>
            <a:r>
              <a:rPr lang="en-US" sz="1200" b="1" i="1" kern="1200" dirty="0" smtClean="0">
                <a:solidFill>
                  <a:schemeClr val="tx1"/>
                </a:solidFill>
                <a:effectLst/>
                <a:latin typeface="+mn-lt"/>
                <a:ea typeface="+mn-ea"/>
                <a:cs typeface="+mn-cs"/>
              </a:rPr>
              <a:t>Vasodilators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Vasodilators relax the muscles in blood vessel walls. This causes blood pressure to go down.</a:t>
            </a:r>
          </a:p>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21</a:t>
            </a:fld>
            <a:endParaRPr lang="en-US"/>
          </a:p>
        </p:txBody>
      </p:sp>
    </p:spTree>
    <p:extLst>
      <p:ext uri="{BB962C8B-B14F-4D97-AF65-F5344CB8AC3E}">
        <p14:creationId xmlns:p14="http://schemas.microsoft.com/office/powerpoint/2010/main" val="204851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22</a:t>
            </a:fld>
            <a:endParaRPr lang="en-US"/>
          </a:p>
        </p:txBody>
      </p:sp>
    </p:spTree>
    <p:extLst>
      <p:ext uri="{BB962C8B-B14F-4D97-AF65-F5344CB8AC3E}">
        <p14:creationId xmlns:p14="http://schemas.microsoft.com/office/powerpoint/2010/main" val="204851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graphs will</a:t>
            </a:r>
            <a:r>
              <a:rPr lang="en-US" baseline="0" dirty="0" smtClean="0"/>
              <a:t> demonstrate these trends.</a:t>
            </a:r>
            <a:endParaRPr lang="en-US" dirty="0"/>
          </a:p>
        </p:txBody>
      </p:sp>
      <p:sp>
        <p:nvSpPr>
          <p:cNvPr id="4" name="Slide Number Placeholder 3"/>
          <p:cNvSpPr>
            <a:spLocks noGrp="1"/>
          </p:cNvSpPr>
          <p:nvPr>
            <p:ph type="sldNum" sz="quarter" idx="10"/>
          </p:nvPr>
        </p:nvSpPr>
        <p:spPr/>
        <p:txBody>
          <a:bodyPr/>
          <a:lstStyle/>
          <a:p>
            <a:fld id="{DBC2CFC1-8F1F-1F48-AE63-4D0CCBC7EE19}" type="slidenum">
              <a:rPr lang="en-US" smtClean="0"/>
              <a:t>29</a:t>
            </a:fld>
            <a:endParaRPr lang="en-US"/>
          </a:p>
        </p:txBody>
      </p:sp>
    </p:spTree>
    <p:extLst>
      <p:ext uri="{BB962C8B-B14F-4D97-AF65-F5344CB8AC3E}">
        <p14:creationId xmlns:p14="http://schemas.microsoft.com/office/powerpoint/2010/main" val="323494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2/18/2013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2/18/2013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2/18/2013</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hlbi.nih.gov/health/health-topics/topics/stroke/" TargetMode="External"/><Relationship Id="rId2" Type="http://schemas.openxmlformats.org/officeDocument/2006/relationships/hyperlink" Target="http://www.nhlbi.nih.gov/health/health-topics/topics/cad/" TargetMode="External"/><Relationship Id="rId1" Type="http://schemas.openxmlformats.org/officeDocument/2006/relationships/slideLayout" Target="../slideLayouts/slideLayout2.xml"/><Relationship Id="rId4" Type="http://schemas.openxmlformats.org/officeDocument/2006/relationships/hyperlink" Target="http://www.nhlbi.nih.gov/redir/disclaimer.htm?http://kidney.niddk.nih.gov/KUDiseases/topics/failure.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pps.nccd.cdc.gov/DHDSPAtlas/viewer.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hyperlink" Target="http://apps.nccd.cdc.gov/DHDSPAtlas/viewer.aspx" TargetMode="External"/><Relationship Id="rId2" Type="http://schemas.openxmlformats.org/officeDocument/2006/relationships/hyperlink" Target="http://apps.nccd.cdc.gov/DHDSPAtla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troke.org/site/PageNavigator/HOME" TargetMode="External"/><Relationship Id="rId2" Type="http://schemas.openxmlformats.org/officeDocument/2006/relationships/hyperlink" Target="http://www.strokeassociation.org/STROKEORG/" TargetMode="External"/><Relationship Id="rId1" Type="http://schemas.openxmlformats.org/officeDocument/2006/relationships/slideLayout" Target="../slideLayouts/slideLayout2.xml"/><Relationship Id="rId6" Type="http://schemas.openxmlformats.org/officeDocument/2006/relationships/hyperlink" Target="http://www.strokecenter.org/" TargetMode="External"/><Relationship Id="rId5" Type="http://schemas.openxmlformats.org/officeDocument/2006/relationships/hyperlink" Target="http://www.heart.org/HEARTORG/" TargetMode="External"/><Relationship Id="rId4" Type="http://schemas.openxmlformats.org/officeDocument/2006/relationships/hyperlink" Target="http://www.nhlbi.nih.gov/index.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millionhearts.hhs.gov/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dc.gov/wisewoman/" TargetMode="External"/><Relationship Id="rId4" Type="http://schemas.openxmlformats.org/officeDocument/2006/relationships/hyperlink" Target="http://www.cdc.gov/dhdsp/programs/nhdsp_program/index.ht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healthypeople.gov/202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healthypeople.gov/202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514837"/>
            <a:ext cx="6400800" cy="1752600"/>
          </a:xfrm>
        </p:spPr>
        <p:txBody>
          <a:bodyPr>
            <a:normAutofit/>
          </a:bodyPr>
          <a:lstStyle/>
          <a:p>
            <a:endParaRPr lang="en-US" dirty="0" smtClean="0"/>
          </a:p>
          <a:p>
            <a:r>
              <a:rPr lang="en-US" sz="2200" dirty="0" smtClean="0">
                <a:latin typeface="Arial Unicode MS"/>
                <a:cs typeface="Arial Unicode MS"/>
              </a:rPr>
              <a:t>KATE GILMORE</a:t>
            </a:r>
          </a:p>
          <a:p>
            <a:r>
              <a:rPr lang="en-US" sz="2200" dirty="0" smtClean="0">
                <a:latin typeface="Arial Unicode MS"/>
                <a:cs typeface="Arial Unicode MS"/>
              </a:rPr>
              <a:t>CHRONIC DISEASES</a:t>
            </a:r>
          </a:p>
          <a:p>
            <a:r>
              <a:rPr lang="en-US" sz="2200" dirty="0" smtClean="0">
                <a:latin typeface="Arial Unicode MS"/>
                <a:cs typeface="Arial Unicode MS"/>
              </a:rPr>
              <a:t>FEBRUARY 18, 2013</a:t>
            </a:r>
            <a:endParaRPr lang="en-US" sz="2200" dirty="0">
              <a:latin typeface="Arial Unicode MS"/>
              <a:cs typeface="Arial Unicode MS"/>
            </a:endParaRPr>
          </a:p>
        </p:txBody>
      </p:sp>
      <p:sp>
        <p:nvSpPr>
          <p:cNvPr id="3" name="Title 2"/>
          <p:cNvSpPr>
            <a:spLocks noGrp="1"/>
          </p:cNvSpPr>
          <p:nvPr>
            <p:ph type="ctrTitle"/>
          </p:nvPr>
        </p:nvSpPr>
        <p:spPr>
          <a:xfrm>
            <a:off x="685800" y="770061"/>
            <a:ext cx="7772400" cy="909025"/>
          </a:xfrm>
        </p:spPr>
        <p:txBody>
          <a:bodyPr>
            <a:noAutofit/>
          </a:bodyPr>
          <a:lstStyle/>
          <a:p>
            <a:r>
              <a:rPr lang="en-US" sz="5500" dirty="0" smtClean="0">
                <a:latin typeface="+mn-lt"/>
              </a:rPr>
              <a:t>Hypertension &amp; Stroke</a:t>
            </a:r>
            <a:endParaRPr lang="en-US" sz="5500" dirty="0">
              <a:latin typeface="+mn-lt"/>
            </a:endParaRPr>
          </a:p>
        </p:txBody>
      </p:sp>
    </p:spTree>
    <p:extLst>
      <p:ext uri="{BB962C8B-B14F-4D97-AF65-F5344CB8AC3E}">
        <p14:creationId xmlns:p14="http://schemas.microsoft.com/office/powerpoint/2010/main" val="2929905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 Racial/Ethnic Trends- Race</a:t>
            </a:r>
            <a:endParaRPr lang="en-US" sz="3600" dirty="0">
              <a:solidFill>
                <a:srgbClr val="C40000"/>
              </a:solidFill>
              <a:latin typeface="+mn-lt"/>
              <a:cs typeface="Arial Narrow"/>
            </a:endParaRPr>
          </a:p>
        </p:txBody>
      </p:sp>
      <p:sp>
        <p:nvSpPr>
          <p:cNvPr id="7" name="Content Placeholder 6"/>
          <p:cNvSpPr>
            <a:spLocks noGrp="1"/>
          </p:cNvSpPr>
          <p:nvPr>
            <p:ph sz="quarter" idx="1"/>
          </p:nvPr>
        </p:nvSpPr>
        <p:spPr/>
        <p:txBody>
          <a:bodyPr>
            <a:normAutofit fontScale="77500" lnSpcReduction="20000"/>
          </a:bodyPr>
          <a:lstStyle/>
          <a:p>
            <a:r>
              <a:rPr lang="en-US" dirty="0" smtClean="0"/>
              <a:t>Hypertension is more </a:t>
            </a:r>
            <a:r>
              <a:rPr lang="en-US" dirty="0"/>
              <a:t>common in African American adults than in Caucasian or Hispanic American </a:t>
            </a:r>
            <a:r>
              <a:rPr lang="en-US" dirty="0" smtClean="0"/>
              <a:t>adults:</a:t>
            </a:r>
          </a:p>
          <a:p>
            <a:pPr lvl="1"/>
            <a:r>
              <a:rPr lang="en-US" dirty="0" smtClean="0"/>
              <a:t>Tend </a:t>
            </a:r>
            <a:r>
              <a:rPr lang="en-US" dirty="0"/>
              <a:t>to get HBP earlier in life</a:t>
            </a:r>
          </a:p>
          <a:p>
            <a:pPr lvl="1"/>
            <a:r>
              <a:rPr lang="en-US" dirty="0"/>
              <a:t>Often have more severe HBP</a:t>
            </a:r>
          </a:p>
          <a:p>
            <a:pPr lvl="1"/>
            <a:r>
              <a:rPr lang="en-US" dirty="0"/>
              <a:t>Are more likely to be aware that they have HBP and to get treatment</a:t>
            </a:r>
          </a:p>
          <a:p>
            <a:pPr lvl="1"/>
            <a:r>
              <a:rPr lang="en-US" dirty="0"/>
              <a:t>Are less likely than Caucasians to achieve target control levels with HBP treatment</a:t>
            </a:r>
          </a:p>
          <a:p>
            <a:pPr lvl="1"/>
            <a:r>
              <a:rPr lang="en-US" dirty="0"/>
              <a:t>Have higher rates than Caucasians of early death from HBP-related problems, such as </a:t>
            </a:r>
            <a:r>
              <a:rPr lang="en-US" dirty="0">
                <a:hlinkClick r:id="rId2"/>
              </a:rPr>
              <a:t>coronary heart disease</a:t>
            </a:r>
            <a:r>
              <a:rPr lang="en-US" dirty="0"/>
              <a:t>, </a:t>
            </a:r>
            <a:r>
              <a:rPr lang="en-US" dirty="0">
                <a:hlinkClick r:id="rId3"/>
              </a:rPr>
              <a:t>stroke</a:t>
            </a:r>
            <a:r>
              <a:rPr lang="en-US" dirty="0"/>
              <a:t>, and </a:t>
            </a:r>
            <a:r>
              <a:rPr lang="en-US" dirty="0">
                <a:hlinkClick r:id="rId4" tooltip="Hyperlink"/>
              </a:rPr>
              <a:t>kidney failure</a:t>
            </a:r>
            <a:r>
              <a:rPr lang="en-US" dirty="0"/>
              <a:t> </a:t>
            </a:r>
            <a:endParaRPr lang="en-US" dirty="0" smtClean="0"/>
          </a:p>
          <a:p>
            <a:pPr lvl="1"/>
            <a:endParaRPr lang="en-US" dirty="0"/>
          </a:p>
          <a:p>
            <a:r>
              <a:rPr lang="en-US" dirty="0"/>
              <a:t>HBP risks vary among different groups of Hispanic American adults. For instance, Puerto Rican American adults have higher rates of HBP-related death than all other Hispanic groups and Caucasians. However, Cuban Americans have lower rates of HBP-related death than Caucasians</a:t>
            </a:r>
            <a:r>
              <a:rPr lang="en-US" dirty="0" smtClean="0"/>
              <a:t>.</a:t>
            </a:r>
          </a:p>
          <a:p>
            <a:endParaRPr lang="en-US" dirty="0" smtClean="0"/>
          </a:p>
          <a:p>
            <a:pPr marL="0" indent="0" algn="ctr">
              <a:buNone/>
            </a:pPr>
            <a:r>
              <a:rPr lang="en-US" dirty="0" smtClean="0"/>
              <a:t>(National Institutes of Health)</a:t>
            </a:r>
            <a:endParaRPr lang="en-US" dirty="0"/>
          </a:p>
        </p:txBody>
      </p:sp>
    </p:spTree>
    <p:extLst>
      <p:ext uri="{BB962C8B-B14F-4D97-AF65-F5344CB8AC3E}">
        <p14:creationId xmlns:p14="http://schemas.microsoft.com/office/powerpoint/2010/main" val="3356795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adjusted prevalence 1999-2006</a:t>
            </a:r>
            <a:endParaRPr lang="en-US" dirty="0"/>
          </a:p>
        </p:txBody>
      </p:sp>
      <p:pic>
        <p:nvPicPr>
          <p:cNvPr id="6" name="Content Placeholder 5"/>
          <p:cNvPicPr>
            <a:picLocks noGrp="1" noChangeAspect="1"/>
          </p:cNvPicPr>
          <p:nvPr>
            <p:ph sz="quarter" idx="1"/>
          </p:nvPr>
        </p:nvPicPr>
        <p:blipFill>
          <a:blip r:embed="rId2"/>
          <a:srcRect l="-18483" r="-18483"/>
          <a:stretch>
            <a:fillRect/>
          </a:stretch>
        </p:blipFill>
        <p:spPr/>
      </p:pic>
    </p:spTree>
    <p:extLst>
      <p:ext uri="{BB962C8B-B14F-4D97-AF65-F5344CB8AC3E}">
        <p14:creationId xmlns:p14="http://schemas.microsoft.com/office/powerpoint/2010/main" val="29340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Geographic Distribution of Hypertension</a:t>
            </a:r>
            <a:endParaRPr lang="en-US" sz="3600" dirty="0">
              <a:solidFill>
                <a:srgbClr val="C40000"/>
              </a:solidFill>
              <a:latin typeface="+mn-lt"/>
              <a:cs typeface="Arial Narrow"/>
            </a:endParaRPr>
          </a:p>
        </p:txBody>
      </p:sp>
      <p:pic>
        <p:nvPicPr>
          <p:cNvPr id="5" name="Content Placeholder 4"/>
          <p:cNvPicPr>
            <a:picLocks noGrp="1" noChangeAspect="1"/>
          </p:cNvPicPr>
          <p:nvPr>
            <p:ph sz="quarter" idx="1"/>
          </p:nvPr>
        </p:nvPicPr>
        <p:blipFill>
          <a:blip r:embed="rId2"/>
          <a:srcRect l="-21149" r="-21149"/>
          <a:stretch>
            <a:fillRect/>
          </a:stretch>
        </p:blipFill>
        <p:spPr>
          <a:xfrm>
            <a:off x="301625" y="1527175"/>
            <a:ext cx="8504238" cy="4572000"/>
          </a:xfrm>
        </p:spPr>
      </p:pic>
    </p:spTree>
    <p:extLst>
      <p:ext uri="{BB962C8B-B14F-4D97-AF65-F5344CB8AC3E}">
        <p14:creationId xmlns:p14="http://schemas.microsoft.com/office/powerpoint/2010/main" val="111329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Geographic Distribution of Hypertension</a:t>
            </a:r>
            <a:endParaRPr lang="en-US" sz="3600" dirty="0">
              <a:solidFill>
                <a:srgbClr val="C40000"/>
              </a:solidFill>
              <a:latin typeface="+mn-lt"/>
              <a:cs typeface="Arial Narrow"/>
            </a:endParaRPr>
          </a:p>
        </p:txBody>
      </p:sp>
      <p:sp>
        <p:nvSpPr>
          <p:cNvPr id="9" name="Content Placeholder 8"/>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Interactive Atlast of Heart Disease and Stroke </a:t>
            </a:r>
          </a:p>
          <a:p>
            <a:pPr marL="0" indent="0">
              <a:buNone/>
            </a:pPr>
            <a:endParaRPr lang="en-US" dirty="0" smtClean="0">
              <a:hlinkClick r:id="rId2"/>
            </a:endParaRPr>
          </a:p>
          <a:p>
            <a:r>
              <a:rPr lang="en-US" dirty="0" smtClean="0">
                <a:hlinkClick r:id="rId2"/>
              </a:rPr>
              <a:t>http</a:t>
            </a:r>
            <a:r>
              <a:rPr lang="en-US" dirty="0">
                <a:hlinkClick r:id="rId2"/>
              </a:rPr>
              <a:t>://apps.nccd.cdc.gov/DHDSPAtlas/</a:t>
            </a:r>
            <a:r>
              <a:rPr lang="en-US" dirty="0" smtClean="0">
                <a:hlinkClick r:id="rId2"/>
              </a:rPr>
              <a:t>viewer.aspx</a:t>
            </a:r>
            <a:endParaRPr lang="en-US" dirty="0" smtClean="0"/>
          </a:p>
          <a:p>
            <a:endParaRPr lang="en-US" dirty="0" smtClean="0"/>
          </a:p>
          <a:p>
            <a:endParaRPr lang="en-US" dirty="0"/>
          </a:p>
        </p:txBody>
      </p:sp>
    </p:spTree>
    <p:extLst>
      <p:ext uri="{BB962C8B-B14F-4D97-AF65-F5344CB8AC3E}">
        <p14:creationId xmlns:p14="http://schemas.microsoft.com/office/powerpoint/2010/main" val="1283596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Morbidity &amp; Mortality</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77500" lnSpcReduction="20000"/>
          </a:bodyPr>
          <a:lstStyle/>
          <a:p>
            <a:r>
              <a:rPr lang="en-US" dirty="0" smtClean="0"/>
              <a:t>The strongest independent risk factor for stroke</a:t>
            </a:r>
          </a:p>
          <a:p>
            <a:endParaRPr lang="en-US" dirty="0" smtClean="0"/>
          </a:p>
          <a:p>
            <a:r>
              <a:rPr lang="en-US" dirty="0" smtClean="0"/>
              <a:t>Can lead to chronic kidney disease, a progressive loss of renal function and to end-stage renal disease</a:t>
            </a:r>
          </a:p>
          <a:p>
            <a:endParaRPr lang="en-US" dirty="0" smtClean="0"/>
          </a:p>
          <a:p>
            <a:r>
              <a:rPr lang="en-US" dirty="0" smtClean="0"/>
              <a:t>Cardiovascular diseases including coronary heart artery disease and congestive heart failure</a:t>
            </a:r>
          </a:p>
          <a:p>
            <a:endParaRPr lang="en-US" dirty="0" smtClean="0"/>
          </a:p>
          <a:p>
            <a:pPr lvl="0"/>
            <a:r>
              <a:rPr lang="en-US" b="1" dirty="0"/>
              <a:t>69%</a:t>
            </a:r>
            <a:r>
              <a:rPr lang="en-US" dirty="0"/>
              <a:t> of people who have a first heart attack, </a:t>
            </a:r>
            <a:r>
              <a:rPr lang="en-US" b="1" dirty="0"/>
              <a:t>77%</a:t>
            </a:r>
            <a:r>
              <a:rPr lang="en-US" dirty="0"/>
              <a:t> of people who have a first stroke, and </a:t>
            </a:r>
            <a:r>
              <a:rPr lang="en-US" b="1" dirty="0"/>
              <a:t>74%</a:t>
            </a:r>
            <a:r>
              <a:rPr lang="en-US" dirty="0"/>
              <a:t> of people with chronic heart failure have high blood pressure</a:t>
            </a:r>
            <a:r>
              <a:rPr lang="en-US" dirty="0" smtClean="0"/>
              <a:t>. (CDC)</a:t>
            </a:r>
          </a:p>
          <a:p>
            <a:pPr lvl="0"/>
            <a:endParaRPr lang="en-US" dirty="0" smtClean="0"/>
          </a:p>
          <a:p>
            <a:r>
              <a:rPr lang="en-US" dirty="0"/>
              <a:t>High blood pressure was listed as a primary or contributing cause of death for about </a:t>
            </a:r>
            <a:r>
              <a:rPr lang="en-US" b="1" dirty="0"/>
              <a:t>348,000 Americans</a:t>
            </a:r>
            <a:r>
              <a:rPr lang="en-US" dirty="0"/>
              <a:t> in 2008</a:t>
            </a:r>
            <a:r>
              <a:rPr lang="en-US" dirty="0" smtClean="0"/>
              <a:t>.</a:t>
            </a:r>
            <a:endParaRPr lang="en-US" dirty="0"/>
          </a:p>
          <a:p>
            <a:pPr lvl="0"/>
            <a:endParaRPr lang="en-US" dirty="0"/>
          </a:p>
          <a:p>
            <a:endParaRPr lang="en-US" dirty="0"/>
          </a:p>
        </p:txBody>
      </p:sp>
    </p:spTree>
    <p:extLst>
      <p:ext uri="{BB962C8B-B14F-4D97-AF65-F5344CB8AC3E}">
        <p14:creationId xmlns:p14="http://schemas.microsoft.com/office/powerpoint/2010/main" val="422932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Screening</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lstStyle/>
          <a:p>
            <a:r>
              <a:rPr lang="en-US" dirty="0" smtClean="0"/>
              <a:t>In adults, recommended that blood pressure should be measured at every routine clinic visit, then premeasured in 2 years in those with normal blood pressure, and in 1 year with those with prehypertension.</a:t>
            </a:r>
          </a:p>
          <a:p>
            <a:endParaRPr lang="en-US" dirty="0" smtClean="0"/>
          </a:p>
          <a:p>
            <a:r>
              <a:rPr lang="en-US" dirty="0" smtClean="0"/>
              <a:t>Screening should be aimed to identify high-risk patients- those with family history, African American ancestry, overweight/obese, sedentary lifestyle, or high alcohol/salt intake.</a:t>
            </a:r>
            <a:endParaRPr lang="en-US" dirty="0"/>
          </a:p>
        </p:txBody>
      </p:sp>
    </p:spTree>
    <p:extLst>
      <p:ext uri="{BB962C8B-B14F-4D97-AF65-F5344CB8AC3E}">
        <p14:creationId xmlns:p14="http://schemas.microsoft.com/office/powerpoint/2010/main" val="362184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Genetics</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92500" lnSpcReduction="10000"/>
          </a:bodyPr>
          <a:lstStyle/>
          <a:p>
            <a:r>
              <a:rPr lang="en-US" dirty="0" smtClean="0"/>
              <a:t>About 40% of the variability in blood pressure levels can be explained by genetic factors</a:t>
            </a:r>
          </a:p>
          <a:p>
            <a:endParaRPr lang="en-US" dirty="0" smtClean="0"/>
          </a:p>
          <a:p>
            <a:r>
              <a:rPr lang="en-US" dirty="0" smtClean="0"/>
              <a:t>Risk of developing high blood pressure in persons younger than 50 years doubles for each first-degree relative with a history of high blood pressure.</a:t>
            </a:r>
          </a:p>
          <a:p>
            <a:endParaRPr lang="en-US" dirty="0" smtClean="0"/>
          </a:p>
          <a:p>
            <a:r>
              <a:rPr lang="en-US" dirty="0" smtClean="0"/>
              <a:t>Blood pressure is regulated by many different genetic mechanisms and are therefore hard to identify.</a:t>
            </a:r>
          </a:p>
          <a:p>
            <a:pPr marL="0" indent="0">
              <a:buNone/>
            </a:pPr>
            <a:endParaRPr lang="en-US" dirty="0" smtClean="0"/>
          </a:p>
          <a:p>
            <a:pPr marL="0" indent="0">
              <a:buNone/>
            </a:pPr>
            <a:r>
              <a:rPr lang="en-US" dirty="0"/>
              <a:t>[</a:t>
            </a:r>
            <a:r>
              <a:rPr lang="en-US" dirty="0" smtClean="0"/>
              <a:t>CDC]</a:t>
            </a:r>
          </a:p>
          <a:p>
            <a:endParaRPr lang="en-US" dirty="0"/>
          </a:p>
        </p:txBody>
      </p:sp>
    </p:spTree>
    <p:extLst>
      <p:ext uri="{BB962C8B-B14F-4D97-AF65-F5344CB8AC3E}">
        <p14:creationId xmlns:p14="http://schemas.microsoft.com/office/powerpoint/2010/main" val="285352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High-Risk Groups/Behaviors</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92500"/>
          </a:bodyPr>
          <a:lstStyle/>
          <a:p>
            <a:r>
              <a:rPr lang="en-US" dirty="0" smtClean="0"/>
              <a:t>SBP increases naturally with age in both men and women</a:t>
            </a:r>
          </a:p>
          <a:p>
            <a:endParaRPr lang="en-US" dirty="0" smtClean="0"/>
          </a:p>
          <a:p>
            <a:r>
              <a:rPr lang="en-US" dirty="0" smtClean="0"/>
              <a:t>Sex and age-specific SBP tend to be higher among African Americans than other racial/ethnic groups</a:t>
            </a:r>
          </a:p>
          <a:p>
            <a:endParaRPr lang="en-US" dirty="0" smtClean="0"/>
          </a:p>
          <a:p>
            <a:r>
              <a:rPr lang="en-US" dirty="0" smtClean="0"/>
              <a:t>DBP naturally increases with age until about 50 </a:t>
            </a:r>
            <a:r>
              <a:rPr lang="en-US" dirty="0" err="1" smtClean="0"/>
              <a:t>yo</a:t>
            </a:r>
            <a:r>
              <a:rPr lang="en-US" dirty="0" smtClean="0"/>
              <a:t>, then remains constant</a:t>
            </a:r>
          </a:p>
          <a:p>
            <a:endParaRPr lang="en-US" dirty="0" smtClean="0"/>
          </a:p>
          <a:p>
            <a:r>
              <a:rPr lang="en-US" dirty="0" smtClean="0"/>
              <a:t>Obesity- excessive accumulations of body fat lead to higher blood pressure</a:t>
            </a:r>
            <a:endParaRPr lang="en-US" dirty="0"/>
          </a:p>
        </p:txBody>
      </p:sp>
    </p:spTree>
    <p:extLst>
      <p:ext uri="{BB962C8B-B14F-4D97-AF65-F5344CB8AC3E}">
        <p14:creationId xmlns:p14="http://schemas.microsoft.com/office/powerpoint/2010/main" val="4014751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Modifiable Risk Factors</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Individual Level Modifiable Risk Factors</a:t>
            </a:r>
          </a:p>
          <a:p>
            <a:r>
              <a:rPr lang="en-US" dirty="0" smtClean="0"/>
              <a:t>Screening and early detection</a:t>
            </a:r>
          </a:p>
          <a:p>
            <a:r>
              <a:rPr lang="en-US" dirty="0" smtClean="0"/>
              <a:t>Weight reduction</a:t>
            </a:r>
          </a:p>
          <a:p>
            <a:r>
              <a:rPr lang="en-US" dirty="0" smtClean="0"/>
              <a:t>Healthy eating</a:t>
            </a:r>
          </a:p>
          <a:p>
            <a:r>
              <a:rPr lang="en-US" dirty="0" smtClean="0"/>
              <a:t>Physical activity</a:t>
            </a:r>
          </a:p>
          <a:p>
            <a:r>
              <a:rPr lang="en-US" dirty="0" smtClean="0"/>
              <a:t>Salt intake reduction</a:t>
            </a:r>
          </a:p>
          <a:p>
            <a:r>
              <a:rPr lang="en-US" dirty="0" smtClean="0"/>
              <a:t>Dietary potassium increase</a:t>
            </a:r>
          </a:p>
          <a:p>
            <a:r>
              <a:rPr lang="en-US" dirty="0" smtClean="0"/>
              <a:t>Moderation of alcohol intake</a:t>
            </a:r>
          </a:p>
          <a:p>
            <a:r>
              <a:rPr lang="en-US" dirty="0" smtClean="0"/>
              <a:t>Smoking </a:t>
            </a:r>
          </a:p>
          <a:p>
            <a:r>
              <a:rPr lang="en-US" dirty="0" smtClean="0"/>
              <a:t>Diabetes</a:t>
            </a:r>
          </a:p>
        </p:txBody>
      </p:sp>
    </p:spTree>
    <p:extLst>
      <p:ext uri="{BB962C8B-B14F-4D97-AF65-F5344CB8AC3E}">
        <p14:creationId xmlns:p14="http://schemas.microsoft.com/office/powerpoint/2010/main" val="3051624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Treatment for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a:bodyPr>
          <a:lstStyle/>
          <a:p>
            <a:endParaRPr lang="en-US" dirty="0" smtClean="0"/>
          </a:p>
          <a:p>
            <a:r>
              <a:rPr lang="en-US" dirty="0" smtClean="0"/>
              <a:t>Lifestyle changes:</a:t>
            </a:r>
          </a:p>
          <a:p>
            <a:pPr lvl="1"/>
            <a:r>
              <a:rPr lang="en-US" dirty="0"/>
              <a:t>Weight reduction</a:t>
            </a:r>
          </a:p>
          <a:p>
            <a:pPr lvl="1"/>
            <a:r>
              <a:rPr lang="en-US" dirty="0"/>
              <a:t>Healthy </a:t>
            </a:r>
            <a:r>
              <a:rPr lang="en-US" dirty="0" smtClean="0"/>
              <a:t>eating- DASH (</a:t>
            </a:r>
            <a:r>
              <a:rPr lang="en-US" dirty="0"/>
              <a:t>Dietary Approaches to Stop </a:t>
            </a:r>
            <a:r>
              <a:rPr lang="en-US" dirty="0" smtClean="0"/>
              <a:t>Hypertension)</a:t>
            </a:r>
            <a:endParaRPr lang="en-US" dirty="0"/>
          </a:p>
          <a:p>
            <a:pPr lvl="1"/>
            <a:r>
              <a:rPr lang="en-US" dirty="0"/>
              <a:t>Physical activity</a:t>
            </a:r>
          </a:p>
          <a:p>
            <a:pPr lvl="1"/>
            <a:r>
              <a:rPr lang="en-US" dirty="0"/>
              <a:t>Salt intake reduction</a:t>
            </a:r>
          </a:p>
          <a:p>
            <a:pPr lvl="1"/>
            <a:r>
              <a:rPr lang="en-US" dirty="0"/>
              <a:t>Dietary potassium increase</a:t>
            </a:r>
          </a:p>
          <a:p>
            <a:pPr lvl="1"/>
            <a:r>
              <a:rPr lang="en-US" dirty="0"/>
              <a:t>Moderation of alcohol intake</a:t>
            </a:r>
          </a:p>
          <a:p>
            <a:pPr lvl="1"/>
            <a:r>
              <a:rPr lang="en-US" dirty="0"/>
              <a:t>Smoking </a:t>
            </a:r>
            <a:endParaRPr lang="en-US" dirty="0" smtClean="0"/>
          </a:p>
          <a:p>
            <a:pPr lvl="1"/>
            <a:endParaRPr lang="en-US" dirty="0"/>
          </a:p>
          <a:p>
            <a:endParaRPr lang="en-US" dirty="0"/>
          </a:p>
        </p:txBody>
      </p:sp>
    </p:spTree>
    <p:extLst>
      <p:ext uri="{BB962C8B-B14F-4D97-AF65-F5344CB8AC3E}">
        <p14:creationId xmlns:p14="http://schemas.microsoft.com/office/powerpoint/2010/main" val="113573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Hypertension</a:t>
            </a:r>
            <a:endParaRPr lang="en-US" sz="3600" dirty="0">
              <a:solidFill>
                <a:srgbClr val="C40000"/>
              </a:solidFill>
              <a:latin typeface="+mn-lt"/>
              <a:cs typeface="Arial Narrow"/>
            </a:endParaRPr>
          </a:p>
        </p:txBody>
      </p:sp>
      <p:pic>
        <p:nvPicPr>
          <p:cNvPr id="9" name="Content Placeholder 8"/>
          <p:cNvPicPr>
            <a:picLocks noGrp="1" noChangeAspect="1"/>
          </p:cNvPicPr>
          <p:nvPr>
            <p:ph sz="quarter" idx="1"/>
          </p:nvPr>
        </p:nvPicPr>
        <p:blipFill>
          <a:blip r:embed="rId3"/>
          <a:srcRect l="-33983" r="-33983"/>
          <a:stretch>
            <a:fillRect/>
          </a:stretch>
        </p:blipFill>
        <p:spPr>
          <a:xfrm>
            <a:off x="301625" y="1624874"/>
            <a:ext cx="8504238" cy="4572000"/>
          </a:xfrm>
        </p:spPr>
      </p:pic>
    </p:spTree>
    <p:extLst>
      <p:ext uri="{BB962C8B-B14F-4D97-AF65-F5344CB8AC3E}">
        <p14:creationId xmlns:p14="http://schemas.microsoft.com/office/powerpoint/2010/main" val="1078902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Treatment for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92500" lnSpcReduction="20000"/>
          </a:bodyPr>
          <a:lstStyle/>
          <a:p>
            <a:r>
              <a:rPr lang="en-US" dirty="0" smtClean="0"/>
              <a:t>DASH </a:t>
            </a:r>
            <a:r>
              <a:rPr lang="en-US" dirty="0"/>
              <a:t>(Dietary Approaches to Stop Hypertension</a:t>
            </a:r>
            <a:r>
              <a:rPr lang="en-US" dirty="0" smtClean="0"/>
              <a:t>)</a:t>
            </a:r>
          </a:p>
          <a:p>
            <a:endParaRPr lang="en-US" dirty="0"/>
          </a:p>
          <a:p>
            <a:r>
              <a:rPr lang="en-US" dirty="0" smtClean="0"/>
              <a:t>The </a:t>
            </a:r>
            <a:r>
              <a:rPr lang="en-US" dirty="0"/>
              <a:t>DASH eating plan focuses on fruits, vegetables, whole grains, and other foods that are heart healthy and low in fat, cholesterol, and sodium (salt)</a:t>
            </a:r>
            <a:r>
              <a:rPr lang="en-US" dirty="0" smtClean="0"/>
              <a:t>.</a:t>
            </a:r>
          </a:p>
          <a:p>
            <a:pPr marL="0" indent="0">
              <a:buNone/>
            </a:pPr>
            <a:endParaRPr lang="en-US" dirty="0"/>
          </a:p>
          <a:p>
            <a:r>
              <a:rPr lang="en-US" dirty="0"/>
              <a:t>DASH also focuses on fat-free or low-fat dairy products, fish, poultry, and nuts. The DASH eating plan is reduced in red meats (including lean red meats), sweets, added sugars, and sugar-containing beverages. It's rich in nutrients, protein, and fiber</a:t>
            </a:r>
            <a:r>
              <a:rPr lang="en-US" dirty="0" smtClean="0"/>
              <a:t>.</a:t>
            </a:r>
          </a:p>
          <a:p>
            <a:pPr marL="0" indent="0">
              <a:buNone/>
            </a:pPr>
            <a:endParaRPr lang="en-US" dirty="0" smtClean="0"/>
          </a:p>
          <a:p>
            <a:pPr marL="0" indent="0">
              <a:buNone/>
            </a:pPr>
            <a:r>
              <a:rPr lang="en-US" sz="1600" dirty="0" smtClean="0"/>
              <a:t>National Heart Lung and Blood Institute</a:t>
            </a:r>
            <a:endParaRPr lang="en-US" sz="1600" dirty="0"/>
          </a:p>
          <a:p>
            <a:pPr marL="0" indent="0">
              <a:buNone/>
            </a:pPr>
            <a:endParaRPr lang="en-US" dirty="0"/>
          </a:p>
          <a:p>
            <a:endParaRPr lang="en-US" dirty="0"/>
          </a:p>
        </p:txBody>
      </p:sp>
    </p:spTree>
    <p:extLst>
      <p:ext uri="{BB962C8B-B14F-4D97-AF65-F5344CB8AC3E}">
        <p14:creationId xmlns:p14="http://schemas.microsoft.com/office/powerpoint/2010/main" val="3616279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Treatment for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70000" lnSpcReduction="20000"/>
          </a:bodyPr>
          <a:lstStyle/>
          <a:p>
            <a:pPr marL="0" indent="0">
              <a:buNone/>
            </a:pPr>
            <a:r>
              <a:rPr lang="en-US" dirty="0" smtClean="0"/>
              <a:t>Blood </a:t>
            </a:r>
            <a:r>
              <a:rPr lang="en-US" dirty="0"/>
              <a:t>pressure medicines work in different ways to lower blood pressure. Some remove extra fluid and salt from the body to lower blood pressure. Others slow down the heartbeat or relax and widen blood vessels. Often, two or more medicines work better than one</a:t>
            </a:r>
            <a:r>
              <a:rPr lang="en-US" dirty="0" smtClean="0"/>
              <a:t>.</a:t>
            </a:r>
          </a:p>
          <a:p>
            <a:pPr marL="0" indent="0">
              <a:buNone/>
            </a:pPr>
            <a:endParaRPr lang="en-US" dirty="0"/>
          </a:p>
          <a:p>
            <a:r>
              <a:rPr lang="en-US" dirty="0"/>
              <a:t>Diuretics</a:t>
            </a:r>
          </a:p>
          <a:p>
            <a:r>
              <a:rPr lang="en-US" dirty="0" smtClean="0"/>
              <a:t>Beta </a:t>
            </a:r>
            <a:r>
              <a:rPr lang="en-US" dirty="0"/>
              <a:t>Blockers</a:t>
            </a:r>
          </a:p>
          <a:p>
            <a:r>
              <a:rPr lang="en-US" dirty="0" smtClean="0"/>
              <a:t>ACE </a:t>
            </a:r>
            <a:r>
              <a:rPr lang="en-US" dirty="0"/>
              <a:t>Inhibitors</a:t>
            </a:r>
          </a:p>
          <a:p>
            <a:r>
              <a:rPr lang="en-US" dirty="0" smtClean="0"/>
              <a:t>Angiotensin </a:t>
            </a:r>
            <a:r>
              <a:rPr lang="en-US" dirty="0"/>
              <a:t>II Receptor Blockers</a:t>
            </a:r>
          </a:p>
          <a:p>
            <a:r>
              <a:rPr lang="en-US" dirty="0" smtClean="0"/>
              <a:t>Calcium </a:t>
            </a:r>
            <a:r>
              <a:rPr lang="en-US" dirty="0"/>
              <a:t>Channel Blockers</a:t>
            </a:r>
          </a:p>
          <a:p>
            <a:r>
              <a:rPr lang="en-US" dirty="0" smtClean="0"/>
              <a:t>Alpha </a:t>
            </a:r>
            <a:r>
              <a:rPr lang="en-US" dirty="0"/>
              <a:t>Blockers</a:t>
            </a:r>
          </a:p>
          <a:p>
            <a:r>
              <a:rPr lang="en-US" dirty="0" smtClean="0"/>
              <a:t>Alpha</a:t>
            </a:r>
            <a:r>
              <a:rPr lang="en-US" dirty="0"/>
              <a:t>-Beta Blockers</a:t>
            </a:r>
          </a:p>
          <a:p>
            <a:r>
              <a:rPr lang="en-US" dirty="0" smtClean="0"/>
              <a:t>Nervous </a:t>
            </a:r>
            <a:r>
              <a:rPr lang="en-US" dirty="0"/>
              <a:t>System Inhibitors</a:t>
            </a:r>
          </a:p>
          <a:p>
            <a:r>
              <a:rPr lang="en-US" dirty="0" smtClean="0"/>
              <a:t>Vasodilators</a:t>
            </a:r>
            <a:endParaRPr lang="en-US" dirty="0"/>
          </a:p>
          <a:p>
            <a:pPr marL="0" indent="0">
              <a:buNone/>
            </a:pPr>
            <a:endParaRPr lang="en-US" dirty="0" smtClean="0"/>
          </a:p>
          <a:p>
            <a:pPr marL="0" indent="0">
              <a:buNone/>
            </a:pPr>
            <a:r>
              <a:rPr lang="en-US" dirty="0" smtClean="0"/>
              <a:t>National Heart, Lung and Blood Institute</a:t>
            </a:r>
            <a:endParaRPr lang="en-US" dirty="0"/>
          </a:p>
          <a:p>
            <a:endParaRPr lang="en-US" dirty="0"/>
          </a:p>
        </p:txBody>
      </p:sp>
    </p:spTree>
    <p:extLst>
      <p:ext uri="{BB962C8B-B14F-4D97-AF65-F5344CB8AC3E}">
        <p14:creationId xmlns:p14="http://schemas.microsoft.com/office/powerpoint/2010/main" val="267182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Treatment for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Current Guidelines and Controversy</a:t>
            </a:r>
          </a:p>
          <a:p>
            <a:r>
              <a:rPr lang="en-US" dirty="0" smtClean="0"/>
              <a:t>Updated guidelines issued in 2011</a:t>
            </a:r>
          </a:p>
          <a:p>
            <a:pPr lvl="1"/>
            <a:r>
              <a:rPr lang="en-US" dirty="0" smtClean="0"/>
              <a:t>Changes in drug recommendations for treating </a:t>
            </a:r>
            <a:r>
              <a:rPr lang="en-US" dirty="0" err="1" smtClean="0"/>
              <a:t>pts</a:t>
            </a:r>
            <a:r>
              <a:rPr lang="en-US" dirty="0" smtClean="0"/>
              <a:t> over 55 years old vs. under 55 years old</a:t>
            </a:r>
          </a:p>
          <a:p>
            <a:pPr lvl="1"/>
            <a:r>
              <a:rPr lang="en-US" dirty="0" smtClean="0"/>
              <a:t>Recommendations for ambulatory  and at home monitoring of blood pressure to confirm a clinical reading for HBP.</a:t>
            </a:r>
          </a:p>
          <a:p>
            <a:endParaRPr lang="en-US" dirty="0" smtClean="0"/>
          </a:p>
          <a:p>
            <a:r>
              <a:rPr lang="en-US" dirty="0" smtClean="0"/>
              <a:t>Critics say:</a:t>
            </a:r>
          </a:p>
          <a:p>
            <a:pPr lvl="1"/>
            <a:r>
              <a:rPr lang="en-US" dirty="0" smtClean="0"/>
              <a:t>The new guidelines are overly complicated- 4 </a:t>
            </a:r>
            <a:r>
              <a:rPr lang="en-US" dirty="0"/>
              <a:t>drug classes are more similar than different in their efficacy and safety, so drug choice </a:t>
            </a:r>
            <a:r>
              <a:rPr lang="en-US" dirty="0" smtClean="0"/>
              <a:t>based on drug </a:t>
            </a:r>
            <a:r>
              <a:rPr lang="en-US" dirty="0"/>
              <a:t>price, tolerability, and individual patients’ </a:t>
            </a:r>
            <a:r>
              <a:rPr lang="en-US" dirty="0" smtClean="0"/>
              <a:t>characteristics</a:t>
            </a:r>
          </a:p>
          <a:p>
            <a:endParaRPr lang="en-US" dirty="0"/>
          </a:p>
          <a:p>
            <a:pPr lvl="1"/>
            <a:r>
              <a:rPr lang="en-US" dirty="0"/>
              <a:t>Evidence- </a:t>
            </a:r>
            <a:r>
              <a:rPr lang="en-US" dirty="0" smtClean="0"/>
              <a:t>there is not a lot of data </a:t>
            </a:r>
            <a:r>
              <a:rPr lang="en-US" dirty="0"/>
              <a:t>from trials that justify the shift to ambulatory and home </a:t>
            </a:r>
            <a:r>
              <a:rPr lang="en-US" dirty="0" smtClean="0"/>
              <a:t>monitoring (the white coat effect)  </a:t>
            </a:r>
          </a:p>
          <a:p>
            <a:pPr lvl="1"/>
            <a:endParaRPr lang="en-US" dirty="0" smtClean="0"/>
          </a:p>
          <a:p>
            <a:pPr lvl="1"/>
            <a:r>
              <a:rPr lang="en-US" dirty="0" smtClean="0"/>
              <a:t>Will cut those receiving antihypertensive drugs by 25% which is </a:t>
            </a:r>
            <a:r>
              <a:rPr lang="en-US" dirty="0" err="1" smtClean="0"/>
              <a:t>arguabley</a:t>
            </a:r>
            <a:r>
              <a:rPr lang="en-US" dirty="0" smtClean="0"/>
              <a:t> not evidence based or safe according to some.</a:t>
            </a:r>
            <a:endParaRPr lang="en-US" dirty="0"/>
          </a:p>
          <a:p>
            <a:endParaRPr lang="en-US" dirty="0"/>
          </a:p>
        </p:txBody>
      </p:sp>
    </p:spTree>
    <p:extLst>
      <p:ext uri="{BB962C8B-B14F-4D97-AF65-F5344CB8AC3E}">
        <p14:creationId xmlns:p14="http://schemas.microsoft.com/office/powerpoint/2010/main" val="335189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Approaches to Hypertension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Emphasis on population-based strategies to reduce hypertension in the population including:</a:t>
            </a:r>
          </a:p>
          <a:p>
            <a:endParaRPr lang="en-US" dirty="0" smtClean="0"/>
          </a:p>
          <a:p>
            <a:pPr lvl="1"/>
            <a:r>
              <a:rPr lang="en-US" dirty="0" smtClean="0"/>
              <a:t>Monitoring and reducing population level sodium intake and other risk factors including BMI/weight</a:t>
            </a:r>
          </a:p>
          <a:p>
            <a:pPr lvl="1"/>
            <a:endParaRPr lang="en-US" dirty="0" smtClean="0"/>
          </a:p>
          <a:p>
            <a:pPr lvl="1"/>
            <a:r>
              <a:rPr lang="en-US" dirty="0" smtClean="0"/>
              <a:t>Improve surveillance and reporting of hypertension</a:t>
            </a:r>
          </a:p>
          <a:p>
            <a:pPr lvl="1"/>
            <a:endParaRPr lang="en-US" dirty="0" smtClean="0"/>
          </a:p>
          <a:p>
            <a:pPr lvl="1"/>
            <a:r>
              <a:rPr lang="en-US" dirty="0" smtClean="0"/>
              <a:t>Addressing socioeconomic barriers to accessing anti-hypertensive drugs</a:t>
            </a:r>
          </a:p>
          <a:p>
            <a:pPr lvl="1"/>
            <a:endParaRPr lang="en-US" dirty="0"/>
          </a:p>
          <a:p>
            <a:pPr marL="274320" lvl="1" indent="0">
              <a:buNone/>
            </a:pPr>
            <a:r>
              <a:rPr lang="en-US" dirty="0" smtClean="0"/>
              <a:t>[CDC]</a:t>
            </a:r>
          </a:p>
          <a:p>
            <a:pPr marL="0" indent="0">
              <a:buNone/>
            </a:pPr>
            <a:endParaRPr lang="en-US" dirty="0"/>
          </a:p>
        </p:txBody>
      </p:sp>
    </p:spTree>
    <p:extLst>
      <p:ext uri="{BB962C8B-B14F-4D97-AF65-F5344CB8AC3E}">
        <p14:creationId xmlns:p14="http://schemas.microsoft.com/office/powerpoint/2010/main" val="169322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Research Efforts &amp; Needs</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85000" lnSpcReduction="20000"/>
          </a:bodyPr>
          <a:lstStyle/>
          <a:p>
            <a:r>
              <a:rPr lang="en-US" dirty="0"/>
              <a:t>A major goal of basic hypertension research is to identify the underlying biological pathways and mechanisms responsible for abnormalities in blood pressure control, related risk factors, co-morbidities, and susceptibility to target organ damage. </a:t>
            </a:r>
            <a:endParaRPr lang="en-US" dirty="0" smtClean="0"/>
          </a:p>
          <a:p>
            <a:endParaRPr lang="en-US" dirty="0"/>
          </a:p>
          <a:p>
            <a:r>
              <a:rPr lang="en-US" dirty="0"/>
              <a:t>Genetic studies </a:t>
            </a:r>
            <a:r>
              <a:rPr lang="en-US" dirty="0" smtClean="0"/>
              <a:t>have </a:t>
            </a:r>
            <a:r>
              <a:rPr lang="en-US" dirty="0"/>
              <a:t>demonstrated the enormous complexity involved in understanding the causes of high blood pressure. </a:t>
            </a:r>
            <a:endParaRPr lang="en-US" dirty="0" smtClean="0"/>
          </a:p>
          <a:p>
            <a:endParaRPr lang="en-US" dirty="0"/>
          </a:p>
          <a:p>
            <a:r>
              <a:rPr lang="en-US" dirty="0"/>
              <a:t>I</a:t>
            </a:r>
            <a:r>
              <a:rPr lang="en-US" dirty="0" smtClean="0"/>
              <a:t>nterdisciplinary </a:t>
            </a:r>
            <a:r>
              <a:rPr lang="en-US" dirty="0"/>
              <a:t>research models </a:t>
            </a:r>
            <a:r>
              <a:rPr lang="en-US" dirty="0" smtClean="0"/>
              <a:t>from </a:t>
            </a:r>
            <a:r>
              <a:rPr lang="en-US" dirty="0"/>
              <a:t>the gene to the intact organism, are </a:t>
            </a:r>
            <a:r>
              <a:rPr lang="en-US" dirty="0" smtClean="0"/>
              <a:t>needed to </a:t>
            </a:r>
            <a:r>
              <a:rPr lang="en-US" dirty="0"/>
              <a:t>yield the important and much needed data on the causes of high blood pressure and </a:t>
            </a:r>
            <a:r>
              <a:rPr lang="en-US" dirty="0" smtClean="0"/>
              <a:t>organ </a:t>
            </a:r>
            <a:r>
              <a:rPr lang="en-US" dirty="0"/>
              <a:t>damage</a:t>
            </a:r>
            <a:r>
              <a:rPr lang="en-US" dirty="0" smtClean="0"/>
              <a:t>.</a:t>
            </a:r>
          </a:p>
          <a:p>
            <a:pPr marL="0" indent="0" algn="ctr">
              <a:buNone/>
            </a:pPr>
            <a:endParaRPr lang="en-US" dirty="0"/>
          </a:p>
          <a:p>
            <a:pPr marL="0" indent="0" algn="ctr">
              <a:buNone/>
            </a:pPr>
            <a:r>
              <a:rPr lang="en-US" sz="1600" dirty="0" smtClean="0"/>
              <a:t>National Heart, Lung and Blood Institute</a:t>
            </a:r>
            <a:endParaRPr lang="en-US" sz="1600" dirty="0"/>
          </a:p>
          <a:p>
            <a:endParaRPr lang="en-US" dirty="0"/>
          </a:p>
        </p:txBody>
      </p:sp>
    </p:spTree>
    <p:extLst>
      <p:ext uri="{BB962C8B-B14F-4D97-AF65-F5344CB8AC3E}">
        <p14:creationId xmlns:p14="http://schemas.microsoft.com/office/powerpoint/2010/main" val="12566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Economic Impact -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lstStyle/>
          <a:p>
            <a:pPr lvl="0"/>
            <a:r>
              <a:rPr lang="en-US" dirty="0"/>
              <a:t>Costs directly attributable to high blood pressure for the nation total almost </a:t>
            </a:r>
            <a:r>
              <a:rPr lang="en-US" b="1" dirty="0"/>
              <a:t>$131 billion</a:t>
            </a:r>
            <a:r>
              <a:rPr lang="en-US" dirty="0"/>
              <a:t> annually in direct medical expenses and </a:t>
            </a:r>
            <a:r>
              <a:rPr lang="en-US" b="1" dirty="0"/>
              <a:t>$25 billion</a:t>
            </a:r>
            <a:r>
              <a:rPr lang="en-US" dirty="0"/>
              <a:t> in lost </a:t>
            </a:r>
            <a:r>
              <a:rPr lang="en-US" dirty="0" smtClean="0"/>
              <a:t>productivity</a:t>
            </a:r>
            <a:r>
              <a:rPr lang="en-US" dirty="0"/>
              <a:t> </a:t>
            </a:r>
            <a:r>
              <a:rPr lang="en-US" dirty="0" smtClean="0"/>
              <a:t>(CDC 2008).</a:t>
            </a:r>
            <a:r>
              <a:rPr lang="en-US" baseline="30000" dirty="0" smtClean="0"/>
              <a:t> </a:t>
            </a:r>
            <a:r>
              <a:rPr lang="en-US" dirty="0"/>
              <a:t> </a:t>
            </a:r>
            <a:endParaRPr lang="en-US" dirty="0" smtClean="0"/>
          </a:p>
          <a:p>
            <a:pPr lvl="0"/>
            <a:endParaRPr lang="en-US" dirty="0"/>
          </a:p>
          <a:p>
            <a:pPr lvl="0"/>
            <a:r>
              <a:rPr lang="en-US" dirty="0"/>
              <a:t>Reducing average population sodium intake from 3,300 mg to </a:t>
            </a:r>
            <a:r>
              <a:rPr lang="en-US" b="1" dirty="0"/>
              <a:t>2,300 mg per day</a:t>
            </a:r>
            <a:r>
              <a:rPr lang="en-US" dirty="0"/>
              <a:t> may reduce cases of high blood pressure by </a:t>
            </a:r>
            <a:r>
              <a:rPr lang="en-US" b="1" dirty="0"/>
              <a:t>11 million </a:t>
            </a:r>
            <a:r>
              <a:rPr lang="en-US" dirty="0"/>
              <a:t>and save </a:t>
            </a:r>
            <a:r>
              <a:rPr lang="en-US" b="1" dirty="0"/>
              <a:t>18 billion health care dollars </a:t>
            </a:r>
            <a:r>
              <a:rPr lang="en-US" b="1" dirty="0" smtClean="0"/>
              <a:t>annually </a:t>
            </a:r>
            <a:r>
              <a:rPr lang="en-US" dirty="0" smtClean="0"/>
              <a:t>(</a:t>
            </a:r>
            <a:r>
              <a:rPr lang="en-US" dirty="0"/>
              <a:t>CDC 2008).</a:t>
            </a:r>
            <a:r>
              <a:rPr lang="en-US" baseline="30000" dirty="0"/>
              <a:t> </a:t>
            </a:r>
            <a:r>
              <a:rPr lang="en-US" dirty="0"/>
              <a:t> </a:t>
            </a:r>
          </a:p>
          <a:p>
            <a:endParaRPr lang="en-US" dirty="0"/>
          </a:p>
        </p:txBody>
      </p:sp>
    </p:spTree>
    <p:extLst>
      <p:ext uri="{BB962C8B-B14F-4D97-AF65-F5344CB8AC3E}">
        <p14:creationId xmlns:p14="http://schemas.microsoft.com/office/powerpoint/2010/main" val="494803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en-US" sz="6000" dirty="0" smtClean="0">
              <a:solidFill>
                <a:srgbClr val="C40000"/>
              </a:solidFill>
            </a:endParaRPr>
          </a:p>
          <a:p>
            <a:pPr marL="0" indent="0" algn="ctr">
              <a:buNone/>
            </a:pPr>
            <a:r>
              <a:rPr lang="en-US" sz="7200" dirty="0" smtClean="0">
                <a:solidFill>
                  <a:srgbClr val="C40000"/>
                </a:solidFill>
              </a:rPr>
              <a:t> </a:t>
            </a:r>
            <a:endParaRPr lang="en-US" sz="7200" dirty="0">
              <a:solidFill>
                <a:srgbClr val="C40000"/>
              </a:solidFill>
            </a:endParaRPr>
          </a:p>
        </p:txBody>
      </p:sp>
      <p:pic>
        <p:nvPicPr>
          <p:cNvPr id="4" name="Picture 3"/>
          <p:cNvPicPr>
            <a:picLocks noChangeAspect="1"/>
          </p:cNvPicPr>
          <p:nvPr/>
        </p:nvPicPr>
        <p:blipFill>
          <a:blip r:embed="rId2"/>
          <a:stretch>
            <a:fillRect/>
          </a:stretch>
        </p:blipFill>
        <p:spPr>
          <a:xfrm>
            <a:off x="1066861" y="2051642"/>
            <a:ext cx="7234252" cy="3768324"/>
          </a:xfrm>
          <a:prstGeom prst="rect">
            <a:avLst/>
          </a:prstGeom>
        </p:spPr>
      </p:pic>
      <p:sp>
        <p:nvSpPr>
          <p:cNvPr id="6" name="Rectangle 5"/>
          <p:cNvSpPr/>
          <p:nvPr/>
        </p:nvSpPr>
        <p:spPr>
          <a:xfrm>
            <a:off x="153505" y="439026"/>
            <a:ext cx="8805592" cy="784830"/>
          </a:xfrm>
          <a:prstGeom prst="rect">
            <a:avLst/>
          </a:prstGeom>
        </p:spPr>
        <p:txBody>
          <a:bodyPr wrap="square">
            <a:spAutoFit/>
          </a:bodyPr>
          <a:lstStyle/>
          <a:p>
            <a:pPr algn="ctr"/>
            <a:r>
              <a:rPr lang="en-US" sz="4500" dirty="0">
                <a:solidFill>
                  <a:srgbClr val="C40000"/>
                </a:solidFill>
                <a:cs typeface="Arial Narrow"/>
              </a:rPr>
              <a:t>Stroke</a:t>
            </a:r>
            <a:endParaRPr lang="en-US" sz="4500" dirty="0"/>
          </a:p>
        </p:txBody>
      </p:sp>
    </p:spTree>
    <p:extLst>
      <p:ext uri="{BB962C8B-B14F-4D97-AF65-F5344CB8AC3E}">
        <p14:creationId xmlns:p14="http://schemas.microsoft.com/office/powerpoint/2010/main" val="3371718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Stroke</a:t>
            </a:r>
            <a:endParaRPr lang="en-US" dirty="0"/>
          </a:p>
        </p:txBody>
      </p:sp>
      <p:sp>
        <p:nvSpPr>
          <p:cNvPr id="3" name="Content Placeholder 2"/>
          <p:cNvSpPr>
            <a:spLocks noGrp="1"/>
          </p:cNvSpPr>
          <p:nvPr>
            <p:ph sz="quarter" idx="1"/>
          </p:nvPr>
        </p:nvSpPr>
        <p:spPr/>
        <p:txBody>
          <a:bodyPr>
            <a:normAutofit/>
          </a:bodyPr>
          <a:lstStyle/>
          <a:p>
            <a:r>
              <a:rPr lang="en-US" dirty="0" smtClean="0"/>
              <a:t>Occurs when </a:t>
            </a:r>
            <a:r>
              <a:rPr lang="en-US" dirty="0"/>
              <a:t>a clot blocks the blood supply to the brain or when a blood vessel in the brain bursts. </a:t>
            </a:r>
            <a:endParaRPr lang="en-US" dirty="0" smtClean="0"/>
          </a:p>
          <a:p>
            <a:endParaRPr lang="en-US" dirty="0" smtClean="0"/>
          </a:p>
          <a:p>
            <a:r>
              <a:rPr lang="en-US" dirty="0" smtClean="0"/>
              <a:t>Stroke </a:t>
            </a:r>
            <a:r>
              <a:rPr lang="en-US" dirty="0"/>
              <a:t>can cause death or significant disability, such as paralysis, speech difficulties, and emotional problems. </a:t>
            </a:r>
            <a:endParaRPr lang="en-US" dirty="0" smtClean="0"/>
          </a:p>
          <a:p>
            <a:endParaRPr lang="en-US" dirty="0" smtClean="0"/>
          </a:p>
          <a:p>
            <a:r>
              <a:rPr lang="en-US" dirty="0" smtClean="0"/>
              <a:t>Some </a:t>
            </a:r>
            <a:r>
              <a:rPr lang="en-US" dirty="0"/>
              <a:t>new treatments can reduce stroke damage if patients get medical care soon after symptoms begin. </a:t>
            </a:r>
          </a:p>
          <a:p>
            <a:endParaRPr lang="en-US" dirty="0"/>
          </a:p>
        </p:txBody>
      </p:sp>
    </p:spTree>
    <p:extLst>
      <p:ext uri="{BB962C8B-B14F-4D97-AF65-F5344CB8AC3E}">
        <p14:creationId xmlns:p14="http://schemas.microsoft.com/office/powerpoint/2010/main" val="810995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Types of Stroke</a:t>
            </a:r>
            <a:endParaRPr lang="en-US" dirty="0"/>
          </a:p>
        </p:txBody>
      </p:sp>
      <p:sp>
        <p:nvSpPr>
          <p:cNvPr id="5" name="Content Placeholder 4"/>
          <p:cNvSpPr>
            <a:spLocks noGrp="1"/>
          </p:cNvSpPr>
          <p:nvPr>
            <p:ph sz="quarter" idx="1"/>
          </p:nvPr>
        </p:nvSpPr>
        <p:spPr/>
        <p:txBody>
          <a:bodyPr>
            <a:noAutofit/>
          </a:bodyPr>
          <a:lstStyle/>
          <a:p>
            <a:r>
              <a:rPr lang="en-US" sz="1800" b="1" dirty="0"/>
              <a:t>Ischemic Stroke.</a:t>
            </a:r>
            <a:r>
              <a:rPr lang="en-US" sz="1800" dirty="0"/>
              <a:t> About 85% of all strokes are ischemic, in which blood flow to the brain </a:t>
            </a:r>
            <a:r>
              <a:rPr lang="en-US" sz="1800" dirty="0" smtClean="0"/>
              <a:t>is </a:t>
            </a:r>
            <a:r>
              <a:rPr lang="en-US" sz="1800" dirty="0"/>
              <a:t>blocked by blood clots or fatty deposits called plaque in blood vessel linings</a:t>
            </a:r>
            <a:r>
              <a:rPr lang="en-US" sz="1800" dirty="0" smtClean="0"/>
              <a:t>.</a:t>
            </a:r>
            <a:endParaRPr lang="en-US" sz="1800" baseline="30000" dirty="0"/>
          </a:p>
          <a:p>
            <a:endParaRPr lang="en-US" sz="1200" dirty="0"/>
          </a:p>
          <a:p>
            <a:r>
              <a:rPr lang="en-US" sz="1800" b="1" dirty="0"/>
              <a:t>Hemorrhagic Stroke.</a:t>
            </a:r>
            <a:r>
              <a:rPr lang="en-US" sz="1800" dirty="0"/>
              <a:t> A hemorrhagic stroke occurs when a blood vessel bursts in the brain. Blood accumulates and compresses the surrounding brain tissue. There are two types of hemorrhagic </a:t>
            </a:r>
            <a:r>
              <a:rPr lang="en-US" sz="1800" dirty="0" smtClean="0"/>
              <a:t>stroke</a:t>
            </a:r>
          </a:p>
          <a:p>
            <a:endParaRPr lang="en-US" sz="1200" dirty="0"/>
          </a:p>
          <a:p>
            <a:pPr lvl="0"/>
            <a:r>
              <a:rPr lang="en-US" sz="1800" b="1" dirty="0" err="1"/>
              <a:t>Intracerebral</a:t>
            </a:r>
            <a:r>
              <a:rPr lang="en-US" sz="1800" b="1" dirty="0"/>
              <a:t> hemorrhage</a:t>
            </a:r>
            <a:r>
              <a:rPr lang="en-US" sz="1800" dirty="0"/>
              <a:t> is the most common type of hemorrhagic stroke. It occurs when an artery in the brain bursts, flooding the surrounding tissue with blood</a:t>
            </a:r>
            <a:r>
              <a:rPr lang="en-US" sz="1800" dirty="0" smtClean="0"/>
              <a:t>.</a:t>
            </a:r>
          </a:p>
          <a:p>
            <a:pPr lvl="0"/>
            <a:endParaRPr lang="en-US" sz="1200" dirty="0"/>
          </a:p>
          <a:p>
            <a:pPr lvl="0"/>
            <a:r>
              <a:rPr lang="en-US" sz="1800" b="1" dirty="0"/>
              <a:t>Subarachnoid hemorrhage</a:t>
            </a:r>
            <a:r>
              <a:rPr lang="en-US" sz="1800" dirty="0"/>
              <a:t> is bleeding in the area between the brain and the thin tissues that cover it</a:t>
            </a:r>
            <a:r>
              <a:rPr lang="en-US" sz="1800" dirty="0" smtClean="0"/>
              <a:t>.</a:t>
            </a:r>
          </a:p>
          <a:p>
            <a:pPr lvl="0"/>
            <a:endParaRPr lang="en-US" sz="1200" dirty="0"/>
          </a:p>
          <a:p>
            <a:r>
              <a:rPr lang="en-US" sz="1800" b="1" dirty="0"/>
              <a:t>Transient ischemic attack (TIA) </a:t>
            </a:r>
            <a:r>
              <a:rPr lang="en-US" sz="1800" dirty="0"/>
              <a:t>is a "warning stroke" or a "mini-stroke" that results in no lasting damage. Recognizing and treating TIAs immediately can reduce your risk of a major stroke</a:t>
            </a:r>
            <a:r>
              <a:rPr lang="en-US" sz="1800" dirty="0" smtClean="0"/>
              <a:t>.</a:t>
            </a:r>
            <a:endParaRPr lang="en-US" sz="1800" dirty="0"/>
          </a:p>
        </p:txBody>
      </p:sp>
    </p:spTree>
    <p:extLst>
      <p:ext uri="{BB962C8B-B14F-4D97-AF65-F5344CB8AC3E}">
        <p14:creationId xmlns:p14="http://schemas.microsoft.com/office/powerpoint/2010/main" val="3731048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Stats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National age-adjusted prevalence of stroke in 2010 was </a:t>
            </a:r>
            <a:r>
              <a:rPr lang="en-US" b="1" dirty="0" smtClean="0">
                <a:solidFill>
                  <a:srgbClr val="C40000"/>
                </a:solidFill>
              </a:rPr>
              <a:t>2.6%</a:t>
            </a:r>
          </a:p>
          <a:p>
            <a:endParaRPr lang="en-US" dirty="0" smtClean="0"/>
          </a:p>
          <a:p>
            <a:r>
              <a:rPr lang="en-US" dirty="0" smtClean="0"/>
              <a:t>Strokes </a:t>
            </a:r>
            <a:r>
              <a:rPr lang="en-US" dirty="0"/>
              <a:t>can and do occur at </a:t>
            </a:r>
            <a:r>
              <a:rPr lang="en-US" b="1" dirty="0"/>
              <a:t>ANY </a:t>
            </a:r>
            <a:r>
              <a:rPr lang="en-US" dirty="0"/>
              <a:t>age. Nearly </a:t>
            </a:r>
            <a:r>
              <a:rPr lang="en-US" b="1" dirty="0">
                <a:solidFill>
                  <a:srgbClr val="C40000"/>
                </a:solidFill>
              </a:rPr>
              <a:t>one fourth </a:t>
            </a:r>
            <a:r>
              <a:rPr lang="en-US" dirty="0"/>
              <a:t>of strokes occur in people under the age of 65</a:t>
            </a:r>
            <a:r>
              <a:rPr lang="en-US" dirty="0" smtClean="0"/>
              <a:t>.</a:t>
            </a:r>
          </a:p>
          <a:p>
            <a:pPr lvl="0" fontAlgn="base"/>
            <a:endParaRPr lang="en-US" dirty="0"/>
          </a:p>
          <a:p>
            <a:pPr lvl="0" fontAlgn="base"/>
            <a:r>
              <a:rPr lang="en-US" dirty="0"/>
              <a:t>Stroke death rates are </a:t>
            </a:r>
            <a:r>
              <a:rPr lang="en-US" b="1" dirty="0">
                <a:solidFill>
                  <a:srgbClr val="C40000"/>
                </a:solidFill>
              </a:rPr>
              <a:t>higher for African-Americans </a:t>
            </a:r>
            <a:r>
              <a:rPr lang="en-US" dirty="0"/>
              <a:t>than for whites, even at younger ages</a:t>
            </a:r>
            <a:r>
              <a:rPr lang="en-US" dirty="0" smtClean="0"/>
              <a:t>.</a:t>
            </a:r>
          </a:p>
          <a:p>
            <a:pPr lvl="0" fontAlgn="base"/>
            <a:endParaRPr lang="en-US" dirty="0"/>
          </a:p>
          <a:p>
            <a:pPr lvl="0" fontAlgn="base"/>
            <a:r>
              <a:rPr lang="en-US" dirty="0"/>
              <a:t>On average, someone in the United States has a stroke </a:t>
            </a:r>
            <a:r>
              <a:rPr lang="en-US" b="1" dirty="0">
                <a:solidFill>
                  <a:srgbClr val="C40000"/>
                </a:solidFill>
              </a:rPr>
              <a:t>every 40 seconds</a:t>
            </a:r>
            <a:r>
              <a:rPr lang="en-US" b="1" dirty="0" smtClean="0">
                <a:solidFill>
                  <a:srgbClr val="C40000"/>
                </a:solidFill>
              </a:rPr>
              <a:t>.</a:t>
            </a:r>
          </a:p>
          <a:p>
            <a:pPr marL="0" lvl="0" indent="0" fontAlgn="base">
              <a:buNone/>
            </a:pPr>
            <a:endParaRPr lang="en-US" dirty="0"/>
          </a:p>
          <a:p>
            <a:pPr lvl="0" fontAlgn="base"/>
            <a:r>
              <a:rPr lang="en-US" dirty="0"/>
              <a:t>The risk of ischemic stroke in current smokers is about </a:t>
            </a:r>
            <a:r>
              <a:rPr lang="en-US" b="1" dirty="0">
                <a:solidFill>
                  <a:srgbClr val="C40000"/>
                </a:solidFill>
              </a:rPr>
              <a:t>double</a:t>
            </a:r>
            <a:r>
              <a:rPr lang="en-US" dirty="0"/>
              <a:t> that of nonsmokers after adjustment for other risk factors.</a:t>
            </a:r>
          </a:p>
          <a:p>
            <a:endParaRPr lang="en-US" dirty="0" smtClean="0"/>
          </a:p>
        </p:txBody>
      </p:sp>
    </p:spTree>
    <p:extLst>
      <p:ext uri="{BB962C8B-B14F-4D97-AF65-F5344CB8AC3E}">
        <p14:creationId xmlns:p14="http://schemas.microsoft.com/office/powerpoint/2010/main" val="331125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85000" lnSpcReduction="10000"/>
          </a:bodyPr>
          <a:lstStyle/>
          <a:p>
            <a:r>
              <a:rPr lang="en-US" dirty="0" smtClean="0"/>
              <a:t>High blood pressure – current guidelines for defining:</a:t>
            </a:r>
          </a:p>
          <a:p>
            <a:endParaRPr lang="en-US" dirty="0" smtClean="0"/>
          </a:p>
          <a:p>
            <a:pPr lvl="1"/>
            <a:r>
              <a:rPr lang="en-US" dirty="0" smtClean="0"/>
              <a:t>Normal [SBP&lt;120 mmHg and DBP&lt;80 mmHg]</a:t>
            </a:r>
          </a:p>
          <a:p>
            <a:pPr lvl="1"/>
            <a:endParaRPr lang="en-US" dirty="0" smtClean="0"/>
          </a:p>
          <a:p>
            <a:pPr lvl="1"/>
            <a:r>
              <a:rPr lang="en-US" dirty="0" smtClean="0"/>
              <a:t>Prehypertension [SBP 120-139 and DBP 80-89 mmHg]</a:t>
            </a:r>
          </a:p>
          <a:p>
            <a:pPr lvl="1"/>
            <a:endParaRPr lang="en-US" dirty="0" smtClean="0"/>
          </a:p>
          <a:p>
            <a:pPr lvl="1"/>
            <a:r>
              <a:rPr lang="en-US" dirty="0" smtClean="0"/>
              <a:t>Hypertension [SBP &gt;=140 mmHg and DBP &gt;=90 mmHg]</a:t>
            </a:r>
          </a:p>
          <a:p>
            <a:pPr lvl="1"/>
            <a:endParaRPr lang="en-US" dirty="0" smtClean="0"/>
          </a:p>
          <a:p>
            <a:r>
              <a:rPr lang="en-US" dirty="0" smtClean="0"/>
              <a:t>Defined by levels that are above those which blood-pressure lowering interventions have been shown to reduce the risk of stroke and coronary heart disease</a:t>
            </a:r>
          </a:p>
          <a:p>
            <a:r>
              <a:rPr lang="en-US" dirty="0" smtClean="0"/>
              <a:t>Therefore definitions change/shift accordingly</a:t>
            </a:r>
          </a:p>
          <a:p>
            <a:r>
              <a:rPr lang="en-US" dirty="0" smtClean="0"/>
              <a:t>Arbitrary, but useful for making clinical treatment decisions</a:t>
            </a:r>
            <a:endParaRPr lang="en-US" dirty="0"/>
          </a:p>
        </p:txBody>
      </p:sp>
    </p:spTree>
    <p:extLst>
      <p:ext uri="{BB962C8B-B14F-4D97-AF65-F5344CB8AC3E}">
        <p14:creationId xmlns:p14="http://schemas.microsoft.com/office/powerpoint/2010/main" val="1154500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Age-adjusted incidence of stroke/transient ischemic attack* by race and sex, ages 45 to 74 years, Atherosclerosis Risk in Communities study cohort, 1987–2001.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0241" y="979303"/>
            <a:ext cx="76464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7502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703772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Annual age-adjusted incidence of first-ever stroke by race.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54080" y="979303"/>
            <a:ext cx="70416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540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2783741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Annual rate of all first-ever strokes by age, sex, and race (Greater Cincinnati/Northern Kentucky Stroke Study: 1999).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4000" y="979303"/>
            <a:ext cx="77817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840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980053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Stroke – Geographical Distribution</a:t>
            </a:r>
            <a:endParaRPr lang="en-US" dirty="0"/>
          </a:p>
        </p:txBody>
      </p:sp>
      <p:sp>
        <p:nvSpPr>
          <p:cNvPr id="3" name="Content Placeholder 2"/>
          <p:cNvSpPr>
            <a:spLocks noGrp="1"/>
          </p:cNvSpPr>
          <p:nvPr>
            <p:ph sz="quarter" idx="1"/>
          </p:nvPr>
        </p:nvSpPr>
        <p:spPr>
          <a:xfrm>
            <a:off x="301752" y="1527047"/>
            <a:ext cx="8503920" cy="5088453"/>
          </a:xfrm>
        </p:spPr>
        <p:txBody>
          <a:bodyPr>
            <a:normAutofit fontScale="5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Interactive Atlas Stroke and Heart Disease</a:t>
            </a:r>
          </a:p>
          <a:p>
            <a:pPr marL="0" indent="0">
              <a:buNone/>
            </a:pPr>
            <a:r>
              <a:rPr lang="en-US" dirty="0">
                <a:hlinkClick r:id="rId2"/>
              </a:rPr>
              <a:t>http://apps.nccd.cdc.gov/DHDSPAtlas</a:t>
            </a:r>
            <a:r>
              <a:rPr lang="en-US" dirty="0" smtClean="0">
                <a:hlinkClick r:id="rId2"/>
              </a:rPr>
              <a:t>/</a:t>
            </a:r>
            <a:endParaRPr lang="en-US" dirty="0" smtClean="0"/>
          </a:p>
          <a:p>
            <a:pPr marL="0" indent="0">
              <a:buNone/>
            </a:pPr>
            <a:r>
              <a:rPr lang="en-US" dirty="0">
                <a:hlinkClick r:id="rId3"/>
              </a:rPr>
              <a:t>http://apps.nccd.cdc.gov/DHDSPAtlas/</a:t>
            </a:r>
            <a:r>
              <a:rPr lang="en-US" dirty="0" smtClean="0">
                <a:hlinkClick r:id="rId3"/>
              </a:rPr>
              <a:t>viewer.aspx</a:t>
            </a:r>
            <a:endParaRPr lang="en-US" dirty="0" smtClean="0"/>
          </a:p>
        </p:txBody>
      </p:sp>
      <p:pic>
        <p:nvPicPr>
          <p:cNvPr id="4" name="Picture 3"/>
          <p:cNvPicPr>
            <a:picLocks noChangeAspect="1"/>
          </p:cNvPicPr>
          <p:nvPr/>
        </p:nvPicPr>
        <p:blipFill>
          <a:blip r:embed="rId4"/>
          <a:stretch>
            <a:fillRect/>
          </a:stretch>
        </p:blipFill>
        <p:spPr>
          <a:xfrm>
            <a:off x="1928977" y="1527048"/>
            <a:ext cx="4962069" cy="4069610"/>
          </a:xfrm>
          <a:prstGeom prst="rect">
            <a:avLst/>
          </a:prstGeom>
        </p:spPr>
      </p:pic>
    </p:spTree>
    <p:extLst>
      <p:ext uri="{BB962C8B-B14F-4D97-AF65-F5344CB8AC3E}">
        <p14:creationId xmlns:p14="http://schemas.microsoft.com/office/powerpoint/2010/main" val="3407003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40000"/>
                </a:solidFill>
              </a:rPr>
              <a:t>Virginia</a:t>
            </a:r>
            <a:r>
              <a:rPr lang="en-US" dirty="0">
                <a:solidFill>
                  <a:srgbClr val="C40000"/>
                </a:solidFill>
              </a:rPr>
              <a:t> </a:t>
            </a:r>
            <a:r>
              <a:rPr lang="en-US" dirty="0" smtClean="0">
                <a:solidFill>
                  <a:srgbClr val="C40000"/>
                </a:solidFill>
              </a:rPr>
              <a:t>Stroke Hospitalization Rates</a:t>
            </a:r>
            <a:endParaRPr lang="en-US" dirty="0">
              <a:solidFill>
                <a:srgbClr val="C40000"/>
              </a:solidFill>
            </a:endParaRPr>
          </a:p>
        </p:txBody>
      </p:sp>
      <p:sp>
        <p:nvSpPr>
          <p:cNvPr id="3" name="Content Placeholder 2"/>
          <p:cNvSpPr>
            <a:spLocks noGrp="1"/>
          </p:cNvSpPr>
          <p:nvPr>
            <p:ph sz="quarter" idx="1"/>
          </p:nvPr>
        </p:nvSpPr>
        <p:spPr/>
        <p:txBody>
          <a:bodyPr/>
          <a:lstStyle/>
          <a:p>
            <a:r>
              <a:rPr lang="en-US" dirty="0" smtClean="0"/>
              <a:t>Total population, ages 65+, Medicare beneficiaries, 2000-2006</a:t>
            </a:r>
            <a:endParaRPr lang="en-US" dirty="0"/>
          </a:p>
        </p:txBody>
      </p:sp>
      <p:pic>
        <p:nvPicPr>
          <p:cNvPr id="4" name="Picture 3" descr="a1.gif"/>
          <p:cNvPicPr>
            <a:picLocks noChangeAspect="1"/>
          </p:cNvPicPr>
          <p:nvPr/>
        </p:nvPicPr>
        <p:blipFill>
          <a:blip r:embed="rId3"/>
          <a:stretch>
            <a:fillRect/>
          </a:stretch>
        </p:blipFill>
        <p:spPr>
          <a:xfrm>
            <a:off x="1397000" y="2663952"/>
            <a:ext cx="6350000" cy="3810000"/>
          </a:xfrm>
          <a:prstGeom prst="rect">
            <a:avLst/>
          </a:prstGeom>
        </p:spPr>
      </p:pic>
      <p:pic>
        <p:nvPicPr>
          <p:cNvPr id="5" name="Picture 4" descr="a11.jpg"/>
          <p:cNvPicPr>
            <a:picLocks noChangeAspect="1"/>
          </p:cNvPicPr>
          <p:nvPr/>
        </p:nvPicPr>
        <p:blipFill>
          <a:blip r:embed="rId4"/>
          <a:stretch>
            <a:fillRect/>
          </a:stretch>
        </p:blipFill>
        <p:spPr>
          <a:xfrm>
            <a:off x="1630701" y="2779449"/>
            <a:ext cx="2018033" cy="1192474"/>
          </a:xfrm>
          <a:prstGeom prst="rect">
            <a:avLst/>
          </a:prstGeom>
        </p:spPr>
      </p:pic>
    </p:spTree>
    <p:extLst>
      <p:ext uri="{BB962C8B-B14F-4D97-AF65-F5344CB8AC3E}">
        <p14:creationId xmlns:p14="http://schemas.microsoft.com/office/powerpoint/2010/main" val="193297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Stroke Symptoms</a:t>
            </a:r>
            <a:endParaRPr lang="en-US" dirty="0"/>
          </a:p>
        </p:txBody>
      </p:sp>
      <p:sp>
        <p:nvSpPr>
          <p:cNvPr id="5" name="Content Placeholder 4"/>
          <p:cNvSpPr>
            <a:spLocks noGrp="1"/>
          </p:cNvSpPr>
          <p:nvPr>
            <p:ph sz="quarter" idx="1"/>
          </p:nvPr>
        </p:nvSpPr>
        <p:spPr/>
        <p:txBody>
          <a:bodyPr>
            <a:noAutofit/>
          </a:bodyPr>
          <a:lstStyle/>
          <a:p>
            <a:pPr marL="228600" lvl="0" indent="-228600">
              <a:buNone/>
            </a:pPr>
            <a:r>
              <a:rPr lang="en-US" sz="2500" dirty="0"/>
              <a:t>Stroke can affect your senses, speech, behavior, thoughts, memory, and emotions.  </a:t>
            </a:r>
            <a:endParaRPr lang="en-US" sz="2500" dirty="0" smtClean="0"/>
          </a:p>
          <a:p>
            <a:pPr marL="228600" lvl="0" indent="-228600">
              <a:buNone/>
            </a:pPr>
            <a:endParaRPr lang="en-US" sz="2500" dirty="0"/>
          </a:p>
          <a:p>
            <a:pPr marL="228600" lvl="0" indent="-228600">
              <a:buNone/>
            </a:pPr>
            <a:r>
              <a:rPr lang="en-US" sz="2500" dirty="0" smtClean="0"/>
              <a:t>The </a:t>
            </a:r>
            <a:r>
              <a:rPr lang="en-US" sz="2500" dirty="0"/>
              <a:t>five most common signs and symptoms of stroke are</a:t>
            </a:r>
            <a:r>
              <a:rPr lang="en-US" sz="2500" dirty="0" smtClean="0"/>
              <a:t>:</a:t>
            </a:r>
          </a:p>
          <a:p>
            <a:pPr marL="228600" lvl="0" indent="-228600">
              <a:buNone/>
            </a:pPr>
            <a:endParaRPr lang="en-US" sz="2500" dirty="0"/>
          </a:p>
          <a:p>
            <a:pPr lvl="1"/>
            <a:r>
              <a:rPr lang="en-US" sz="2000" dirty="0" smtClean="0"/>
              <a:t>Sudden </a:t>
            </a:r>
            <a:r>
              <a:rPr lang="en-US" sz="2000" dirty="0"/>
              <a:t>numbness or weakness of the face, arm, or leg</a:t>
            </a:r>
          </a:p>
          <a:p>
            <a:pPr lvl="1"/>
            <a:r>
              <a:rPr lang="en-US" sz="2000" dirty="0"/>
              <a:t>Sudden confusion or trouble speaking or understanding others</a:t>
            </a:r>
          </a:p>
          <a:p>
            <a:pPr lvl="1"/>
            <a:r>
              <a:rPr lang="en-US" sz="2000" dirty="0"/>
              <a:t>Sudden trouble seeing in one or both eyes</a:t>
            </a:r>
          </a:p>
          <a:p>
            <a:pPr lvl="1"/>
            <a:r>
              <a:rPr lang="en-US" sz="2000" dirty="0"/>
              <a:t>Sudden dizziness, trouble walking, or loss of balance or coordination</a:t>
            </a:r>
          </a:p>
          <a:p>
            <a:pPr lvl="1"/>
            <a:r>
              <a:rPr lang="en-US" sz="2000" dirty="0"/>
              <a:t>Sudden severe headache with no known cause</a:t>
            </a:r>
          </a:p>
          <a:p>
            <a:pPr marL="0" indent="0">
              <a:buNone/>
            </a:pPr>
            <a:r>
              <a:rPr lang="en-US" sz="1800" dirty="0"/>
              <a:t/>
            </a:r>
            <a:br>
              <a:rPr lang="en-US" sz="1800" dirty="0"/>
            </a:br>
            <a:endParaRPr lang="en-US" sz="1800" dirty="0"/>
          </a:p>
        </p:txBody>
      </p:sp>
    </p:spTree>
    <p:extLst>
      <p:ext uri="{BB962C8B-B14F-4D97-AF65-F5344CB8AC3E}">
        <p14:creationId xmlns:p14="http://schemas.microsoft.com/office/powerpoint/2010/main" val="1555090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Stroke Treatment – Call 911!</a:t>
            </a:r>
            <a:endParaRPr lang="en-US" dirty="0"/>
          </a:p>
        </p:txBody>
      </p:sp>
      <p:sp>
        <p:nvSpPr>
          <p:cNvPr id="5" name="Content Placeholder 4"/>
          <p:cNvSpPr>
            <a:spLocks noGrp="1"/>
          </p:cNvSpPr>
          <p:nvPr>
            <p:ph sz="quarter" idx="1"/>
          </p:nvPr>
        </p:nvSpPr>
        <p:spPr>
          <a:xfrm>
            <a:off x="301752" y="1527048"/>
            <a:ext cx="8503920" cy="4837232"/>
          </a:xfrm>
        </p:spPr>
        <p:txBody>
          <a:bodyPr>
            <a:noAutofit/>
          </a:bodyPr>
          <a:lstStyle/>
          <a:p>
            <a:pPr lvl="0"/>
            <a:r>
              <a:rPr lang="en-US" sz="1800" b="1" dirty="0" smtClean="0"/>
              <a:t>Emergency </a:t>
            </a:r>
            <a:r>
              <a:rPr lang="en-US" sz="1800" b="1" dirty="0"/>
              <a:t>treatment.</a:t>
            </a:r>
            <a:r>
              <a:rPr lang="en-US" sz="1800" dirty="0"/>
              <a:t> If you get to the hospital within three hours of the first symptoms of an ischemic stroke, a doctor may give you medications, called </a:t>
            </a:r>
            <a:r>
              <a:rPr lang="en-US" sz="1800" dirty="0" err="1"/>
              <a:t>thrombolytics</a:t>
            </a:r>
            <a:r>
              <a:rPr lang="en-US" sz="1800" dirty="0"/>
              <a:t>, to break up blood clots. </a:t>
            </a:r>
            <a:r>
              <a:rPr lang="en-US" sz="1800" dirty="0" smtClean="0"/>
              <a:t>Few medications can treat hemorrhagic </a:t>
            </a:r>
            <a:r>
              <a:rPr lang="en-US" sz="1800" dirty="0"/>
              <a:t>stroke, </a:t>
            </a:r>
            <a:r>
              <a:rPr lang="en-US" sz="1800" dirty="0" smtClean="0"/>
              <a:t>but </a:t>
            </a:r>
            <a:r>
              <a:rPr lang="en-US" sz="1800" dirty="0"/>
              <a:t>surgery may stop the bleeding</a:t>
            </a:r>
            <a:r>
              <a:rPr lang="en-US" sz="1800" dirty="0" smtClean="0"/>
              <a:t>.</a:t>
            </a:r>
          </a:p>
          <a:p>
            <a:pPr lvl="0"/>
            <a:endParaRPr lang="en-US" sz="1800" dirty="0"/>
          </a:p>
          <a:p>
            <a:pPr lvl="0"/>
            <a:r>
              <a:rPr lang="en-US" sz="1800" b="1" dirty="0"/>
              <a:t>Preventing another stroke.</a:t>
            </a:r>
            <a:r>
              <a:rPr lang="en-US" sz="1800" dirty="0"/>
              <a:t> If you have had a stroke, you are at high risk for another one. At least one in every eight stroke survivors has another stroke within 5 years</a:t>
            </a:r>
            <a:r>
              <a:rPr lang="en-US" sz="1800" dirty="0" smtClean="0"/>
              <a:t>.</a:t>
            </a:r>
            <a:r>
              <a:rPr lang="en-US" sz="1800" dirty="0"/>
              <a:t> I</a:t>
            </a:r>
            <a:r>
              <a:rPr lang="en-US" sz="1800" dirty="0" smtClean="0"/>
              <a:t>mportant </a:t>
            </a:r>
            <a:r>
              <a:rPr lang="en-US" sz="1800" dirty="0"/>
              <a:t>to treat the underlying causes, including heart disease, high blood pressure, atrial fibrillation, high cholesterol, or diabetes</a:t>
            </a:r>
            <a:r>
              <a:rPr lang="en-US" sz="1800" dirty="0" smtClean="0"/>
              <a:t>.</a:t>
            </a:r>
          </a:p>
          <a:p>
            <a:pPr lvl="0"/>
            <a:endParaRPr lang="en-US" sz="1800" dirty="0"/>
          </a:p>
          <a:p>
            <a:pPr lvl="0"/>
            <a:r>
              <a:rPr lang="en-US" sz="1800" b="1" dirty="0" smtClean="0"/>
              <a:t>Rehabilitation</a:t>
            </a:r>
            <a:r>
              <a:rPr lang="en-US" sz="1800" b="1" dirty="0"/>
              <a:t>.</a:t>
            </a:r>
            <a:r>
              <a:rPr lang="en-US" sz="1800" dirty="0"/>
              <a:t> Rehabilitation often involves physical therapy to help you relearn skills you may have lost because of the stroke. </a:t>
            </a:r>
            <a:br>
              <a:rPr lang="en-US" sz="1800" dirty="0"/>
            </a:br>
            <a:endParaRPr lang="en-US" sz="1800" dirty="0"/>
          </a:p>
        </p:txBody>
      </p:sp>
    </p:spTree>
    <p:extLst>
      <p:ext uri="{BB962C8B-B14F-4D97-AF65-F5344CB8AC3E}">
        <p14:creationId xmlns:p14="http://schemas.microsoft.com/office/powerpoint/2010/main" val="3019794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treatments for Stroke </a:t>
            </a:r>
            <a:endParaRPr lang="en-US" dirty="0"/>
          </a:p>
        </p:txBody>
      </p:sp>
      <p:sp>
        <p:nvSpPr>
          <p:cNvPr id="3" name="Content Placeholder 2"/>
          <p:cNvSpPr>
            <a:spLocks noGrp="1"/>
          </p:cNvSpPr>
          <p:nvPr>
            <p:ph sz="quarter" idx="1"/>
          </p:nvPr>
        </p:nvSpPr>
        <p:spPr/>
        <p:txBody>
          <a:bodyPr>
            <a:normAutofit/>
          </a:bodyPr>
          <a:lstStyle/>
          <a:p>
            <a:pPr fontAlgn="base"/>
            <a:r>
              <a:rPr lang="en-US" dirty="0"/>
              <a:t>Other treatments given in the hospital depend on the cause of the stroke:</a:t>
            </a:r>
          </a:p>
          <a:p>
            <a:pPr lvl="1" fontAlgn="base"/>
            <a:r>
              <a:rPr lang="en-US" dirty="0"/>
              <a:t>Blood thinners such as heparin, </a:t>
            </a:r>
            <a:r>
              <a:rPr lang="en-US" u="sng" dirty="0"/>
              <a:t>warfarin</a:t>
            </a:r>
            <a:r>
              <a:rPr lang="en-US" dirty="0"/>
              <a:t> (Coumadin), </a:t>
            </a:r>
            <a:r>
              <a:rPr lang="en-US" u="sng" dirty="0"/>
              <a:t>aspirin</a:t>
            </a:r>
            <a:r>
              <a:rPr lang="en-US" dirty="0"/>
              <a:t>, or </a:t>
            </a:r>
            <a:r>
              <a:rPr lang="en-US" dirty="0" err="1"/>
              <a:t>clopidogrel</a:t>
            </a:r>
            <a:r>
              <a:rPr lang="en-US" dirty="0"/>
              <a:t> (Plavix)</a:t>
            </a:r>
          </a:p>
          <a:p>
            <a:pPr lvl="1" fontAlgn="base"/>
            <a:r>
              <a:rPr lang="en-US" dirty="0"/>
              <a:t>Medicine to control symptoms such as high blood pressure</a:t>
            </a:r>
          </a:p>
          <a:p>
            <a:pPr lvl="1" fontAlgn="base"/>
            <a:r>
              <a:rPr lang="en-US" dirty="0"/>
              <a:t>Special procedures or surgery to relieve symptoms or prevent more strokes</a:t>
            </a:r>
          </a:p>
          <a:p>
            <a:pPr lvl="1" fontAlgn="base"/>
            <a:r>
              <a:rPr lang="en-US" dirty="0"/>
              <a:t>Nutrients and fluids </a:t>
            </a:r>
          </a:p>
          <a:p>
            <a:pPr lvl="1" fontAlgn="base"/>
            <a:r>
              <a:rPr lang="en-US" dirty="0"/>
              <a:t>A feeding tube in the stomach (gastrostomy tube)</a:t>
            </a:r>
          </a:p>
          <a:p>
            <a:pPr lvl="1" fontAlgn="base"/>
            <a:r>
              <a:rPr lang="en-US" dirty="0"/>
              <a:t>Physical therapy, occupational therapy, speech therapy, and swallowing </a:t>
            </a:r>
            <a:r>
              <a:rPr lang="en-US" dirty="0" smtClean="0"/>
              <a:t>therapy</a:t>
            </a:r>
            <a:endParaRPr lang="en-US" dirty="0"/>
          </a:p>
        </p:txBody>
      </p:sp>
    </p:spTree>
    <p:extLst>
      <p:ext uri="{BB962C8B-B14F-4D97-AF65-F5344CB8AC3E}">
        <p14:creationId xmlns:p14="http://schemas.microsoft.com/office/powerpoint/2010/main" val="3757041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Mortality &amp; Morbidity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Stroke is the leading cause of serious, long-term disability in the U.S. (CDC).</a:t>
            </a:r>
            <a:endParaRPr lang="en-US" dirty="0"/>
          </a:p>
          <a:p>
            <a:endParaRPr lang="en-US" dirty="0" smtClean="0"/>
          </a:p>
          <a:p>
            <a:r>
              <a:rPr lang="en-US" dirty="0" smtClean="0"/>
              <a:t>Stroke </a:t>
            </a:r>
            <a:r>
              <a:rPr lang="en-US" dirty="0"/>
              <a:t>is </a:t>
            </a:r>
            <a:r>
              <a:rPr lang="en-US" dirty="0" smtClean="0"/>
              <a:t>the</a:t>
            </a:r>
            <a:r>
              <a:rPr lang="en-US" b="1" dirty="0" smtClean="0">
                <a:solidFill>
                  <a:srgbClr val="C40000"/>
                </a:solidFill>
              </a:rPr>
              <a:t> third </a:t>
            </a:r>
            <a:r>
              <a:rPr lang="en-US" dirty="0"/>
              <a:t>leading cause of death in the United States, killing nearly </a:t>
            </a:r>
            <a:r>
              <a:rPr lang="en-US" b="1" dirty="0">
                <a:solidFill>
                  <a:srgbClr val="C40000"/>
                </a:solidFill>
              </a:rPr>
              <a:t>130,000 Americans</a:t>
            </a:r>
            <a:r>
              <a:rPr lang="en-US" dirty="0">
                <a:solidFill>
                  <a:srgbClr val="C40000"/>
                </a:solidFill>
              </a:rPr>
              <a:t> </a:t>
            </a:r>
            <a:r>
              <a:rPr lang="en-US" dirty="0"/>
              <a:t>each year—that’s </a:t>
            </a:r>
            <a:r>
              <a:rPr lang="en-US" b="1" dirty="0">
                <a:solidFill>
                  <a:srgbClr val="C40000"/>
                </a:solidFill>
              </a:rPr>
              <a:t>1 of every 18 deaths</a:t>
            </a:r>
            <a:r>
              <a:rPr lang="en-US" dirty="0" smtClean="0">
                <a:solidFill>
                  <a:srgbClr val="C40000"/>
                </a:solidFill>
              </a:rPr>
              <a:t>. </a:t>
            </a:r>
            <a:r>
              <a:rPr lang="en-US" dirty="0">
                <a:solidFill>
                  <a:srgbClr val="C40000"/>
                </a:solidFill>
              </a:rPr>
              <a:t> </a:t>
            </a:r>
            <a:r>
              <a:rPr lang="en-US" dirty="0" smtClean="0"/>
              <a:t>(CDC)</a:t>
            </a:r>
          </a:p>
          <a:p>
            <a:endParaRPr lang="en-US" dirty="0"/>
          </a:p>
          <a:p>
            <a:pPr lvl="0"/>
            <a:r>
              <a:rPr lang="en-US" dirty="0"/>
              <a:t>From 1995–2005, the stroke death rate fell ~30 percent and the actual number of stroke deaths declined ~14 percent</a:t>
            </a:r>
            <a:r>
              <a:rPr lang="en-US" dirty="0" smtClean="0"/>
              <a:t>. (National Stroke Association)</a:t>
            </a:r>
            <a:endParaRPr lang="en-US" dirty="0"/>
          </a:p>
          <a:p>
            <a:endParaRPr lang="en-US" dirty="0"/>
          </a:p>
          <a:p>
            <a:endParaRPr lang="en-US" dirty="0"/>
          </a:p>
        </p:txBody>
      </p:sp>
    </p:spTree>
    <p:extLst>
      <p:ext uri="{BB962C8B-B14F-4D97-AF65-F5344CB8AC3E}">
        <p14:creationId xmlns:p14="http://schemas.microsoft.com/office/powerpoint/2010/main" val="535932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Age-adjusted death rates for stroke by sex and race/ethnicity, 2009.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1040" y="1059951"/>
            <a:ext cx="7804800" cy="47308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1246977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Types of Hypertension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When HBP has no known cause, it </a:t>
            </a:r>
            <a:r>
              <a:rPr lang="en-US" dirty="0" smtClean="0"/>
              <a:t>is often called </a:t>
            </a:r>
            <a:r>
              <a:rPr lang="en-US" dirty="0"/>
              <a:t>essential hypertension, primary hypertension, or idiopathic </a:t>
            </a:r>
            <a:r>
              <a:rPr lang="en-US" dirty="0" smtClean="0"/>
              <a:t>hypertension.</a:t>
            </a:r>
          </a:p>
          <a:p>
            <a:endParaRPr lang="en-US" dirty="0"/>
          </a:p>
          <a:p>
            <a:r>
              <a:rPr lang="en-US" dirty="0"/>
              <a:t>When another condition causes HBP, it's sometimes called secondary hypertension</a:t>
            </a:r>
            <a:r>
              <a:rPr lang="en-US" dirty="0" smtClean="0"/>
              <a:t>.</a:t>
            </a:r>
          </a:p>
          <a:p>
            <a:endParaRPr lang="en-US" dirty="0"/>
          </a:p>
          <a:p>
            <a:r>
              <a:rPr lang="en-US" dirty="0"/>
              <a:t>Some people only have high systolic blood pressure. This condition is called isolated systolic hypertension (ISH). Many older adults have this condition. ISH can cause as much harm as HBP in which both numbers are too high</a:t>
            </a:r>
            <a:r>
              <a:rPr lang="en-US" dirty="0" smtClean="0"/>
              <a:t>.</a:t>
            </a:r>
          </a:p>
          <a:p>
            <a:endParaRPr lang="en-US" dirty="0" smtClean="0"/>
          </a:p>
          <a:p>
            <a:r>
              <a:rPr lang="en-US" dirty="0"/>
              <a:t>Pulmonary </a:t>
            </a:r>
            <a:r>
              <a:rPr lang="en-US" dirty="0" smtClean="0"/>
              <a:t>hypertension: Abnormally </a:t>
            </a:r>
            <a:r>
              <a:rPr lang="en-US" dirty="0"/>
              <a:t>high blood pressure in the arteries of the lungs</a:t>
            </a:r>
          </a:p>
          <a:p>
            <a:endParaRPr lang="en-US" dirty="0"/>
          </a:p>
          <a:p>
            <a:endParaRPr lang="en-US" dirty="0"/>
          </a:p>
        </p:txBody>
      </p:sp>
    </p:spTree>
    <p:extLst>
      <p:ext uri="{BB962C8B-B14F-4D97-AF65-F5344CB8AC3E}">
        <p14:creationId xmlns:p14="http://schemas.microsoft.com/office/powerpoint/2010/main" val="4036192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Proportion of patients dead 1 year after first stroke.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7440" y="979303"/>
            <a:ext cx="72734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374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108180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Proportion of patients dead within 5 years after first stroke.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8160" y="979303"/>
            <a:ext cx="70920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281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77752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Stroke death rates, 2000 through 2006.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4640" y="979303"/>
            <a:ext cx="7259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446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13176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Distribution of Stroke Centers</a:t>
            </a:r>
            <a:endParaRPr lang="en-US" dirty="0"/>
          </a:p>
        </p:txBody>
      </p:sp>
      <p:pic>
        <p:nvPicPr>
          <p:cNvPr id="6" name="Content Placeholder 5"/>
          <p:cNvPicPr>
            <a:picLocks noGrp="1" noChangeAspect="1"/>
          </p:cNvPicPr>
          <p:nvPr>
            <p:ph sz="quarter" idx="1"/>
          </p:nvPr>
        </p:nvPicPr>
        <p:blipFill>
          <a:blip r:embed="rId2"/>
          <a:srcRect l="-23625" r="-23625"/>
          <a:stretch>
            <a:fillRect/>
          </a:stretch>
        </p:blipFill>
        <p:spPr/>
      </p:pic>
    </p:spTree>
    <p:extLst>
      <p:ext uri="{BB962C8B-B14F-4D97-AF65-F5344CB8AC3E}">
        <p14:creationId xmlns:p14="http://schemas.microsoft.com/office/powerpoint/2010/main" val="3231722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Risk Factors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Certain Medical Conditions are associated with higher risks of stroke:</a:t>
            </a:r>
          </a:p>
          <a:p>
            <a:pPr marL="0" indent="0">
              <a:buNone/>
            </a:pPr>
            <a:endParaRPr lang="en-US" dirty="0" smtClean="0"/>
          </a:p>
          <a:p>
            <a:r>
              <a:rPr lang="en-US" dirty="0" smtClean="0"/>
              <a:t>High </a:t>
            </a:r>
            <a:r>
              <a:rPr lang="en-US" dirty="0"/>
              <a:t>blood </a:t>
            </a:r>
            <a:r>
              <a:rPr lang="en-US" dirty="0" smtClean="0"/>
              <a:t>pressure (#1 risk factor)</a:t>
            </a:r>
          </a:p>
          <a:p>
            <a:r>
              <a:rPr lang="en-US" dirty="0" smtClean="0"/>
              <a:t>High </a:t>
            </a:r>
            <a:r>
              <a:rPr lang="en-US" dirty="0"/>
              <a:t>blood </a:t>
            </a:r>
            <a:r>
              <a:rPr lang="en-US" dirty="0" smtClean="0"/>
              <a:t>cholesterol</a:t>
            </a:r>
          </a:p>
          <a:p>
            <a:r>
              <a:rPr lang="en-US" dirty="0" smtClean="0"/>
              <a:t>Heart disease</a:t>
            </a:r>
          </a:p>
          <a:p>
            <a:r>
              <a:rPr lang="en-US" dirty="0" smtClean="0"/>
              <a:t>Diabetes</a:t>
            </a:r>
          </a:p>
          <a:p>
            <a:r>
              <a:rPr lang="en-US" dirty="0" smtClean="0"/>
              <a:t>Overweight </a:t>
            </a:r>
            <a:r>
              <a:rPr lang="en-US" dirty="0"/>
              <a:t>and </a:t>
            </a:r>
            <a:r>
              <a:rPr lang="en-US" dirty="0" smtClean="0"/>
              <a:t>obesity</a:t>
            </a:r>
          </a:p>
          <a:p>
            <a:r>
              <a:rPr lang="en-US" dirty="0" smtClean="0"/>
              <a:t> Previous </a:t>
            </a:r>
            <a:r>
              <a:rPr lang="en-US" dirty="0"/>
              <a:t>stroke or transient ischemic attack (TIA</a:t>
            </a:r>
            <a:r>
              <a:rPr lang="en-US" dirty="0" smtClean="0"/>
              <a:t>)</a:t>
            </a:r>
            <a:endParaRPr lang="en-US" dirty="0"/>
          </a:p>
          <a:p>
            <a:r>
              <a:rPr lang="en-US" dirty="0"/>
              <a:t>Sickle cell </a:t>
            </a:r>
            <a:r>
              <a:rPr lang="en-US" dirty="0" smtClean="0"/>
              <a:t>disease</a:t>
            </a:r>
            <a:endParaRPr lang="en-US" dirty="0"/>
          </a:p>
        </p:txBody>
      </p:sp>
    </p:spTree>
    <p:extLst>
      <p:ext uri="{BB962C8B-B14F-4D97-AF65-F5344CB8AC3E}">
        <p14:creationId xmlns:p14="http://schemas.microsoft.com/office/powerpoint/2010/main" val="1602828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Other Risk Factors</a:t>
            </a:r>
            <a:endParaRPr lang="en-US" dirty="0"/>
          </a:p>
        </p:txBody>
      </p:sp>
      <p:sp>
        <p:nvSpPr>
          <p:cNvPr id="3" name="Content Placeholder 2"/>
          <p:cNvSpPr>
            <a:spLocks noGrp="1"/>
          </p:cNvSpPr>
          <p:nvPr>
            <p:ph sz="quarter" idx="1"/>
          </p:nvPr>
        </p:nvSpPr>
        <p:spPr/>
        <p:txBody>
          <a:bodyPr>
            <a:normAutofit fontScale="92500"/>
          </a:bodyPr>
          <a:lstStyle/>
          <a:p>
            <a:r>
              <a:rPr lang="en-US" dirty="0" smtClean="0"/>
              <a:t>Alcohol use</a:t>
            </a:r>
          </a:p>
          <a:p>
            <a:r>
              <a:rPr lang="en-US" dirty="0" smtClean="0"/>
              <a:t>Tobacco use</a:t>
            </a:r>
          </a:p>
          <a:p>
            <a:r>
              <a:rPr lang="en-US" dirty="0" smtClean="0"/>
              <a:t>Lack of physical activity</a:t>
            </a:r>
          </a:p>
          <a:p>
            <a:r>
              <a:rPr lang="en-US" dirty="0" smtClean="0"/>
              <a:t>Poor diet leading to other medical conditions associated with higher risk of stroke</a:t>
            </a:r>
          </a:p>
          <a:p>
            <a:r>
              <a:rPr lang="en-US" dirty="0" smtClean="0"/>
              <a:t>Age and gender (older and male)</a:t>
            </a:r>
            <a:endParaRPr lang="en-US" dirty="0"/>
          </a:p>
          <a:p>
            <a:pPr lvl="0"/>
            <a:r>
              <a:rPr lang="en-US" dirty="0"/>
              <a:t>Family </a:t>
            </a:r>
            <a:r>
              <a:rPr lang="en-US" dirty="0" smtClean="0"/>
              <a:t>history of stroke and other risk factors for</a:t>
            </a:r>
          </a:p>
          <a:p>
            <a:pPr lvl="0"/>
            <a:r>
              <a:rPr lang="en-US" dirty="0" smtClean="0"/>
              <a:t>Race </a:t>
            </a:r>
            <a:r>
              <a:rPr lang="en-US" dirty="0"/>
              <a:t>and </a:t>
            </a:r>
            <a:r>
              <a:rPr lang="en-US" dirty="0" smtClean="0"/>
              <a:t>ethnicity- Blacks</a:t>
            </a:r>
            <a:r>
              <a:rPr lang="en-US" dirty="0"/>
              <a:t>, Hispanics, and American Indian/Alaska Natives have a greater chance of having a stroke than do non-Hispanic whites or </a:t>
            </a:r>
            <a:r>
              <a:rPr lang="en-US" dirty="0" smtClean="0"/>
              <a:t>Asians</a:t>
            </a:r>
          </a:p>
        </p:txBody>
      </p:sp>
    </p:spTree>
    <p:extLst>
      <p:ext uri="{BB962C8B-B14F-4D97-AF65-F5344CB8AC3E}">
        <p14:creationId xmlns:p14="http://schemas.microsoft.com/office/powerpoint/2010/main" val="2470270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Estimated 10-year stroke risk in adults 55 to 84 years of age according to levels of various risk factors (Framingham Heart Study).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42400" y="979303"/>
            <a:ext cx="56649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7424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410511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Genetics</a:t>
            </a:r>
            <a:endParaRPr lang="en-US" dirty="0"/>
          </a:p>
        </p:txBody>
      </p:sp>
      <p:sp>
        <p:nvSpPr>
          <p:cNvPr id="3" name="Content Placeholder 2"/>
          <p:cNvSpPr>
            <a:spLocks noGrp="1"/>
          </p:cNvSpPr>
          <p:nvPr>
            <p:ph sz="quarter" idx="1"/>
          </p:nvPr>
        </p:nvSpPr>
        <p:spPr/>
        <p:txBody>
          <a:bodyPr>
            <a:normAutofit/>
          </a:bodyPr>
          <a:lstStyle/>
          <a:p>
            <a:r>
              <a:rPr lang="en-US" dirty="0" smtClean="0"/>
              <a:t>Genes </a:t>
            </a:r>
            <a:r>
              <a:rPr lang="en-US" dirty="0"/>
              <a:t>play a role in the development of risk factors that can lead to a stroke, such as high blood pressure, heart disease, diabetes, and vascular conditions. </a:t>
            </a:r>
            <a:endParaRPr lang="en-US" dirty="0" smtClean="0"/>
          </a:p>
          <a:p>
            <a:r>
              <a:rPr lang="en-US" dirty="0" smtClean="0"/>
              <a:t>An </a:t>
            </a:r>
            <a:r>
              <a:rPr lang="en-US" dirty="0"/>
              <a:t>increased risk for stroke within a family may also be due to common behavioral factors, such as a sedentary lifestyle or poor eating habits. </a:t>
            </a:r>
            <a:endParaRPr lang="en-US" dirty="0" smtClean="0"/>
          </a:p>
          <a:p>
            <a:r>
              <a:rPr lang="en-US" dirty="0"/>
              <a:t>Stroke also occurs as a complication of several genetic disorders, the most common of these being sickle cell disease.</a:t>
            </a:r>
          </a:p>
          <a:p>
            <a:endParaRPr lang="en-US" dirty="0"/>
          </a:p>
        </p:txBody>
      </p:sp>
    </p:spTree>
    <p:extLst>
      <p:ext uri="{BB962C8B-B14F-4D97-AF65-F5344CB8AC3E}">
        <p14:creationId xmlns:p14="http://schemas.microsoft.com/office/powerpoint/2010/main" val="753958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After a Stroke…</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One may experience:</a:t>
            </a:r>
          </a:p>
          <a:p>
            <a:pPr>
              <a:buFont typeface="Arial"/>
              <a:buChar char="•"/>
            </a:pPr>
            <a:r>
              <a:rPr lang="en-US" dirty="0" smtClean="0"/>
              <a:t>Paralysis </a:t>
            </a:r>
            <a:r>
              <a:rPr lang="en-US" dirty="0"/>
              <a:t>on one side of the body</a:t>
            </a:r>
          </a:p>
          <a:p>
            <a:pPr>
              <a:buFont typeface="Arial"/>
              <a:buChar char="•"/>
            </a:pPr>
            <a:r>
              <a:rPr lang="en-US" dirty="0"/>
              <a:t>Weakness on one side of the body</a:t>
            </a:r>
          </a:p>
          <a:p>
            <a:pPr>
              <a:buFont typeface="Arial"/>
              <a:buChar char="•"/>
            </a:pPr>
            <a:r>
              <a:rPr lang="en-US" dirty="0"/>
              <a:t>Problems with thinking, awareness, attention, learning, judgment, and memory</a:t>
            </a:r>
          </a:p>
          <a:p>
            <a:pPr>
              <a:buFont typeface="Arial"/>
              <a:buChar char="•"/>
            </a:pPr>
            <a:r>
              <a:rPr lang="en-US" dirty="0"/>
              <a:t>Problems understanding or forming speech</a:t>
            </a:r>
          </a:p>
          <a:p>
            <a:pPr>
              <a:buFont typeface="Arial"/>
              <a:buChar char="•"/>
            </a:pPr>
            <a:r>
              <a:rPr lang="en-US" dirty="0"/>
              <a:t>Difficulty controlling or expressing emotions</a:t>
            </a:r>
          </a:p>
          <a:p>
            <a:pPr>
              <a:buFont typeface="Arial"/>
              <a:buChar char="•"/>
            </a:pPr>
            <a:r>
              <a:rPr lang="en-US" dirty="0"/>
              <a:t>Numbness or strange sensations</a:t>
            </a:r>
          </a:p>
          <a:p>
            <a:pPr>
              <a:buFont typeface="Arial"/>
              <a:buChar char="•"/>
            </a:pPr>
            <a:r>
              <a:rPr lang="en-US" dirty="0"/>
              <a:t>Pain in the hands and feet that worsens with movement and temperature changes</a:t>
            </a:r>
          </a:p>
          <a:p>
            <a:pPr>
              <a:buFont typeface="Arial"/>
              <a:buChar char="•"/>
            </a:pPr>
            <a:r>
              <a:rPr lang="en-US" dirty="0"/>
              <a:t>Depression</a:t>
            </a:r>
          </a:p>
          <a:p>
            <a:endParaRPr lang="en-US" dirty="0"/>
          </a:p>
        </p:txBody>
      </p:sp>
    </p:spTree>
    <p:extLst>
      <p:ext uri="{BB962C8B-B14F-4D97-AF65-F5344CB8AC3E}">
        <p14:creationId xmlns:p14="http://schemas.microsoft.com/office/powerpoint/2010/main" val="2890906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96081"/>
            <a:ext cx="8534400" cy="758952"/>
          </a:xfrm>
        </p:spPr>
        <p:txBody>
          <a:bodyPr>
            <a:normAutofit fontScale="90000"/>
          </a:bodyPr>
          <a:lstStyle/>
          <a:p>
            <a:r>
              <a:rPr lang="en-US" sz="3200" dirty="0" smtClean="0">
                <a:solidFill>
                  <a:srgbClr val="C40000"/>
                </a:solidFill>
                <a:cs typeface="Arial Narrow"/>
              </a:rPr>
              <a:t>Organizations &amp; Programs Devoted to Stroke Prevention and Treatment</a:t>
            </a:r>
            <a:endParaRPr lang="en-US" dirty="0"/>
          </a:p>
        </p:txBody>
      </p:sp>
      <p:sp>
        <p:nvSpPr>
          <p:cNvPr id="3" name="Content Placeholder 2"/>
          <p:cNvSpPr>
            <a:spLocks noGrp="1"/>
          </p:cNvSpPr>
          <p:nvPr>
            <p:ph sz="quarter" idx="1"/>
          </p:nvPr>
        </p:nvSpPr>
        <p:spPr/>
        <p:txBody>
          <a:bodyPr>
            <a:normAutofit fontScale="77500" lnSpcReduction="20000"/>
          </a:bodyPr>
          <a:lstStyle/>
          <a:p>
            <a:r>
              <a:rPr lang="fi-FI" dirty="0" smtClean="0"/>
              <a:t>American </a:t>
            </a:r>
            <a:r>
              <a:rPr lang="fi-FI" dirty="0" err="1" smtClean="0"/>
              <a:t>Stroke</a:t>
            </a:r>
            <a:r>
              <a:rPr lang="fi-FI" dirty="0" smtClean="0"/>
              <a:t> A</a:t>
            </a:r>
            <a:r>
              <a:rPr lang="en-US" dirty="0" smtClean="0"/>
              <a:t>s</a:t>
            </a:r>
            <a:r>
              <a:rPr lang="fi-FI" dirty="0" err="1" smtClean="0"/>
              <a:t>sociation</a:t>
            </a:r>
            <a:r>
              <a:rPr lang="fi-FI" dirty="0" smtClean="0"/>
              <a:t> </a:t>
            </a:r>
          </a:p>
          <a:p>
            <a:pPr marL="0" indent="0">
              <a:buNone/>
            </a:pPr>
            <a:r>
              <a:rPr lang="fi-FI" dirty="0">
                <a:hlinkClick r:id="rId2"/>
              </a:rPr>
              <a:t>http://www.strokeassociation.org/STROKEORG</a:t>
            </a:r>
            <a:r>
              <a:rPr lang="fi-FI" dirty="0" smtClean="0">
                <a:hlinkClick r:id="rId2"/>
              </a:rPr>
              <a:t>/</a:t>
            </a:r>
            <a:endParaRPr lang="fi-FI" dirty="0" smtClean="0"/>
          </a:p>
          <a:p>
            <a:pPr marL="0" indent="0">
              <a:buNone/>
            </a:pPr>
            <a:endParaRPr lang="fi-FI" dirty="0" smtClean="0"/>
          </a:p>
          <a:p>
            <a:r>
              <a:rPr lang="fi-FI" dirty="0" smtClean="0"/>
              <a:t>National S</a:t>
            </a:r>
            <a:r>
              <a:rPr lang="en-US" dirty="0" smtClean="0"/>
              <a:t>t</a:t>
            </a:r>
            <a:r>
              <a:rPr lang="fi-FI" dirty="0" err="1" smtClean="0"/>
              <a:t>roke</a:t>
            </a:r>
            <a:r>
              <a:rPr lang="fi-FI" dirty="0" smtClean="0"/>
              <a:t> Association</a:t>
            </a:r>
          </a:p>
          <a:p>
            <a:pPr marL="0" indent="0">
              <a:buNone/>
            </a:pPr>
            <a:r>
              <a:rPr lang="pl-PL" dirty="0">
                <a:hlinkClick r:id="rId3"/>
              </a:rPr>
              <a:t>http://www.stroke.org/site/PageNavigator/</a:t>
            </a:r>
            <a:r>
              <a:rPr lang="pl-PL" dirty="0" smtClean="0">
                <a:hlinkClick r:id="rId3"/>
              </a:rPr>
              <a:t>HOME</a:t>
            </a:r>
            <a:endParaRPr lang="pl-PL" dirty="0" smtClean="0"/>
          </a:p>
          <a:p>
            <a:pPr marL="0" indent="0">
              <a:buNone/>
            </a:pPr>
            <a:endParaRPr lang="fi-FI" dirty="0" smtClean="0"/>
          </a:p>
          <a:p>
            <a:r>
              <a:rPr lang="fi-FI" dirty="0" err="1" smtClean="0"/>
              <a:t>Heart</a:t>
            </a:r>
            <a:r>
              <a:rPr lang="fi-FI" dirty="0" smtClean="0"/>
              <a:t>, Blood and </a:t>
            </a:r>
            <a:r>
              <a:rPr lang="fi-FI" dirty="0" err="1" smtClean="0"/>
              <a:t>Lung</a:t>
            </a:r>
            <a:r>
              <a:rPr lang="fi-FI" dirty="0" smtClean="0"/>
              <a:t> </a:t>
            </a:r>
            <a:r>
              <a:rPr lang="en-US" dirty="0" smtClean="0"/>
              <a:t>Institute</a:t>
            </a:r>
          </a:p>
          <a:p>
            <a:pPr marL="0" indent="0">
              <a:buNone/>
            </a:pPr>
            <a:r>
              <a:rPr lang="hr-HR" dirty="0">
                <a:hlinkClick r:id="rId4"/>
              </a:rPr>
              <a:t>http://www.nhlbi.nih.gov/</a:t>
            </a:r>
            <a:r>
              <a:rPr lang="hr-HR" dirty="0" smtClean="0">
                <a:hlinkClick r:id="rId4"/>
              </a:rPr>
              <a:t>index.htm</a:t>
            </a:r>
            <a:endParaRPr lang="hr-HR" dirty="0" smtClean="0"/>
          </a:p>
          <a:p>
            <a:endParaRPr lang="fi-FI" dirty="0" smtClean="0"/>
          </a:p>
          <a:p>
            <a:r>
              <a:rPr lang="fi-FI" dirty="0" smtClean="0"/>
              <a:t>American </a:t>
            </a:r>
            <a:r>
              <a:rPr lang="fi-FI" dirty="0" err="1" smtClean="0"/>
              <a:t>Heart</a:t>
            </a:r>
            <a:r>
              <a:rPr lang="fi-FI" dirty="0" smtClean="0"/>
              <a:t> A</a:t>
            </a:r>
            <a:r>
              <a:rPr lang="en-US" dirty="0" smtClean="0"/>
              <a:t>s</a:t>
            </a:r>
            <a:r>
              <a:rPr lang="fi-FI" dirty="0" err="1" smtClean="0"/>
              <a:t>sociation</a:t>
            </a:r>
            <a:endParaRPr lang="fi-FI" dirty="0" smtClean="0"/>
          </a:p>
          <a:p>
            <a:pPr marL="0" indent="0">
              <a:buNone/>
            </a:pPr>
            <a:r>
              <a:rPr lang="pl-PL" dirty="0">
                <a:hlinkClick r:id="rId5"/>
              </a:rPr>
              <a:t>http://www.heart.org/HEARTORG</a:t>
            </a:r>
            <a:r>
              <a:rPr lang="pl-PL" dirty="0" smtClean="0">
                <a:hlinkClick r:id="rId5"/>
              </a:rPr>
              <a:t>/</a:t>
            </a:r>
            <a:endParaRPr lang="pl-PL" dirty="0" smtClean="0"/>
          </a:p>
          <a:p>
            <a:endParaRPr lang="fi-FI" dirty="0" smtClean="0"/>
          </a:p>
          <a:p>
            <a:r>
              <a:rPr lang="fi-FI" dirty="0" smtClean="0"/>
              <a:t>The S</a:t>
            </a:r>
            <a:r>
              <a:rPr lang="en-US" dirty="0" smtClean="0"/>
              <a:t>t</a:t>
            </a:r>
            <a:r>
              <a:rPr lang="fi-FI" dirty="0" err="1" smtClean="0"/>
              <a:t>roke</a:t>
            </a:r>
            <a:r>
              <a:rPr lang="fi-FI" dirty="0" smtClean="0"/>
              <a:t> Center</a:t>
            </a:r>
          </a:p>
          <a:p>
            <a:pPr marL="0" indent="0">
              <a:buNone/>
            </a:pPr>
            <a:r>
              <a:rPr lang="pl-PL" dirty="0">
                <a:hlinkClick r:id="rId6"/>
              </a:rPr>
              <a:t>http://www.strokecenter.org</a:t>
            </a:r>
            <a:r>
              <a:rPr lang="pl-PL" dirty="0" smtClean="0">
                <a:hlinkClick r:id="rId6"/>
              </a:rPr>
              <a:t>/</a:t>
            </a:r>
            <a:endParaRPr lang="pl-PL" dirty="0" smtClean="0"/>
          </a:p>
          <a:p>
            <a:pPr marL="0" indent="0">
              <a:buNone/>
            </a:pPr>
            <a:endParaRPr lang="fi-FI" dirty="0" smtClean="0"/>
          </a:p>
          <a:p>
            <a:pPr marL="0" indent="0">
              <a:buNone/>
            </a:pPr>
            <a:endParaRPr lang="en-US" dirty="0"/>
          </a:p>
        </p:txBody>
      </p:sp>
    </p:spTree>
    <p:extLst>
      <p:ext uri="{BB962C8B-B14F-4D97-AF65-F5344CB8AC3E}">
        <p14:creationId xmlns:p14="http://schemas.microsoft.com/office/powerpoint/2010/main" val="316418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Prevalence of Hypertension</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lnSpcReduction="10000"/>
          </a:bodyPr>
          <a:lstStyle/>
          <a:p>
            <a:pPr lvl="0"/>
            <a:r>
              <a:rPr lang="en-US" dirty="0"/>
              <a:t>About </a:t>
            </a:r>
            <a:r>
              <a:rPr lang="en-US" b="1" dirty="0"/>
              <a:t>1 in 3 U.S. adults</a:t>
            </a:r>
            <a:r>
              <a:rPr lang="en-US" dirty="0"/>
              <a:t>—an estimated </a:t>
            </a:r>
            <a:r>
              <a:rPr lang="en-US" b="1" dirty="0"/>
              <a:t>68 million people</a:t>
            </a:r>
            <a:r>
              <a:rPr lang="en-US" dirty="0"/>
              <a:t>—</a:t>
            </a:r>
            <a:r>
              <a:rPr lang="en-US" dirty="0" smtClean="0"/>
              <a:t>have </a:t>
            </a:r>
            <a:r>
              <a:rPr lang="en-US" dirty="0"/>
              <a:t>high blood pressure</a:t>
            </a:r>
            <a:r>
              <a:rPr lang="en-US" dirty="0" smtClean="0"/>
              <a:t>.</a:t>
            </a:r>
          </a:p>
          <a:p>
            <a:pPr lvl="0"/>
            <a:endParaRPr lang="en-US" dirty="0" smtClean="0"/>
          </a:p>
          <a:p>
            <a:pPr lvl="0"/>
            <a:r>
              <a:rPr lang="en-US" b="1" dirty="0"/>
              <a:t>Less than half (46%)</a:t>
            </a:r>
            <a:r>
              <a:rPr lang="en-US" dirty="0"/>
              <a:t> of people with high blood pressure have their condition under control</a:t>
            </a:r>
            <a:r>
              <a:rPr lang="en-US" dirty="0" smtClean="0"/>
              <a:t>.</a:t>
            </a:r>
            <a:endParaRPr lang="en-US" baseline="30000" dirty="0"/>
          </a:p>
          <a:p>
            <a:pPr lvl="0"/>
            <a:endParaRPr lang="en-US" dirty="0"/>
          </a:p>
          <a:p>
            <a:pPr lvl="0"/>
            <a:r>
              <a:rPr lang="en-US" dirty="0"/>
              <a:t>Almost </a:t>
            </a:r>
            <a:r>
              <a:rPr lang="en-US" b="1" dirty="0"/>
              <a:t>30% of American adults</a:t>
            </a:r>
            <a:r>
              <a:rPr lang="en-US" dirty="0"/>
              <a:t> have prehypertension</a:t>
            </a:r>
            <a:r>
              <a:rPr lang="en-US" dirty="0" smtClean="0"/>
              <a:t>—Prehypertension </a:t>
            </a:r>
            <a:r>
              <a:rPr lang="en-US" dirty="0"/>
              <a:t>raises your risk of developing high blood pressure</a:t>
            </a:r>
            <a:r>
              <a:rPr lang="en-US" dirty="0" smtClean="0"/>
              <a:t>.</a:t>
            </a:r>
          </a:p>
          <a:p>
            <a:pPr marL="0" lvl="0" indent="0">
              <a:buNone/>
            </a:pPr>
            <a:endParaRPr lang="en-US" dirty="0" smtClean="0"/>
          </a:p>
          <a:p>
            <a:pPr marL="0" lvl="0" indent="0">
              <a:buNone/>
            </a:pPr>
            <a:r>
              <a:rPr lang="en-US" sz="1600" dirty="0" smtClean="0"/>
              <a:t>Centers for Disease Control and Prevention (CDC).</a:t>
            </a:r>
            <a:endParaRPr lang="en-US" sz="1600" dirty="0"/>
          </a:p>
        </p:txBody>
      </p:sp>
    </p:spTree>
    <p:extLst>
      <p:ext uri="{BB962C8B-B14F-4D97-AF65-F5344CB8AC3E}">
        <p14:creationId xmlns:p14="http://schemas.microsoft.com/office/powerpoint/2010/main" val="1039002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CDC Programs</a:t>
            </a:r>
            <a:endParaRPr lang="en-US" sz="3600" dirty="0">
              <a:solidFill>
                <a:srgbClr val="C40000"/>
              </a:solidFill>
              <a:latin typeface="+mn-lt"/>
              <a:cs typeface="Arial Narrow"/>
            </a:endParaRPr>
          </a:p>
        </p:txBody>
      </p:sp>
      <p:sp>
        <p:nvSpPr>
          <p:cNvPr id="3" name="Content Placeholder 2"/>
          <p:cNvSpPr>
            <a:spLocks noGrp="1"/>
          </p:cNvSpPr>
          <p:nvPr>
            <p:ph sz="quarter" idx="1"/>
          </p:nvPr>
        </p:nvSpPr>
        <p:spPr/>
        <p:txBody>
          <a:bodyPr>
            <a:normAutofit fontScale="70000" lnSpcReduction="20000"/>
          </a:bodyPr>
          <a:lstStyle/>
          <a:p>
            <a:r>
              <a:rPr lang="en-US" b="1" dirty="0">
                <a:hlinkClick r:id="rId3"/>
              </a:rPr>
              <a:t>Million Hearts™</a:t>
            </a:r>
            <a:r>
              <a:rPr lang="en-US" dirty="0"/>
              <a:t> </a:t>
            </a:r>
            <a:r>
              <a:rPr lang="en-US" b="1" u="sng" dirty="0"/>
              <a:t> </a:t>
            </a:r>
            <a:r>
              <a:rPr lang="en-US" dirty="0"/>
              <a:t/>
            </a:r>
            <a:br>
              <a:rPr lang="en-US" dirty="0"/>
            </a:br>
            <a:r>
              <a:rPr lang="en-US" dirty="0"/>
              <a:t>Million Hearts™ is a national, public-private initiative of the Department of Health and Human Services to prevent 1 million heart attacks and strokes by 2017. </a:t>
            </a:r>
            <a:endParaRPr lang="en-US" dirty="0" smtClean="0"/>
          </a:p>
          <a:p>
            <a:endParaRPr lang="en-US" dirty="0"/>
          </a:p>
          <a:p>
            <a:r>
              <a:rPr lang="en-US" b="1" dirty="0">
                <a:hlinkClick r:id="rId4"/>
              </a:rPr>
              <a:t>CDC's National Heart Disease and Stroke Prevention Program</a:t>
            </a:r>
            <a:r>
              <a:rPr lang="en-US" dirty="0"/>
              <a:t/>
            </a:r>
            <a:br>
              <a:rPr lang="en-US" dirty="0"/>
            </a:br>
            <a:r>
              <a:rPr lang="en-US" dirty="0"/>
              <a:t>Since 1998, CDC has funded state health departments' efforts to reduce </a:t>
            </a:r>
            <a:r>
              <a:rPr lang="en-US" dirty="0" smtClean="0"/>
              <a:t>the number of people with heart disease or stroke. The program </a:t>
            </a:r>
            <a:r>
              <a:rPr lang="en-US" dirty="0"/>
              <a:t>stresses policy and education to promote heart-healthy and stroke-free living and working conditions</a:t>
            </a:r>
            <a:r>
              <a:rPr lang="en-US" dirty="0" smtClean="0"/>
              <a:t>.</a:t>
            </a:r>
          </a:p>
          <a:p>
            <a:endParaRPr lang="en-US" dirty="0"/>
          </a:p>
          <a:p>
            <a:r>
              <a:rPr lang="en-US" b="1" dirty="0">
                <a:hlinkClick r:id="rId5"/>
              </a:rPr>
              <a:t>WISEWOMAN</a:t>
            </a:r>
            <a:r>
              <a:rPr lang="en-US" dirty="0"/>
              <a:t/>
            </a:r>
            <a:br>
              <a:rPr lang="en-US" dirty="0"/>
            </a:br>
            <a:r>
              <a:rPr lang="en-US" dirty="0" smtClean="0"/>
              <a:t>WISEWOMAN </a:t>
            </a:r>
            <a:r>
              <a:rPr lang="en-US" dirty="0"/>
              <a:t>helps women with little or no health insurance reduce their risk for heart disease, stroke, and other chronic diseases. The program assists women age 40 to 64 in improving their diet, physical activity, and other behaviors. WISEWOMAN also provides blood pressure tests and other screening. </a:t>
            </a:r>
          </a:p>
        </p:txBody>
      </p:sp>
    </p:spTree>
    <p:extLst>
      <p:ext uri="{BB962C8B-B14F-4D97-AF65-F5344CB8AC3E}">
        <p14:creationId xmlns:p14="http://schemas.microsoft.com/office/powerpoint/2010/main" val="346136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40000"/>
                </a:solidFill>
                <a:latin typeface="+mn-lt"/>
                <a:cs typeface="Arial Narrow"/>
              </a:rPr>
              <a:t>CDC Programs</a:t>
            </a:r>
            <a:endParaRPr lang="en-US" sz="3600" dirty="0">
              <a:solidFill>
                <a:srgbClr val="C40000"/>
              </a:solidFill>
              <a:latin typeface="+mn-lt"/>
              <a:cs typeface="Arial Narrow"/>
            </a:endParaRPr>
          </a:p>
        </p:txBody>
      </p:sp>
      <p:pic>
        <p:nvPicPr>
          <p:cNvPr id="6" name="Picture 5"/>
          <p:cNvPicPr>
            <a:picLocks noChangeAspect="1"/>
          </p:cNvPicPr>
          <p:nvPr/>
        </p:nvPicPr>
        <p:blipFill>
          <a:blip r:embed="rId3"/>
          <a:stretch>
            <a:fillRect/>
          </a:stretch>
        </p:blipFill>
        <p:spPr>
          <a:xfrm>
            <a:off x="1004759" y="1527048"/>
            <a:ext cx="7366692" cy="4864131"/>
          </a:xfrm>
          <a:prstGeom prst="rect">
            <a:avLst/>
          </a:prstGeom>
        </p:spPr>
      </p:pic>
    </p:spTree>
    <p:extLst>
      <p:ext uri="{BB962C8B-B14F-4D97-AF65-F5344CB8AC3E}">
        <p14:creationId xmlns:p14="http://schemas.microsoft.com/office/powerpoint/2010/main" val="2248396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Healthy People 2020</a:t>
            </a:r>
            <a:endParaRPr lang="en-US" dirty="0"/>
          </a:p>
        </p:txBody>
      </p:sp>
      <p:sp>
        <p:nvSpPr>
          <p:cNvPr id="3" name="Content Placeholder 2"/>
          <p:cNvSpPr>
            <a:spLocks noGrp="1"/>
          </p:cNvSpPr>
          <p:nvPr>
            <p:ph sz="quarter" idx="1"/>
          </p:nvPr>
        </p:nvSpPr>
        <p:spPr/>
        <p:txBody>
          <a:bodyPr/>
          <a:lstStyle/>
          <a:p>
            <a:r>
              <a:rPr lang="en-US" dirty="0" smtClean="0"/>
              <a:t>Healthy People 2020 Goal:</a:t>
            </a:r>
          </a:p>
          <a:p>
            <a:pPr marL="0" indent="0">
              <a:buNone/>
            </a:pPr>
            <a:endParaRPr lang="en-US" dirty="0" smtClean="0"/>
          </a:p>
          <a:p>
            <a:pPr marL="0" indent="0">
              <a:buNone/>
            </a:pPr>
            <a:r>
              <a:rPr lang="en-US" dirty="0" smtClean="0"/>
              <a:t>“Improve cardiovascular health and quality of life through prevention, detection, and treatment of risk factors for heart attack and stroke; early identification and treatment of heart attacks and stroke; and prevention of repeat cardiovascular events.”</a:t>
            </a:r>
          </a:p>
          <a:p>
            <a:pPr marL="0" indent="0">
              <a:buNone/>
            </a:pPr>
            <a:endParaRPr lang="en-US" dirty="0"/>
          </a:p>
          <a:p>
            <a:pPr marL="0" indent="0">
              <a:buNone/>
            </a:pPr>
            <a:r>
              <a:rPr lang="en-US" dirty="0" smtClean="0">
                <a:hlinkClick r:id="rId2"/>
              </a:rPr>
              <a:t>www.healthypeople.gov/2020</a:t>
            </a:r>
            <a:endParaRPr lang="en-US" dirty="0" smtClean="0"/>
          </a:p>
          <a:p>
            <a:pPr marL="0" indent="0">
              <a:buNone/>
            </a:pPr>
            <a:endParaRPr lang="en-US" dirty="0"/>
          </a:p>
        </p:txBody>
      </p:sp>
    </p:spTree>
    <p:extLst>
      <p:ext uri="{BB962C8B-B14F-4D97-AF65-F5344CB8AC3E}">
        <p14:creationId xmlns:p14="http://schemas.microsoft.com/office/powerpoint/2010/main" val="1424452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Healthy People 2020</a:t>
            </a:r>
            <a:endParaRPr lang="en-US" dirty="0"/>
          </a:p>
        </p:txBody>
      </p:sp>
      <p:sp>
        <p:nvSpPr>
          <p:cNvPr id="3" name="Content Placeholder 2"/>
          <p:cNvSpPr>
            <a:spLocks noGrp="1"/>
          </p:cNvSpPr>
          <p:nvPr>
            <p:ph sz="quarter" idx="1"/>
          </p:nvPr>
        </p:nvSpPr>
        <p:spPr/>
        <p:txBody>
          <a:bodyPr>
            <a:normAutofit fontScale="70000" lnSpcReduction="20000"/>
          </a:bodyPr>
          <a:lstStyle/>
          <a:p>
            <a:pPr marL="0" indent="0">
              <a:buNone/>
            </a:pPr>
            <a:r>
              <a:rPr lang="en-US" dirty="0" smtClean="0"/>
              <a:t>Hypertension and Stroke Related Objectives:</a:t>
            </a:r>
          </a:p>
          <a:p>
            <a:endParaRPr lang="en-US" dirty="0" smtClean="0"/>
          </a:p>
          <a:p>
            <a:r>
              <a:rPr lang="en-US" dirty="0" smtClean="0"/>
              <a:t>HDS-3: Reduce stroke deaths</a:t>
            </a:r>
          </a:p>
          <a:p>
            <a:r>
              <a:rPr lang="en-US" dirty="0" smtClean="0"/>
              <a:t>HDS-4: Increase the proportion of adults who have had their blood pressure measured within the preceding 2 years and can state whether their blood pressure was normal or high,</a:t>
            </a:r>
          </a:p>
          <a:p>
            <a:r>
              <a:rPr lang="en-US" dirty="0" smtClean="0"/>
              <a:t>HDS-5: Reduce proportion or persons with hypertension</a:t>
            </a:r>
          </a:p>
          <a:p>
            <a:r>
              <a:rPr lang="en-US" dirty="0" smtClean="0"/>
              <a:t>HDS-9: Reduce the number of people with pre-hypertension who meet the recommended guidelines for BMI, saturated fat intake, sodium intake, physical activity and alcohol consumption.</a:t>
            </a:r>
          </a:p>
          <a:p>
            <a:r>
              <a:rPr lang="en-US" dirty="0" smtClean="0"/>
              <a:t>HDS-11: Increase the proportion of adults with hypertension who are taking prescribed medications to lower their blood pressure</a:t>
            </a:r>
          </a:p>
          <a:p>
            <a:r>
              <a:rPr lang="en-US" dirty="0" smtClean="0"/>
              <a:t>HDS-12: Increase the proportion of adults with hypertension whose blood pressure is under control</a:t>
            </a:r>
          </a:p>
          <a:p>
            <a:pPr marL="0" indent="0">
              <a:buNone/>
            </a:pPr>
            <a:endParaRPr lang="en-US" dirty="0"/>
          </a:p>
          <a:p>
            <a:pPr marL="0" indent="0">
              <a:buNone/>
            </a:pPr>
            <a:r>
              <a:rPr lang="en-US" dirty="0" smtClean="0">
                <a:hlinkClick r:id="rId2"/>
              </a:rPr>
              <a:t>www.healthypeople.gov/2020</a:t>
            </a:r>
            <a:endParaRPr lang="en-US" dirty="0" smtClean="0"/>
          </a:p>
          <a:p>
            <a:pPr marL="0" indent="0">
              <a:buNone/>
            </a:pPr>
            <a:endParaRPr lang="en-US" dirty="0"/>
          </a:p>
        </p:txBody>
      </p:sp>
    </p:spTree>
    <p:extLst>
      <p:ext uri="{BB962C8B-B14F-4D97-AF65-F5344CB8AC3E}">
        <p14:creationId xmlns:p14="http://schemas.microsoft.com/office/powerpoint/2010/main" val="1364541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Current and Future Research - Stroke</a:t>
            </a:r>
            <a:endParaRPr lang="en-US" dirty="0"/>
          </a:p>
        </p:txBody>
      </p:sp>
      <p:sp>
        <p:nvSpPr>
          <p:cNvPr id="3" name="Content Placeholder 2"/>
          <p:cNvSpPr>
            <a:spLocks noGrp="1"/>
          </p:cNvSpPr>
          <p:nvPr>
            <p:ph sz="quarter" idx="1"/>
          </p:nvPr>
        </p:nvSpPr>
        <p:spPr/>
        <p:txBody>
          <a:bodyPr>
            <a:noAutofit/>
          </a:bodyPr>
          <a:lstStyle/>
          <a:p>
            <a:pPr marL="0" indent="0">
              <a:buNone/>
            </a:pPr>
            <a:r>
              <a:rPr lang="en-US" sz="2200" dirty="0" smtClean="0"/>
              <a:t>National Institute of Neurological Disorders and Stroke- leading institute in U.S. researching stroke</a:t>
            </a:r>
          </a:p>
          <a:p>
            <a:r>
              <a:rPr lang="en-US" sz="2200" dirty="0" smtClean="0"/>
              <a:t>Currently researchers </a:t>
            </a:r>
            <a:r>
              <a:rPr lang="en-US" sz="2200" dirty="0"/>
              <a:t>are studying the mechanisms of stroke risk factors and the process of brain damage that results from stroke.  </a:t>
            </a:r>
            <a:endParaRPr lang="en-US" sz="2200" dirty="0" smtClean="0"/>
          </a:p>
          <a:p>
            <a:r>
              <a:rPr lang="en-US" sz="2200" dirty="0"/>
              <a:t>Researchers are also looking for ways to prevent secondary injury to the brain </a:t>
            </a:r>
            <a:r>
              <a:rPr lang="en-US" sz="2200" dirty="0" smtClean="0"/>
              <a:t>and cognitive damage post-stroke</a:t>
            </a:r>
          </a:p>
          <a:p>
            <a:r>
              <a:rPr lang="en-US" sz="2200" dirty="0" smtClean="0"/>
              <a:t>Research is also focused </a:t>
            </a:r>
            <a:r>
              <a:rPr lang="en-US" sz="2200" dirty="0"/>
              <a:t>on the genetics of stroke and stroke risk factors. One area of research involving genetics is gene therapy</a:t>
            </a:r>
            <a:r>
              <a:rPr lang="en-US" sz="2200" dirty="0" smtClean="0"/>
              <a:t>.</a:t>
            </a:r>
          </a:p>
          <a:p>
            <a:r>
              <a:rPr lang="en-US" sz="2200" dirty="0" smtClean="0"/>
              <a:t>One </a:t>
            </a:r>
            <a:r>
              <a:rPr lang="en-US" sz="2200" dirty="0"/>
              <a:t>promising area of stroke animal research involves hibernation. If scientists can discover how animals hibernate without experiencing brain damage, then maybe they can discover ways to stop the brain damage associated with decreased blood flow in stroke patients. </a:t>
            </a:r>
          </a:p>
        </p:txBody>
      </p:sp>
    </p:spTree>
    <p:extLst>
      <p:ext uri="{BB962C8B-B14F-4D97-AF65-F5344CB8AC3E}">
        <p14:creationId xmlns:p14="http://schemas.microsoft.com/office/powerpoint/2010/main" val="1046526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40000"/>
                </a:solidFill>
                <a:cs typeface="Arial Narrow"/>
              </a:rPr>
              <a:t>Financial/Economic Impact of Stroke</a:t>
            </a:r>
            <a:endParaRPr lang="en-US" dirty="0"/>
          </a:p>
        </p:txBody>
      </p:sp>
      <p:sp>
        <p:nvSpPr>
          <p:cNvPr id="3" name="Content Placeholder 2"/>
          <p:cNvSpPr>
            <a:spLocks noGrp="1"/>
          </p:cNvSpPr>
          <p:nvPr>
            <p:ph sz="quarter" idx="1"/>
          </p:nvPr>
        </p:nvSpPr>
        <p:spPr/>
        <p:txBody>
          <a:bodyPr/>
          <a:lstStyle/>
          <a:p>
            <a:pPr marL="0" indent="0">
              <a:buNone/>
            </a:pPr>
            <a:r>
              <a:rPr lang="en-US" dirty="0" smtClean="0"/>
              <a:t>Estimated indirect and direct costs related to stroke are $53.9 billion in 2010 (AHA)</a:t>
            </a: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495979" y="2639721"/>
            <a:ext cx="3672122" cy="3557878"/>
          </a:xfrm>
          <a:prstGeom prst="rect">
            <a:avLst/>
          </a:prstGeom>
        </p:spPr>
      </p:pic>
    </p:spTree>
    <p:extLst>
      <p:ext uri="{BB962C8B-B14F-4D97-AF65-F5344CB8AC3E}">
        <p14:creationId xmlns:p14="http://schemas.microsoft.com/office/powerpoint/2010/main" val="2596535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228600"/>
            <a:ext cx="8503920" cy="5870448"/>
          </a:xfrm>
        </p:spPr>
        <p:txBody>
          <a:bodyPr>
            <a:normAutofit/>
          </a:bodyPr>
          <a:lstStyle/>
          <a:p>
            <a:pPr marL="0" indent="0">
              <a:buNone/>
            </a:pPr>
            <a:endParaRPr lang="en-US" sz="7200" dirty="0" smtClean="0">
              <a:solidFill>
                <a:srgbClr val="C40000"/>
              </a:solidFill>
            </a:endParaRPr>
          </a:p>
          <a:p>
            <a:pPr marL="0" indent="0">
              <a:buNone/>
            </a:pPr>
            <a:endParaRPr lang="en-US" sz="7200" dirty="0">
              <a:solidFill>
                <a:srgbClr val="C40000"/>
              </a:solidFill>
            </a:endParaRPr>
          </a:p>
          <a:p>
            <a:pPr marL="0" indent="0" algn="ctr">
              <a:buNone/>
            </a:pPr>
            <a:r>
              <a:rPr lang="en-US" sz="7200" dirty="0" smtClean="0">
                <a:solidFill>
                  <a:srgbClr val="C40000"/>
                </a:solidFill>
              </a:rPr>
              <a:t>Questions?</a:t>
            </a:r>
          </a:p>
        </p:txBody>
      </p:sp>
    </p:spTree>
    <p:extLst>
      <p:ext uri="{BB962C8B-B14F-4D97-AF65-F5344CB8AC3E}">
        <p14:creationId xmlns:p14="http://schemas.microsoft.com/office/powerpoint/2010/main" val="155763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Prevalence of high blood pressure in adults ≥20 years of age by age and sex (National Health and Nutrition Examination Survey: 2007–2010).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2481" y="979303"/>
            <a:ext cx="78019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24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530535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Age-adjusted prevalence trends for high blood pressure in adults ≥20 years of age by race/ethnicity, sex, and survey (National Health and Nutrition Examination Survey: 1988–1994, 1999–2004, and 2005–2010).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6321" y="1127495"/>
            <a:ext cx="7325477" cy="47454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79632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41426735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Extent of awareness, treatment, and control of high blood pressure by race/ethnicity and sex (National Health and Nutrition Examination Survey: 2007–2010).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7840" y="979303"/>
            <a:ext cx="71726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878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1523622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Extent of awareness, treatment, and control of high blood pressure by race/ethnicity (National Health and Nutrition Examination Survey: 2007–2010).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280" y="5715960"/>
            <a:ext cx="1958400"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4560" y="979303"/>
            <a:ext cx="72806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3456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Go A S et al. Circulation 2013;127:e6-e245</a:t>
            </a:r>
          </a:p>
        </p:txBody>
      </p:sp>
      <p:sp>
        <p:nvSpPr>
          <p:cNvPr id="3077" name="Text Box 5"/>
          <p:cNvSpPr txBox="1">
            <a:spLocks noChangeArrowheads="1"/>
          </p:cNvSpPr>
          <p:nvPr/>
        </p:nvSpPr>
        <p:spPr bwMode="auto">
          <a:xfrm>
            <a:off x="42480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a:t>
            </a:r>
          </a:p>
        </p:txBody>
      </p:sp>
    </p:spTree>
    <p:extLst>
      <p:ext uri="{BB962C8B-B14F-4D97-AF65-F5344CB8AC3E}">
        <p14:creationId xmlns:p14="http://schemas.microsoft.com/office/powerpoint/2010/main" val="23434123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3384</TotalTime>
  <Words>3268</Words>
  <Application>Microsoft Office PowerPoint</Application>
  <PresentationFormat>On-screen Show (4:3)</PresentationFormat>
  <Paragraphs>451</Paragraphs>
  <Slides>56</Slides>
  <Notes>25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Civic</vt:lpstr>
      <vt:lpstr>Hypertension &amp; Stroke</vt:lpstr>
      <vt:lpstr>Hypertension</vt:lpstr>
      <vt:lpstr>Hypertension</vt:lpstr>
      <vt:lpstr>Types of Hypertension</vt:lpstr>
      <vt:lpstr>Prevalence of Hypertension</vt:lpstr>
      <vt:lpstr>PowerPoint Presentation</vt:lpstr>
      <vt:lpstr>PowerPoint Presentation</vt:lpstr>
      <vt:lpstr>PowerPoint Presentation</vt:lpstr>
      <vt:lpstr>PowerPoint Presentation</vt:lpstr>
      <vt:lpstr> Racial/Ethnic Trends- Race</vt:lpstr>
      <vt:lpstr>Age adjusted prevalence 1999-2006</vt:lpstr>
      <vt:lpstr>Geographic Distribution of Hypertension</vt:lpstr>
      <vt:lpstr>Geographic Distribution of Hypertension</vt:lpstr>
      <vt:lpstr>Morbidity &amp; Mortality</vt:lpstr>
      <vt:lpstr>Screening</vt:lpstr>
      <vt:lpstr>Genetics</vt:lpstr>
      <vt:lpstr>High-Risk Groups/Behaviors</vt:lpstr>
      <vt:lpstr>Modifiable Risk Factors</vt:lpstr>
      <vt:lpstr>Treatment for Hypertension</vt:lpstr>
      <vt:lpstr>Treatment for Hypertension</vt:lpstr>
      <vt:lpstr>Treatment for Hypertension</vt:lpstr>
      <vt:lpstr>Treatment for Hypertension</vt:lpstr>
      <vt:lpstr>Public Health Approaches to Hypertension </vt:lpstr>
      <vt:lpstr>Research Efforts &amp; Needs</vt:lpstr>
      <vt:lpstr>Economic Impact - Hypertension</vt:lpstr>
      <vt:lpstr>PowerPoint Presentation</vt:lpstr>
      <vt:lpstr>Stroke</vt:lpstr>
      <vt:lpstr>Types of Stroke</vt:lpstr>
      <vt:lpstr>Stroke Stats</vt:lpstr>
      <vt:lpstr>PowerPoint Presentation</vt:lpstr>
      <vt:lpstr>PowerPoint Presentation</vt:lpstr>
      <vt:lpstr>PowerPoint Presentation</vt:lpstr>
      <vt:lpstr>Stroke – Geographical Distribution</vt:lpstr>
      <vt:lpstr>Virginia Stroke Hospitalization Rates</vt:lpstr>
      <vt:lpstr>Stroke Symptoms</vt:lpstr>
      <vt:lpstr>Stroke Treatment – Call 911!</vt:lpstr>
      <vt:lpstr>Other treatments for Stroke </vt:lpstr>
      <vt:lpstr>Mortality &amp; Morbidity</vt:lpstr>
      <vt:lpstr>PowerPoint Presentation</vt:lpstr>
      <vt:lpstr>PowerPoint Presentation</vt:lpstr>
      <vt:lpstr>PowerPoint Presentation</vt:lpstr>
      <vt:lpstr>PowerPoint Presentation</vt:lpstr>
      <vt:lpstr>Distribution of Stroke Centers</vt:lpstr>
      <vt:lpstr>Risk Factors</vt:lpstr>
      <vt:lpstr>Other Risk Factors</vt:lpstr>
      <vt:lpstr>PowerPoint Presentation</vt:lpstr>
      <vt:lpstr>Genetics</vt:lpstr>
      <vt:lpstr>After a Stroke…</vt:lpstr>
      <vt:lpstr>Organizations &amp; Programs Devoted to Stroke Prevention and Treatment</vt:lpstr>
      <vt:lpstr>CDC Programs</vt:lpstr>
      <vt:lpstr>CDC Programs</vt:lpstr>
      <vt:lpstr>Healthy People 2020</vt:lpstr>
      <vt:lpstr>Healthy People 2020</vt:lpstr>
      <vt:lpstr>Current and Future Research - Stroke</vt:lpstr>
      <vt:lpstr>Financial/Economic Impact of Stroke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&amp; Stroke</dc:title>
  <dc:creator>Kate Hofler</dc:creator>
  <cp:lastModifiedBy>C M G Buttery</cp:lastModifiedBy>
  <cp:revision>38</cp:revision>
  <cp:lastPrinted>2013-02-17T12:43:51Z</cp:lastPrinted>
  <dcterms:created xsi:type="dcterms:W3CDTF">2013-02-15T20:02:17Z</dcterms:created>
  <dcterms:modified xsi:type="dcterms:W3CDTF">2013-02-18T13:54:12Z</dcterms:modified>
</cp:coreProperties>
</file>