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 id="2147483682" r:id="rId3"/>
    <p:sldMasterId id="2147483683" r:id="rId4"/>
  </p:sldMasterIdLst>
  <p:notesMasterIdLst>
    <p:notesMasterId r:id="rId5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Lst>
  <p:sldSz cx="9144000" cy="5143500" type="screen16x9"/>
  <p:notesSz cx="6858000" cy="9144000"/>
  <p:embeddedFontLst>
    <p:embeddedFont>
      <p:font typeface="Open Sans" panose="020B0604020202020204" charset="0"/>
      <p:regular r:id="rId51"/>
      <p:bold r:id="rId52"/>
      <p:italic r:id="rId53"/>
      <p:boldItalic r:id="rId54"/>
    </p:embeddedFont>
    <p:embeddedFont>
      <p:font typeface="Georgia" panose="02040502050405020303" pitchFamily="18" charset="0"/>
      <p:regular r:id="rId55"/>
      <p:bold r:id="rId56"/>
      <p:italic r:id="rId57"/>
      <p:boldItalic r:id="rId58"/>
    </p:embeddedFont>
    <p:embeddedFont>
      <p:font typeface="Economica" panose="020B0604020202020204" charset="0"/>
      <p:regular r:id="rId59"/>
      <p:bold r:id="rId60"/>
      <p:italic r:id="rId61"/>
      <p:boldItalic r:id="rId62"/>
    </p:embeddedFont>
    <p:embeddedFont>
      <p:font typeface="Calibri" panose="020F0502020204030204" pitchFamily="34" charset="0"/>
      <p:regular r:id="rId63"/>
      <p:bold r:id="rId64"/>
      <p:italic r:id="rId65"/>
      <p:boldItalic r:id="rId66"/>
    </p:embeddedFont>
    <p:embeddedFont>
      <p:font typeface="Helvetica Neue"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9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font" Target="fonts/font13.fntdata"/><Relationship Id="rId68" Type="http://schemas.openxmlformats.org/officeDocument/2006/relationships/font" Target="fonts/font18.fntdata"/><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7.fntdata"/><Relationship Id="rId61"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4.xml"/><Relationship Id="rId51" Type="http://schemas.openxmlformats.org/officeDocument/2006/relationships/font" Target="fonts/font1.fntdata"/><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XfyGv-xwjlI"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https://www.youtube.com/watch?v=WvzIktiFY6k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0" name="Shape 310"/>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Type 1 and type 2 animation- </a:t>
            </a:r>
            <a:r>
              <a:rPr lang="en" sz="1100" b="0" i="0" u="sng" strike="noStrike" cap="none">
                <a:solidFill>
                  <a:schemeClr val="hlink"/>
                </a:solidFill>
                <a:latin typeface="Arial"/>
                <a:ea typeface="Arial"/>
                <a:cs typeface="Arial"/>
                <a:sym typeface="Arial"/>
                <a:hlinkClick r:id="rId3"/>
              </a:rPr>
              <a:t>https://www.youtube.com/watch?v=XfyGv-xwjlI</a:t>
            </a:r>
          </a:p>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Type 2 diabetes develops when the body becomes resistant to insulin or when the pancreas stops producing enough insulin</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6" name="Shape 3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Being overweight is a primary risk factor for type 2 diabetes. The more fatty tissue you have, the more resistant your cells become to insulin. However, you don't have to be overweight to develop type 2 diabetes.</a:t>
            </a:r>
          </a:p>
          <a:p>
            <a:pPr marL="457200" marR="0" lvl="0" indent="-22860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Age an important risk factor, but becoming more prevalent in children and young adults as obesity increases</a:t>
            </a:r>
          </a:p>
          <a:p>
            <a:pPr marL="457200" marR="0" lvl="0" indent="-228600" algn="l" rtl="0">
              <a:spcBef>
                <a:spcPts val="0"/>
              </a:spcBef>
              <a:spcAft>
                <a:spcPts val="0"/>
              </a:spcAft>
              <a:buClr>
                <a:srgbClr val="111111"/>
              </a:buClr>
              <a:buSzPct val="100000"/>
              <a:buFont typeface="Arial"/>
              <a:buChar char="-"/>
            </a:pPr>
            <a:r>
              <a:rPr lang="en" sz="1200" b="0" i="0" u="none" strike="noStrike" cap="none">
                <a:solidFill>
                  <a:srgbClr val="111111"/>
                </a:solidFill>
                <a:highlight>
                  <a:srgbClr val="FFFFFF"/>
                </a:highlight>
                <a:latin typeface="Arial"/>
                <a:ea typeface="Arial"/>
                <a:cs typeface="Arial"/>
                <a:sym typeface="Arial"/>
              </a:rPr>
              <a:t>If your body stores fat primarily in your abdomen, your risk of type 2 diabetes is greater than if your body stores fat elsewhere, such as your hips and thighs.</a:t>
            </a:r>
          </a:p>
          <a:p>
            <a:pPr marL="457200" marR="0" lvl="0" indent="-22860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Gestational diabetes is a type of diabetes that develops during pregnancy. Most of the time, gestational diabetes goes away after your baby is born.</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if your gestational diabetes goes away, you still have a greater chance of developing type 2 diabetes within 5 to 10 years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rgbClr val="000000"/>
              </a:buClr>
              <a:buSzPct val="25000"/>
              <a:buFont typeface="Arial"/>
              <a:buNone/>
            </a:pPr>
            <a:r>
              <a:rPr lang="en" sz="1100" b="0" i="0" u="none" strike="noStrike" cap="none">
                <a:solidFill>
                  <a:schemeClr val="dk1"/>
                </a:solidFill>
                <a:latin typeface="Arial"/>
                <a:ea typeface="Arial"/>
                <a:cs typeface="Arial"/>
                <a:sym typeface="Arial"/>
              </a:rPr>
              <a:t>Prediabetes is serious because it raises your chance of developing type 2 diabetes.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rgbClr val="575757"/>
              </a:buClr>
              <a:buSzPct val="25000"/>
              <a:buFont typeface="Georgia"/>
              <a:buNone/>
            </a:pPr>
            <a:r>
              <a:rPr lang="en" sz="1050" b="0" i="0" u="none" strike="noStrike" cap="none">
                <a:solidFill>
                  <a:srgbClr val="575757"/>
                </a:solidFill>
                <a:highlight>
                  <a:srgbClr val="FFFFFF"/>
                </a:highlight>
                <a:latin typeface="Georgia"/>
                <a:ea typeface="Georgia"/>
                <a:cs typeface="Georgia"/>
                <a:sym typeface="Georgia"/>
              </a:rPr>
              <a:t>Genes also can increase the risk of type 2 diabetes by increasing a person’s tendency to become overweight or obese.</a:t>
            </a:r>
          </a:p>
          <a:p>
            <a:pPr marL="457200" marR="0" lvl="0" indent="-304800" algn="l" rtl="0">
              <a:spcBef>
                <a:spcPts val="0"/>
              </a:spcBef>
              <a:spcAft>
                <a:spcPts val="0"/>
              </a:spcAft>
              <a:buClr>
                <a:srgbClr val="575757"/>
              </a:buClr>
              <a:buSzPct val="86973"/>
              <a:buFont typeface="Georgia"/>
              <a:buChar char="-"/>
            </a:pPr>
            <a:r>
              <a:rPr lang="en" sz="1050" b="0" i="0" u="none" strike="noStrike" cap="none">
                <a:solidFill>
                  <a:srgbClr val="575757"/>
                </a:solidFill>
                <a:highlight>
                  <a:srgbClr val="FFFFFF"/>
                </a:highlight>
                <a:latin typeface="Georgia"/>
                <a:ea typeface="Georgia"/>
                <a:cs typeface="Georgia"/>
                <a:sym typeface="Georgia"/>
              </a:rPr>
              <a:t>Even if you have a family history, Studies show that it is possible to delay or prevent type 2 diabetes by exercising and losing weight.</a:t>
            </a:r>
          </a:p>
          <a:p>
            <a:pPr marL="0" marR="0" lvl="0" indent="0" algn="l" rtl="0">
              <a:spcBef>
                <a:spcPts val="0"/>
              </a:spcBef>
              <a:spcAft>
                <a:spcPts val="0"/>
              </a:spcAft>
              <a:buClr>
                <a:schemeClr val="dk1"/>
              </a:buClr>
              <a:buSzPct val="25000"/>
              <a:buFont typeface="Arial"/>
              <a:buNone/>
            </a:pPr>
            <a:endParaRPr sz="1050" b="0" i="0" u="none" strike="noStrike" cap="none">
              <a:solidFill>
                <a:srgbClr val="575757"/>
              </a:solidFill>
              <a:highlight>
                <a:srgbClr val="FFFFFF"/>
              </a:highlight>
              <a:latin typeface="Georgia"/>
              <a:ea typeface="Georgia"/>
              <a:cs typeface="Georgia"/>
              <a:sym typeface="Georgia"/>
            </a:endParaRPr>
          </a:p>
          <a:p>
            <a:pPr marL="0" marR="0" lvl="0" indent="0" algn="l" rtl="0">
              <a:spcBef>
                <a:spcPts val="0"/>
              </a:spcBef>
              <a:spcAft>
                <a:spcPts val="0"/>
              </a:spcAft>
              <a:buClr>
                <a:srgbClr val="575757"/>
              </a:buClr>
              <a:buSzPct val="25000"/>
              <a:buFont typeface="Georgia"/>
              <a:buNone/>
            </a:pPr>
            <a:r>
              <a:rPr lang="en" sz="1050" b="0" i="0" u="none" strike="noStrike" cap="none">
                <a:solidFill>
                  <a:srgbClr val="575757"/>
                </a:solidFill>
                <a:highlight>
                  <a:srgbClr val="FFFFFF"/>
                </a:highlight>
                <a:latin typeface="Georgia"/>
                <a:ea typeface="Georgia"/>
                <a:cs typeface="Georgia"/>
                <a:sym typeface="Georgia"/>
              </a:rPr>
              <a:t>Type 2 diabetes has a stronger link to family history and lineage than type 1, although it too depends on environmental factors.  </a:t>
            </a:r>
          </a:p>
          <a:p>
            <a:pPr marL="0" marR="0" lvl="0" indent="0" algn="l" rtl="0">
              <a:spcBef>
                <a:spcPts val="0"/>
              </a:spcBef>
              <a:spcAft>
                <a:spcPts val="0"/>
              </a:spcAft>
              <a:buClr>
                <a:srgbClr val="575757"/>
              </a:buClr>
              <a:buSzPct val="25000"/>
              <a:buFont typeface="Georgia"/>
              <a:buNone/>
            </a:pPr>
            <a:r>
              <a:rPr lang="en" sz="1050" b="0" i="0" u="none" strike="noStrike" cap="none">
                <a:solidFill>
                  <a:srgbClr val="575757"/>
                </a:solidFill>
                <a:highlight>
                  <a:srgbClr val="FFFFFF"/>
                </a:highlight>
                <a:latin typeface="Georgia"/>
                <a:ea typeface="Georgia"/>
                <a:cs typeface="Georgia"/>
                <a:sym typeface="Georgia"/>
              </a:rPr>
              <a:t>When one twin has type 2 diabetes, the other's risk is at most 3 in 4 </a:t>
            </a:r>
          </a:p>
          <a:p>
            <a:pPr marL="0" marR="0" lvl="0" indent="0" algn="l" rtl="0">
              <a:spcBef>
                <a:spcPts val="0"/>
              </a:spcBef>
              <a:spcAft>
                <a:spcPts val="0"/>
              </a:spcAft>
              <a:buClr>
                <a:schemeClr val="dk1"/>
              </a:buClr>
              <a:buSzPct val="25000"/>
              <a:buFont typeface="Arial"/>
              <a:buNone/>
            </a:pPr>
            <a:endParaRPr sz="1050" b="0" i="0" u="none" strike="noStrike" cap="none">
              <a:solidFill>
                <a:srgbClr val="575757"/>
              </a:solidFill>
              <a:highlight>
                <a:srgbClr val="FFFFFF"/>
              </a:highlight>
              <a:latin typeface="Georgia"/>
              <a:ea typeface="Georgia"/>
              <a:cs typeface="Georgia"/>
              <a:sym typeface="Georgia"/>
            </a:endParaRPr>
          </a:p>
          <a:p>
            <a:pPr marL="0" marR="0" lvl="0" indent="0" algn="l" rtl="0">
              <a:spcBef>
                <a:spcPts val="0"/>
              </a:spcBef>
              <a:buClr>
                <a:schemeClr val="dk1"/>
              </a:buClr>
              <a:buSzPct val="25000"/>
              <a:buFont typeface="Arial"/>
              <a:buNone/>
            </a:pPr>
            <a:endParaRPr sz="1050" b="0" i="0" u="none" strike="noStrike" cap="none">
              <a:solidFill>
                <a:srgbClr val="575757"/>
              </a:solidFill>
              <a:highlight>
                <a:srgbClr val="FFFFFF"/>
              </a:highlight>
              <a:latin typeface="Georgia"/>
              <a:ea typeface="Georgia"/>
              <a:cs typeface="Georgia"/>
              <a:sym typeface="Georgi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Times New Roman"/>
              <a:buNone/>
            </a:pPr>
            <a:r>
              <a:rPr lang="en" sz="1200" b="0" i="0" u="none" strike="noStrike" cap="none">
                <a:solidFill>
                  <a:schemeClr val="dk1"/>
                </a:solidFill>
                <a:highlight>
                  <a:srgbClr val="FFFFFF"/>
                </a:highlight>
                <a:latin typeface="Times New Roman"/>
                <a:ea typeface="Times New Roman"/>
                <a:cs typeface="Times New Roman"/>
                <a:sym typeface="Times New Roman"/>
              </a:rPr>
              <a:t>The classic example of an epidemic of diabetes is found on an remote island in the Pacific Ocean, the island of Nauru. Before the turn of the 20th century, the lifestyle of Nauruans was harsh. The soil was poor, agriculture was difficult, and frequent episodes of starvation were common. Despite these adverse conditions, the islanders were noted to be “heavy”. In 1922, it was discovered that Nauru contained phosphate rock, which was then mined for use in fertilizer, and for which the islanders received royalties. Over several decades, the Nauruans became extremely wealthy, and with their new-found riches came major lifestyle changes. Food was now abundant and could be bought from stores. Instead of fishing and farming, Nauruans now led sedentary lives. By the 1950s, type 2 diabetes exploded from being non-existent in this population to affecting 2 of 3 adults over the age of 55 and becoming a common cause of death</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highlight>
                <a:srgbClr val="FFFFFF"/>
              </a:highlight>
              <a:latin typeface="Times New Roman"/>
              <a:ea typeface="Times New Roman"/>
              <a:cs typeface="Times New Roman"/>
              <a:sym typeface="Times New Roman"/>
            </a:endParaRPr>
          </a:p>
          <a:p>
            <a:pPr marL="457200" marR="0" lvl="0" indent="-304800" algn="l" rtl="0">
              <a:spcBef>
                <a:spcPts val="0"/>
              </a:spcBef>
              <a:buClr>
                <a:schemeClr val="dk1"/>
              </a:buClr>
              <a:buSzPct val="100000"/>
              <a:buFont typeface="Times New Roman"/>
              <a:buChar char="-"/>
            </a:pPr>
            <a:r>
              <a:rPr lang="en" sz="1200" b="0" i="0" u="none" strike="noStrike" cap="none">
                <a:solidFill>
                  <a:schemeClr val="dk1"/>
                </a:solidFill>
                <a:highlight>
                  <a:srgbClr val="FFFFFF"/>
                </a:highlight>
                <a:latin typeface="Times New Roman"/>
                <a:ea typeface="Times New Roman"/>
                <a:cs typeface="Times New Roman"/>
                <a:sym typeface="Times New Roman"/>
              </a:rPr>
              <a:t>“Thrifty Gene theory”- genes that are metabolically thrifty give a survival advantage in times when there is a constant threat of famine and starvation. When food is abundant, these genes aid the efficient metabolism of the food, enabling rapid build up of fat stores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txBox="1">
            <a:spLocks noGrp="1"/>
          </p:cNvSpPr>
          <p:nvPr>
            <p:ph type="sldNum" idx="12"/>
          </p:nvPr>
        </p:nvSpPr>
        <p:spPr>
          <a:xfrm>
            <a:off x="0" y="0"/>
            <a:ext cx="3000000" cy="3000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200" b="0" i="0" u="none" strike="noStrike" cap="none">
                <a:solidFill>
                  <a:srgbClr val="000000"/>
                </a:solidFill>
                <a:latin typeface="Arial"/>
                <a:ea typeface="Arial"/>
                <a:cs typeface="Arial"/>
                <a:sym typeface="Arial"/>
              </a:rPr>
              <a:t>33</a:t>
            </a:fld>
            <a:endParaRPr lang="en" sz="1200" b="0" i="0" u="none" strike="noStrike" cap="none">
              <a:solidFill>
                <a:srgbClr val="000000"/>
              </a:solidFill>
              <a:latin typeface="Arial"/>
              <a:ea typeface="Arial"/>
              <a:cs typeface="Arial"/>
              <a:sym typeface="Arial"/>
            </a:endParaRPr>
          </a:p>
        </p:txBody>
      </p:sp>
      <p:sp>
        <p:nvSpPr>
          <p:cNvPr id="384" name="Shape 3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000" b="0" i="0" u="sng" strike="noStrike" cap="none">
                <a:solidFill>
                  <a:schemeClr val="dk1"/>
                </a:solidFill>
                <a:latin typeface="Arial"/>
                <a:ea typeface="Arial"/>
                <a:cs typeface="Arial"/>
                <a:sym typeface="Arial"/>
              </a:rPr>
              <a:t>Methodology</a:t>
            </a:r>
          </a:p>
          <a:p>
            <a:pPr marL="0" marR="0" lvl="0" indent="0" algn="l" rtl="0">
              <a:spcBef>
                <a:spcPts val="0"/>
              </a:spcBef>
              <a:spcAft>
                <a:spcPts val="0"/>
              </a:spcAft>
              <a:buClr>
                <a:schemeClr val="dk1"/>
              </a:buClr>
              <a:buSzPct val="25000"/>
              <a:buFont typeface="Arial"/>
              <a:buNone/>
            </a:pPr>
            <a:r>
              <a:rPr lang="en" sz="1000" b="0" i="0" u="none" strike="noStrike" cap="none">
                <a:solidFill>
                  <a:schemeClr val="dk1"/>
                </a:solidFill>
                <a:latin typeface="Arial"/>
                <a:ea typeface="Arial"/>
                <a:cs typeface="Arial"/>
                <a:sym typeface="Arial"/>
              </a:rPr>
              <a:t>Number and percent of the U.S. population with diagnosed diabetes were obtained from the National Health Interview Survey (NHIS, available at </a:t>
            </a:r>
            <a:r>
              <a:rPr lang="en" sz="1100" b="0" i="0" u="sng" strike="noStrike" cap="none">
                <a:solidFill>
                  <a:schemeClr val="dk1"/>
                </a:solidFill>
                <a:latin typeface="Arial"/>
                <a:ea typeface="Arial"/>
                <a:cs typeface="Arial"/>
                <a:sym typeface="Arial"/>
              </a:rPr>
              <a:t>http://www.cdc.gov/nchs/nhis.htm</a:t>
            </a:r>
            <a:r>
              <a:rPr lang="en" sz="1000" b="0" i="0" u="none" strike="noStrike" cap="none">
                <a:solidFill>
                  <a:schemeClr val="dk1"/>
                </a:solidFill>
                <a:latin typeface="Arial"/>
                <a:ea typeface="Arial"/>
                <a:cs typeface="Arial"/>
                <a:sym typeface="Arial"/>
              </a:rPr>
              <a:t>) of the National Center for Health Statistics (NCHS), Centers for Disease Control and Prevention (CDC) for years.  Conducted continuously since 1957, the NHIS is a health survey of the civilian, noninstitutionalized population of the United States. The survey provides information on the health of the United States population, including information on the prevalence and incidence of disease, the extent of disability, and the utilization of health care services. The multistage probability design of the survey has been described elsewhere (1,2,3). Estimates for years 1958-1979 were obtained from published data (4) and estimates from 1980 forward were derived directly from the NHIS survey data.   </a:t>
            </a:r>
          </a:p>
          <a:p>
            <a:pPr marL="0" marR="0" lvl="0" indent="0" algn="l" rtl="0">
              <a:spcBef>
                <a:spcPts val="0"/>
              </a:spcBef>
              <a:spcAft>
                <a:spcPts val="0"/>
              </a:spcAft>
              <a:buClr>
                <a:schemeClr val="dk1"/>
              </a:buClr>
              <a:buSzPct val="25000"/>
              <a:buFont typeface="Arial"/>
              <a:buNone/>
            </a:pPr>
            <a:r>
              <a:rPr lang="en" sz="1000" b="0" i="0" u="sng" strike="noStrike" cap="none">
                <a:solidFill>
                  <a:schemeClr val="dk1"/>
                </a:solidFill>
                <a:latin typeface="Arial"/>
                <a:ea typeface="Arial"/>
                <a:cs typeface="Arial"/>
                <a:sym typeface="Arial"/>
              </a:rPr>
              <a:t>References</a:t>
            </a:r>
          </a:p>
          <a:p>
            <a:pPr marL="0" marR="0" lvl="0" indent="0" algn="l" rtl="0">
              <a:spcBef>
                <a:spcPts val="0"/>
              </a:spcBef>
              <a:spcAft>
                <a:spcPts val="0"/>
              </a:spcAft>
              <a:buClr>
                <a:schemeClr val="dk1"/>
              </a:buClr>
              <a:buSzPct val="25000"/>
              <a:buFont typeface="Arial"/>
              <a:buNone/>
            </a:pPr>
            <a:r>
              <a:rPr lang="en" sz="1000" b="0" i="0" u="none" strike="noStrike" cap="none">
                <a:solidFill>
                  <a:schemeClr val="dk1"/>
                </a:solidFill>
                <a:latin typeface="Arial"/>
                <a:ea typeface="Arial"/>
                <a:cs typeface="Arial"/>
                <a:sym typeface="Arial"/>
              </a:rPr>
              <a:t>1. Massey JT, Moore TF, Parsons VL, Tadros W. Design and estimation for the National Health Interview Survey, 1985-1994. Hyattsville, MD: National Center for Health Statistics. </a:t>
            </a:r>
            <a:r>
              <a:rPr lang="en" sz="1000" b="0" i="1" u="none" strike="noStrike" cap="none">
                <a:solidFill>
                  <a:schemeClr val="dk1"/>
                </a:solidFill>
                <a:latin typeface="Arial"/>
                <a:ea typeface="Arial"/>
                <a:cs typeface="Arial"/>
                <a:sym typeface="Arial"/>
              </a:rPr>
              <a:t>Vital and Health Statistics</a:t>
            </a:r>
            <a:r>
              <a:rPr lang="en" sz="1000" b="0" i="0" u="none" strike="noStrike" cap="none">
                <a:solidFill>
                  <a:schemeClr val="dk1"/>
                </a:solidFill>
                <a:latin typeface="Arial"/>
                <a:ea typeface="Arial"/>
                <a:cs typeface="Arial"/>
                <a:sym typeface="Arial"/>
              </a:rPr>
              <a:t> 1989;2(110). </a:t>
            </a:r>
          </a:p>
          <a:p>
            <a:pPr marL="0" marR="0" lvl="0" indent="0" algn="l" rtl="0">
              <a:spcBef>
                <a:spcPts val="0"/>
              </a:spcBef>
              <a:spcAft>
                <a:spcPts val="0"/>
              </a:spcAft>
              <a:buClr>
                <a:schemeClr val="dk1"/>
              </a:buClr>
              <a:buSzPct val="25000"/>
              <a:buFont typeface="Arial"/>
              <a:buNone/>
            </a:pPr>
            <a:r>
              <a:rPr lang="en" sz="1000" b="0" i="0" u="none" strike="noStrike" cap="none">
                <a:solidFill>
                  <a:schemeClr val="dk1"/>
                </a:solidFill>
                <a:latin typeface="Arial"/>
                <a:ea typeface="Arial"/>
                <a:cs typeface="Arial"/>
                <a:sym typeface="Arial"/>
              </a:rPr>
              <a:t>2. Botman SL, Moore TF, Moriarity CL, Parsons VL. Design and estimation for the National Health Interview Survey, 1995–2004. National Center for Health Statistics. </a:t>
            </a:r>
            <a:r>
              <a:rPr lang="en" sz="1000" b="0" i="1" u="none" strike="noStrike" cap="none">
                <a:solidFill>
                  <a:schemeClr val="dk1"/>
                </a:solidFill>
                <a:latin typeface="Arial"/>
                <a:ea typeface="Arial"/>
                <a:cs typeface="Arial"/>
                <a:sym typeface="Arial"/>
              </a:rPr>
              <a:t>Vital and Health Statistics</a:t>
            </a:r>
            <a:r>
              <a:rPr lang="en" sz="1000" b="0" i="0" u="none" strike="noStrike" cap="none">
                <a:solidFill>
                  <a:schemeClr val="dk1"/>
                </a:solidFill>
                <a:latin typeface="Arial"/>
                <a:ea typeface="Arial"/>
                <a:cs typeface="Arial"/>
                <a:sym typeface="Arial"/>
              </a:rPr>
              <a:t> 2000;2(130). </a:t>
            </a:r>
          </a:p>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3. Parsons VL, Moriarity C, Jonas K, et al. Design and estimation for the National Health Interview Survey, 2006–2015. National Center for Health Statistics. Vital Health Stat </a:t>
            </a:r>
            <a:r>
              <a:rPr lang="en" sz="1200" b="0" i="1" u="none" strike="noStrike" cap="none">
                <a:solidFill>
                  <a:schemeClr val="dk1"/>
                </a:solidFill>
                <a:latin typeface="Arial"/>
                <a:ea typeface="Arial"/>
                <a:cs typeface="Arial"/>
                <a:sym typeface="Arial"/>
              </a:rPr>
              <a:t>Vital and Health Statistics</a:t>
            </a:r>
            <a:r>
              <a:rPr lang="en" sz="1200" b="0" i="0" u="none" strike="noStrike" cap="none">
                <a:solidFill>
                  <a:schemeClr val="dk1"/>
                </a:solidFill>
                <a:latin typeface="Arial"/>
                <a:ea typeface="Arial"/>
                <a:cs typeface="Arial"/>
                <a:sym typeface="Arial"/>
              </a:rPr>
              <a:t>  2014, 2(165). </a:t>
            </a:r>
          </a:p>
          <a:p>
            <a:pPr marL="0" marR="0" lvl="0" indent="0" algn="l" rtl="0">
              <a:spcBef>
                <a:spcPts val="0"/>
              </a:spcBef>
              <a:spcAft>
                <a:spcPts val="0"/>
              </a:spcAft>
              <a:buClr>
                <a:schemeClr val="dk1"/>
              </a:buClr>
              <a:buSzPct val="25000"/>
              <a:buFont typeface="Arial"/>
              <a:buNone/>
            </a:pPr>
            <a:r>
              <a:rPr lang="en" sz="1000" b="0" i="0" u="none" strike="noStrike" cap="none">
                <a:solidFill>
                  <a:schemeClr val="dk1"/>
                </a:solidFill>
                <a:latin typeface="Arial"/>
                <a:ea typeface="Arial"/>
                <a:cs typeface="Arial"/>
                <a:sym typeface="Arial"/>
              </a:rPr>
              <a:t>4. Harris MI: Prevalence of noninsulin-dependent diabetes and impaired glucose tolerance. Chapter VI in </a:t>
            </a:r>
            <a:r>
              <a:rPr lang="en" sz="1000" b="0" i="1" u="none" strike="noStrike" cap="none">
                <a:solidFill>
                  <a:schemeClr val="dk1"/>
                </a:solidFill>
                <a:latin typeface="Arial"/>
                <a:ea typeface="Arial"/>
                <a:cs typeface="Arial"/>
                <a:sym typeface="Arial"/>
              </a:rPr>
              <a:t>Diabetes in America</a:t>
            </a:r>
            <a:r>
              <a:rPr lang="en" sz="1000" b="0" i="0" u="none" strike="noStrike" cap="none">
                <a:solidFill>
                  <a:schemeClr val="dk1"/>
                </a:solidFill>
                <a:latin typeface="Arial"/>
                <a:ea typeface="Arial"/>
                <a:cs typeface="Arial"/>
                <a:sym typeface="Arial"/>
              </a:rPr>
              <a:t>, Harris MI, Hamman RF, eds. NIH publ. no. 85-1468, 1985.</a:t>
            </a:r>
          </a:p>
          <a:p>
            <a:pPr marL="0" marR="0" lvl="0" indent="0" algn="l" rtl="0">
              <a:spcBef>
                <a:spcPts val="0"/>
              </a:spcBef>
              <a:buClr>
                <a:schemeClr val="dk1"/>
              </a:buClr>
              <a:buSzPct val="25000"/>
              <a:buFont typeface="Arial"/>
              <a:buNone/>
            </a:pPr>
            <a:endParaRPr sz="10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07" name="Shape 407"/>
          <p:cNvSpPr txBox="1">
            <a:spLocks noGrp="1"/>
          </p:cNvSpPr>
          <p:nvPr>
            <p:ph type="sldNum" idx="12"/>
          </p:nvPr>
        </p:nvSpPr>
        <p:spPr>
          <a:xfrm>
            <a:off x="0" y="0"/>
            <a:ext cx="3000000" cy="3000000"/>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36</a:t>
            </a:fld>
            <a:endParaRPr lang="en"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22" name="Shape 4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29" name="Shape 4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Weight loss (5-7% of your starting weight. For instance, if you weigh 200 pounds, your goal would be to lose about 10 to 14 pounds.</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Lose weight and keep it off. You may be able to prevent or delay diabetes by losing 5 to 7 percent of your starting weight.1 For instance, if you weigh 200 pounds, your goal would be to lose about 10 to 14 pounds.</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Move more. Get at least 30 minutes of physical activity 5 days a week. If you have not been active, talk with your health care professional about which activities are best. Start slowly to build up to your goal.</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Eat healthy foods most of the time. Eat smaller portions to reduce the amount of calories you eat each day and help you lose weight. Choosing foods with less fat is another way to reduce calories. Drink water instead of sweetened beverages.</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a structured program—in person or online—developed specifically to prevent type 2 diabetes. It is designed for people who have prediabetes or are at risk for type 2 diabetes, but who do not already have diabetes.</a:t>
            </a:r>
          </a:p>
          <a:p>
            <a:pPr marL="0" marR="0" lvl="0" indent="0" algn="l" rtl="0">
              <a:spcBef>
                <a:spcPts val="0"/>
              </a:spcBef>
              <a:spcAft>
                <a:spcPts val="0"/>
              </a:spcAft>
              <a:buClr>
                <a:schemeClr val="dk1"/>
              </a:buClr>
              <a:buSzPct val="25000"/>
              <a:buFont typeface="Arial"/>
              <a:buNone/>
            </a:pPr>
            <a:endParaRPr sz="11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A trained lifestyle coach leads the program to help you change certain aspects of your lifestyle, like eating healthier, reducing stress, and getting more physical activity. The program also includes group support from others who share your goals and struggles.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Healthy eating- fruits, vegetables, whole grains. Contrary to popular perception, there's no specific diabetes diet. However, it's important to center your diet on these high-fiber, low-fat foods:</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metformin is the first medication prescribed for type 2 diabetes. It works by improving the sensitivity of your body tissues to insulin so that your body uses insulin more effectively</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Sulfonylureas. These medications help your body secrete more insulin (side effect: weight gain)</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GLP-1 receptor agonists. These medications slow digestion and help lower blood sugar levels, (helps with weight loss). Isnt usually used by itself.</a:t>
            </a: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Also bariatric surgery has been seen to lead to lower blood sugar levels</a:t>
            </a:r>
          </a:p>
          <a:p>
            <a:pPr marL="171450" marR="0" lvl="0" indent="-1714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https://www.youtube.com/watch?v=qSpAF-JUKEA</a:t>
            </a:r>
          </a:p>
          <a:p>
            <a:pPr marL="171450" marR="0" lvl="0" indent="-1714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00000"/>
              <a:buFont typeface="Arial"/>
              <a:buNone/>
            </a:pPr>
            <a:endParaRPr sz="1100" b="0" i="0" u="none" strike="noStrike" cap="none">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ct val="100000"/>
              <a:buFont typeface="Arial"/>
              <a:buChar char="-"/>
            </a:pPr>
            <a:r>
              <a:rPr lang="en" sz="1100" b="0" i="0" u="none" strike="noStrike" cap="none">
                <a:solidFill>
                  <a:schemeClr val="dk1"/>
                </a:solidFill>
                <a:latin typeface="Arial"/>
                <a:ea typeface="Arial"/>
                <a:cs typeface="Arial"/>
                <a:sym typeface="Arial"/>
              </a:rPr>
              <a:t>https://www.youtube.com/watch?v=FPddG1w9luo</a:t>
            </a:r>
          </a:p>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 When cortisol levels are consistently high but there’s no physical activity to buffer the effects of chronic stress, the consequences may contribute to type 2 diabetes. Higher cortisol results in higher insulin resistance, for example, forcing the pancreas to produce more insulin to get a response. With ongoing insulin resistance, the insulin-producing beta cells wear out, causing type 2 diabetes.</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 By following them over time, she hopes to find out if their cortisol levels and other measures of stress are connected to higher rates of type 2 diabetes. “If there are ethnic differences in the stress pathways, that could help guide our intervention,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474" name="Shape 4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7" name="Shape 2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2744010" y="756700"/>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a:headEnd type="none" w="med" len="med"/>
            <a:tailEnd type="none" w="med" len="med"/>
          </a:ln>
        </p:spPr>
      </p:sp>
      <p:sp>
        <p:nvSpPr>
          <p:cNvPr id="11" name="Shape 11"/>
          <p:cNvSpPr/>
          <p:nvPr/>
        </p:nvSpPr>
        <p:spPr>
          <a:xfrm rot="10800000">
            <a:off x="5318348" y="3266723"/>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a:headEnd type="none" w="med" len="med"/>
            <a:tailEnd type="none" w="med" len="med"/>
          </a:ln>
        </p:spPr>
      </p:sp>
      <p:sp>
        <p:nvSpPr>
          <p:cNvPr id="12" name="Shape 12"/>
          <p:cNvSpPr txBox="1">
            <a:spLocks noGrp="1"/>
          </p:cNvSpPr>
          <p:nvPr>
            <p:ph type="ctrTitle"/>
          </p:nvPr>
        </p:nvSpPr>
        <p:spPr>
          <a:xfrm>
            <a:off x="3044700" y="1444254"/>
            <a:ext cx="3054600" cy="15371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lgn="ctr">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lgn="ctr">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lgn="ctr">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lgn="ctr">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lgn="ctr">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lgn="ctr">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lgn="ctr">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lgn="ctr">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13" name="Shape 13"/>
          <p:cNvSpPr txBox="1">
            <a:spLocks noGrp="1"/>
          </p:cNvSpPr>
          <p:nvPr>
            <p:ph type="subTitle" idx="1"/>
          </p:nvPr>
        </p:nvSpPr>
        <p:spPr>
          <a:xfrm>
            <a:off x="3044700" y="3116580"/>
            <a:ext cx="3054600" cy="70139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1pPr>
            <a:lvl2pPr marL="457200" marR="0" lvl="1"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2pPr>
            <a:lvl3pPr marL="914400" marR="0" lvl="2"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3pPr>
            <a:lvl4pPr marL="1371600" marR="0" lvl="3"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4pPr>
            <a:lvl5pPr marL="1828800" marR="0" lvl="4"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5pPr>
            <a:lvl6pPr marL="2286000" marR="0" lvl="5"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6pPr>
            <a:lvl7pPr marL="2743200" marR="0" lvl="6"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7pPr>
            <a:lvl8pPr marL="3200400" marR="0" lvl="7"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8pPr>
            <a:lvl9pPr marL="3657600" marR="0" lvl="8"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9pPr>
          </a:lstStyle>
          <a:p>
            <a:endParaRPr/>
          </a:p>
        </p:txBody>
      </p:sp>
      <p:sp>
        <p:nvSpPr>
          <p:cNvPr id="14" name="Shape 14"/>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sp>
        <p:nvSpPr>
          <p:cNvPr id="52" name="Shape 52"/>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txBox="1">
            <a:spLocks noGrp="1"/>
          </p:cNvSpPr>
          <p:nvPr>
            <p:ph type="title"/>
          </p:nvPr>
        </p:nvSpPr>
        <p:spPr>
          <a:xfrm>
            <a:off x="311700" y="957125"/>
            <a:ext cx="8520599" cy="2128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Economica"/>
              <a:buNone/>
              <a:defRPr sz="16000" b="0" i="0" u="none" strike="noStrike" cap="none">
                <a:solidFill>
                  <a:schemeClr val="lt2"/>
                </a:solidFill>
                <a:latin typeface="Economica"/>
                <a:ea typeface="Economica"/>
                <a:cs typeface="Economica"/>
                <a:sym typeface="Economica"/>
              </a:defRPr>
            </a:lvl1pPr>
            <a:lvl2pPr lvl="1" indent="0" algn="ctr">
              <a:spcBef>
                <a:spcPts val="0"/>
              </a:spcBef>
              <a:buClr>
                <a:schemeClr val="lt2"/>
              </a:buClr>
              <a:buFont typeface="Economica"/>
              <a:buNone/>
              <a:defRPr sz="16000">
                <a:solidFill>
                  <a:schemeClr val="lt2"/>
                </a:solidFill>
                <a:latin typeface="Economica"/>
                <a:ea typeface="Economica"/>
                <a:cs typeface="Economica"/>
                <a:sym typeface="Economica"/>
              </a:defRPr>
            </a:lvl2pPr>
            <a:lvl3pPr lvl="2" indent="0" algn="ctr">
              <a:spcBef>
                <a:spcPts val="0"/>
              </a:spcBef>
              <a:buClr>
                <a:schemeClr val="lt2"/>
              </a:buClr>
              <a:buFont typeface="Economica"/>
              <a:buNone/>
              <a:defRPr sz="16000">
                <a:solidFill>
                  <a:schemeClr val="lt2"/>
                </a:solidFill>
                <a:latin typeface="Economica"/>
                <a:ea typeface="Economica"/>
                <a:cs typeface="Economica"/>
                <a:sym typeface="Economica"/>
              </a:defRPr>
            </a:lvl3pPr>
            <a:lvl4pPr lvl="3" indent="0" algn="ctr">
              <a:spcBef>
                <a:spcPts val="0"/>
              </a:spcBef>
              <a:buClr>
                <a:schemeClr val="lt2"/>
              </a:buClr>
              <a:buFont typeface="Economica"/>
              <a:buNone/>
              <a:defRPr sz="16000">
                <a:solidFill>
                  <a:schemeClr val="lt2"/>
                </a:solidFill>
                <a:latin typeface="Economica"/>
                <a:ea typeface="Economica"/>
                <a:cs typeface="Economica"/>
                <a:sym typeface="Economica"/>
              </a:defRPr>
            </a:lvl4pPr>
            <a:lvl5pPr lvl="4" indent="0" algn="ctr">
              <a:spcBef>
                <a:spcPts val="0"/>
              </a:spcBef>
              <a:buClr>
                <a:schemeClr val="lt2"/>
              </a:buClr>
              <a:buFont typeface="Economica"/>
              <a:buNone/>
              <a:defRPr sz="16000">
                <a:solidFill>
                  <a:schemeClr val="lt2"/>
                </a:solidFill>
                <a:latin typeface="Economica"/>
                <a:ea typeface="Economica"/>
                <a:cs typeface="Economica"/>
                <a:sym typeface="Economica"/>
              </a:defRPr>
            </a:lvl5pPr>
            <a:lvl6pPr lvl="5" indent="0" algn="ctr">
              <a:spcBef>
                <a:spcPts val="0"/>
              </a:spcBef>
              <a:buClr>
                <a:schemeClr val="lt2"/>
              </a:buClr>
              <a:buFont typeface="Economica"/>
              <a:buNone/>
              <a:defRPr sz="16000">
                <a:solidFill>
                  <a:schemeClr val="lt2"/>
                </a:solidFill>
                <a:latin typeface="Economica"/>
                <a:ea typeface="Economica"/>
                <a:cs typeface="Economica"/>
                <a:sym typeface="Economica"/>
              </a:defRPr>
            </a:lvl6pPr>
            <a:lvl7pPr lvl="6" indent="0" algn="ctr">
              <a:spcBef>
                <a:spcPts val="0"/>
              </a:spcBef>
              <a:buClr>
                <a:schemeClr val="lt2"/>
              </a:buClr>
              <a:buFont typeface="Economica"/>
              <a:buNone/>
              <a:defRPr sz="16000">
                <a:solidFill>
                  <a:schemeClr val="lt2"/>
                </a:solidFill>
                <a:latin typeface="Economica"/>
                <a:ea typeface="Economica"/>
                <a:cs typeface="Economica"/>
                <a:sym typeface="Economica"/>
              </a:defRPr>
            </a:lvl7pPr>
            <a:lvl8pPr lvl="7" indent="0" algn="ctr">
              <a:spcBef>
                <a:spcPts val="0"/>
              </a:spcBef>
              <a:buClr>
                <a:schemeClr val="lt2"/>
              </a:buClr>
              <a:buFont typeface="Economica"/>
              <a:buNone/>
              <a:defRPr sz="16000">
                <a:solidFill>
                  <a:schemeClr val="lt2"/>
                </a:solidFill>
                <a:latin typeface="Economica"/>
                <a:ea typeface="Economica"/>
                <a:cs typeface="Economica"/>
                <a:sym typeface="Economica"/>
              </a:defRPr>
            </a:lvl8pPr>
            <a:lvl9pPr lvl="8" indent="0" algn="ctr">
              <a:spcBef>
                <a:spcPts val="0"/>
              </a:spcBef>
              <a:buClr>
                <a:schemeClr val="lt2"/>
              </a:buClr>
              <a:buFont typeface="Economica"/>
              <a:buNone/>
              <a:defRPr sz="16000">
                <a:solidFill>
                  <a:schemeClr val="lt2"/>
                </a:solidFill>
                <a:latin typeface="Economica"/>
                <a:ea typeface="Economica"/>
                <a:cs typeface="Economica"/>
                <a:sym typeface="Economica"/>
              </a:defRPr>
            </a:lvl9pPr>
          </a:lstStyle>
          <a:p>
            <a:endParaRPr/>
          </a:p>
        </p:txBody>
      </p:sp>
      <p:sp>
        <p:nvSpPr>
          <p:cNvPr id="54" name="Shape 54"/>
          <p:cNvSpPr txBox="1">
            <a:spLocks noGrp="1"/>
          </p:cNvSpPr>
          <p:nvPr>
            <p:ph type="body" idx="1"/>
          </p:nvPr>
        </p:nvSpPr>
        <p:spPr>
          <a:xfrm>
            <a:off x="311700" y="3162000"/>
            <a:ext cx="8520599"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1"/>
              </a:buClr>
              <a:buFont typeface="Open Sans"/>
              <a:buNone/>
              <a:defRPr sz="1800" b="0" i="0" u="none" strike="noStrike" cap="none">
                <a:solidFill>
                  <a:schemeClr val="dk1"/>
                </a:solidFill>
                <a:latin typeface="Open Sans"/>
                <a:ea typeface="Open Sans"/>
                <a:cs typeface="Open Sans"/>
                <a:sym typeface="Open Sans"/>
              </a:defRPr>
            </a:lvl1pPr>
            <a:lvl2pPr marL="457200" marR="0" lvl="1"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2pPr>
            <a:lvl3pPr marL="914400" marR="0" lvl="2"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3pPr>
            <a:lvl4pPr marL="1371600" marR="0" lvl="3"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4pPr>
            <a:lvl5pPr marL="1828800" marR="0" lvl="4"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5pPr>
            <a:lvl6pPr marL="2286000" marR="0" lvl="5"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6pPr>
            <a:lvl7pPr marL="2743200" marR="0" lvl="6"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7pPr>
            <a:lvl8pPr marL="3200400" marR="0" lvl="7"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8pPr>
            <a:lvl9pPr marL="3657600" marR="0" lvl="8"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9pPr>
          </a:lstStyle>
          <a:p>
            <a:endParaRPr/>
          </a:p>
        </p:txBody>
      </p:sp>
      <p:sp>
        <p:nvSpPr>
          <p:cNvPr id="55" name="Shape 5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sp>
        <p:nvSpPr>
          <p:cNvPr id="65" name="Shape 65"/>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6" name="Shape 66"/>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685800" y="1597819"/>
            <a:ext cx="7772400" cy="1102518"/>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3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70" name="Shape 70"/>
          <p:cNvSpPr txBox="1">
            <a:spLocks noGrp="1"/>
          </p:cNvSpPr>
          <p:nvPr>
            <p:ph type="subTitle" idx="1"/>
          </p:nvPr>
        </p:nvSpPr>
        <p:spPr>
          <a:xfrm>
            <a:off x="1371600" y="2914650"/>
            <a:ext cx="6400799" cy="1314449"/>
          </a:xfrm>
          <a:prstGeom prst="rect">
            <a:avLst/>
          </a:prstGeom>
          <a:noFill/>
          <a:ln>
            <a:noFill/>
          </a:ln>
        </p:spPr>
        <p:txBody>
          <a:bodyPr lIns="91425" tIns="91425" rIns="91425" bIns="91425" anchor="t" anchorCtr="0"/>
          <a:lstStyle>
            <a:lvl1pPr marL="0" marR="0" lvl="0" indent="0" algn="ctr"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342900" marR="0" lvl="1" indent="0" algn="ctr" rtl="0">
              <a:spcBef>
                <a:spcPts val="420"/>
              </a:spcBef>
              <a:spcAft>
                <a:spcPts val="0"/>
              </a:spcAft>
              <a:buClr>
                <a:schemeClr val="dk1"/>
              </a:buClr>
              <a:buFont typeface="Arial"/>
              <a:buNone/>
              <a:defRPr sz="2100" b="0" i="0" u="none" strike="noStrike" cap="none">
                <a:solidFill>
                  <a:schemeClr val="dk1"/>
                </a:solidFill>
                <a:latin typeface="Arial"/>
                <a:ea typeface="Arial"/>
                <a:cs typeface="Arial"/>
                <a:sym typeface="Arial"/>
              </a:defRPr>
            </a:lvl2pPr>
            <a:lvl3pPr marL="685800" marR="0" lvl="2" indent="0" algn="ctr"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028700" marR="0" lvl="3" indent="0" algn="ctr"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4pPr>
            <a:lvl5pPr marL="1371600" marR="0" lvl="4" indent="0" algn="ctr"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5pPr>
            <a:lvl6pPr marL="1714500" marR="0" lvl="5" indent="0" algn="ctr"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6pPr>
            <a:lvl7pPr marL="2057400" marR="0" lvl="6" indent="0" algn="ctr"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7pPr>
            <a:lvl8pPr marL="2400300" marR="0" lvl="7" indent="0" algn="ctr"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8pPr>
            <a:lvl9pPr marL="2743200" marR="0" lvl="8" indent="0" algn="ctr"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2" name="Shape 72"/>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3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76" name="Shape 76"/>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257175" marR="0" lvl="0" indent="-104775"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557213" marR="0" lvl="1" indent="-80962"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857250" marR="0" lvl="2" indent="-571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950" marR="0" lvl="5"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Shape 78"/>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722312" y="3305176"/>
            <a:ext cx="7772400" cy="102155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30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82" name="Shape 82"/>
          <p:cNvSpPr txBox="1">
            <a:spLocks noGrp="1"/>
          </p:cNvSpPr>
          <p:nvPr>
            <p:ph type="body" idx="1"/>
          </p:nvPr>
        </p:nvSpPr>
        <p:spPr>
          <a:xfrm>
            <a:off x="722312" y="2180034"/>
            <a:ext cx="7772400" cy="1125140"/>
          </a:xfrm>
          <a:prstGeom prst="rect">
            <a:avLst/>
          </a:prstGeom>
          <a:noFill/>
          <a:ln>
            <a:noFill/>
          </a:ln>
        </p:spPr>
        <p:txBody>
          <a:bodyPr lIns="91425" tIns="91425" rIns="91425" bIns="91425" anchor="b" anchorCtr="0"/>
          <a:lstStyle>
            <a:lvl1pPr marL="0" marR="0" lvl="0" indent="0" algn="l"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1pPr>
            <a:lvl2pPr marL="342900" marR="0" lvl="1" indent="0" algn="l" rtl="0">
              <a:spcBef>
                <a:spcPts val="270"/>
              </a:spcBef>
              <a:spcAft>
                <a:spcPts val="0"/>
              </a:spcAft>
              <a:buClr>
                <a:schemeClr val="dk1"/>
              </a:buClr>
              <a:buFont typeface="Arial"/>
              <a:buNone/>
              <a:defRPr sz="1350" b="0" i="0" u="none" strike="noStrike" cap="none">
                <a:solidFill>
                  <a:schemeClr val="dk1"/>
                </a:solidFill>
                <a:latin typeface="Arial"/>
                <a:ea typeface="Arial"/>
                <a:cs typeface="Arial"/>
                <a:sym typeface="Arial"/>
              </a:defRPr>
            </a:lvl2pPr>
            <a:lvl3pPr marL="685800" marR="0" lvl="2" indent="0" algn="l" rtl="0">
              <a:spcBef>
                <a:spcPts val="240"/>
              </a:spcBef>
              <a:spcAft>
                <a:spcPts val="0"/>
              </a:spcAft>
              <a:buClr>
                <a:schemeClr val="dk1"/>
              </a:buClr>
              <a:buFont typeface="Arial"/>
              <a:buNone/>
              <a:defRPr sz="1200" b="0" i="0" u="none" strike="noStrike" cap="none">
                <a:solidFill>
                  <a:schemeClr val="dk1"/>
                </a:solidFill>
                <a:latin typeface="Arial"/>
                <a:ea typeface="Arial"/>
                <a:cs typeface="Arial"/>
                <a:sym typeface="Arial"/>
              </a:defRPr>
            </a:lvl3pPr>
            <a:lvl4pPr marL="1028700" marR="0" lvl="3" indent="0" algn="l" rtl="0">
              <a:spcBef>
                <a:spcPts val="210"/>
              </a:spcBef>
              <a:spcAft>
                <a:spcPts val="0"/>
              </a:spcAft>
              <a:buClr>
                <a:schemeClr val="dk1"/>
              </a:buClr>
              <a:buFont typeface="Arial"/>
              <a:buNone/>
              <a:defRPr sz="1050" b="0" i="0" u="none" strike="noStrike" cap="none">
                <a:solidFill>
                  <a:schemeClr val="dk1"/>
                </a:solidFill>
                <a:latin typeface="Arial"/>
                <a:ea typeface="Arial"/>
                <a:cs typeface="Arial"/>
                <a:sym typeface="Arial"/>
              </a:defRPr>
            </a:lvl4pPr>
            <a:lvl5pPr marL="1371600" marR="0" lvl="4" indent="0" algn="l" rtl="0">
              <a:spcBef>
                <a:spcPts val="210"/>
              </a:spcBef>
              <a:spcAft>
                <a:spcPts val="0"/>
              </a:spcAft>
              <a:buClr>
                <a:schemeClr val="dk1"/>
              </a:buClr>
              <a:buFont typeface="Arial"/>
              <a:buNone/>
              <a:defRPr sz="1050" b="0" i="0" u="none" strike="noStrike" cap="none">
                <a:solidFill>
                  <a:schemeClr val="dk1"/>
                </a:solidFill>
                <a:latin typeface="Arial"/>
                <a:ea typeface="Arial"/>
                <a:cs typeface="Arial"/>
                <a:sym typeface="Arial"/>
              </a:defRPr>
            </a:lvl5pPr>
            <a:lvl6pPr marL="1714500" marR="0" lvl="5" indent="0" algn="l" rtl="0">
              <a:spcBef>
                <a:spcPts val="210"/>
              </a:spcBef>
              <a:spcAft>
                <a:spcPts val="0"/>
              </a:spcAft>
              <a:buClr>
                <a:schemeClr val="dk1"/>
              </a:buClr>
              <a:buFont typeface="Arial"/>
              <a:buNone/>
              <a:defRPr sz="1050" b="0" i="0" u="none" strike="noStrike" cap="none">
                <a:solidFill>
                  <a:schemeClr val="dk1"/>
                </a:solidFill>
                <a:latin typeface="Arial"/>
                <a:ea typeface="Arial"/>
                <a:cs typeface="Arial"/>
                <a:sym typeface="Arial"/>
              </a:defRPr>
            </a:lvl6pPr>
            <a:lvl7pPr marL="2057400" marR="0" lvl="6" indent="0" algn="l" rtl="0">
              <a:spcBef>
                <a:spcPts val="210"/>
              </a:spcBef>
              <a:spcAft>
                <a:spcPts val="0"/>
              </a:spcAft>
              <a:buClr>
                <a:schemeClr val="dk1"/>
              </a:buClr>
              <a:buFont typeface="Arial"/>
              <a:buNone/>
              <a:defRPr sz="1050" b="0" i="0" u="none" strike="noStrike" cap="none">
                <a:solidFill>
                  <a:schemeClr val="dk1"/>
                </a:solidFill>
                <a:latin typeface="Arial"/>
                <a:ea typeface="Arial"/>
                <a:cs typeface="Arial"/>
                <a:sym typeface="Arial"/>
              </a:defRPr>
            </a:lvl7pPr>
            <a:lvl8pPr marL="2400300" marR="0" lvl="7" indent="0" algn="l" rtl="0">
              <a:spcBef>
                <a:spcPts val="210"/>
              </a:spcBef>
              <a:spcAft>
                <a:spcPts val="0"/>
              </a:spcAft>
              <a:buClr>
                <a:schemeClr val="dk1"/>
              </a:buClr>
              <a:buFont typeface="Arial"/>
              <a:buNone/>
              <a:defRPr sz="1050" b="0" i="0" u="none" strike="noStrike" cap="none">
                <a:solidFill>
                  <a:schemeClr val="dk1"/>
                </a:solidFill>
                <a:latin typeface="Arial"/>
                <a:ea typeface="Arial"/>
                <a:cs typeface="Arial"/>
                <a:sym typeface="Arial"/>
              </a:defRPr>
            </a:lvl8pPr>
            <a:lvl9pPr marL="2743200" marR="0" lvl="8" indent="0" algn="l" rtl="0">
              <a:spcBef>
                <a:spcPts val="210"/>
              </a:spcBef>
              <a:spcAft>
                <a:spcPts val="0"/>
              </a:spcAft>
              <a:buClr>
                <a:schemeClr val="dk1"/>
              </a:buClr>
              <a:buFont typeface="Arial"/>
              <a:buNone/>
              <a:defRPr sz="105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Shape 84"/>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5" name="Shape 85"/>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3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88" name="Shape 88"/>
          <p:cNvSpPr txBox="1">
            <a:spLocks noGrp="1"/>
          </p:cNvSpPr>
          <p:nvPr>
            <p:ph type="body" idx="1"/>
          </p:nvPr>
        </p:nvSpPr>
        <p:spPr>
          <a:xfrm>
            <a:off x="457200" y="1200150"/>
            <a:ext cx="4038599" cy="3394472"/>
          </a:xfrm>
          <a:prstGeom prst="rect">
            <a:avLst/>
          </a:prstGeom>
          <a:noFill/>
          <a:ln>
            <a:noFill/>
          </a:ln>
        </p:spPr>
        <p:txBody>
          <a:bodyPr lIns="91425" tIns="91425" rIns="91425" bIns="91425" anchor="t" anchorCtr="0"/>
          <a:lstStyle>
            <a:lvl1pPr marL="257175" marR="0" lvl="0" indent="-123825"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1pPr>
            <a:lvl2pPr marL="557213" marR="0" lvl="1" indent="-100012"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857250" marR="0" lvl="2"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200150" marR="0" lvl="3"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body" idx="2"/>
          </p:nvPr>
        </p:nvSpPr>
        <p:spPr>
          <a:xfrm>
            <a:off x="4648200" y="1200150"/>
            <a:ext cx="4038599" cy="3394472"/>
          </a:xfrm>
          <a:prstGeom prst="rect">
            <a:avLst/>
          </a:prstGeom>
          <a:noFill/>
          <a:ln>
            <a:noFill/>
          </a:ln>
        </p:spPr>
        <p:txBody>
          <a:bodyPr lIns="91425" tIns="91425" rIns="91425" bIns="91425" anchor="t" anchorCtr="0"/>
          <a:lstStyle>
            <a:lvl1pPr marL="257175" marR="0" lvl="0" indent="-123825"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1pPr>
            <a:lvl2pPr marL="557213" marR="0" lvl="1" indent="-100012"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2pPr>
            <a:lvl3pPr marL="857250" marR="0" lvl="2"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3pPr>
            <a:lvl4pPr marL="1200150" marR="0" lvl="3"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4pPr>
            <a:lvl5pPr marL="1543050" marR="0" lvl="4"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5pPr>
            <a:lvl6pPr marL="1885950" marR="0" lvl="5"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6pPr>
            <a:lvl7pPr marL="2228850" marR="0" lvl="6"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7pPr>
            <a:lvl8pPr marL="2571750" marR="0" lvl="7"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8pPr>
            <a:lvl9pPr marL="2914650" marR="0" lvl="8"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0" name="Shape 90"/>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1" name="Shape 91"/>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92" name="Shape 92"/>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3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95" name="Shape 95"/>
          <p:cNvSpPr txBox="1">
            <a:spLocks noGrp="1"/>
          </p:cNvSpPr>
          <p:nvPr>
            <p:ph type="body" idx="1"/>
          </p:nvPr>
        </p:nvSpPr>
        <p:spPr>
          <a:xfrm>
            <a:off x="457200" y="1151334"/>
            <a:ext cx="4040187" cy="479821"/>
          </a:xfrm>
          <a:prstGeom prst="rect">
            <a:avLst/>
          </a:prstGeom>
          <a:noFill/>
          <a:ln>
            <a:noFill/>
          </a:ln>
        </p:spPr>
        <p:txBody>
          <a:bodyPr lIns="91425" tIns="91425" rIns="91425" bIns="91425" anchor="b" anchorCtr="0"/>
          <a:lstStyle>
            <a:lvl1pPr marL="0" marR="0" lvl="0"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1pPr>
            <a:lvl2pPr marL="342900" marR="0" lvl="1" indent="0" algn="l" rtl="0">
              <a:spcBef>
                <a:spcPts val="300"/>
              </a:spcBef>
              <a:spcAft>
                <a:spcPts val="0"/>
              </a:spcAft>
              <a:buClr>
                <a:schemeClr val="dk1"/>
              </a:buClr>
              <a:buFont typeface="Arial"/>
              <a:buNone/>
              <a:defRPr sz="1500" b="1" i="0" u="none" strike="noStrike" cap="none">
                <a:solidFill>
                  <a:schemeClr val="dk1"/>
                </a:solidFill>
                <a:latin typeface="Arial"/>
                <a:ea typeface="Arial"/>
                <a:cs typeface="Arial"/>
                <a:sym typeface="Arial"/>
              </a:defRPr>
            </a:lvl2pPr>
            <a:lvl3pPr marL="685800" marR="0" lvl="2" indent="0" algn="l" rtl="0">
              <a:spcBef>
                <a:spcPts val="270"/>
              </a:spcBef>
              <a:spcAft>
                <a:spcPts val="0"/>
              </a:spcAft>
              <a:buClr>
                <a:schemeClr val="dk1"/>
              </a:buClr>
              <a:buFont typeface="Arial"/>
              <a:buNone/>
              <a:defRPr sz="1350" b="1" i="0" u="none" strike="noStrike" cap="none">
                <a:solidFill>
                  <a:schemeClr val="dk1"/>
                </a:solidFill>
                <a:latin typeface="Arial"/>
                <a:ea typeface="Arial"/>
                <a:cs typeface="Arial"/>
                <a:sym typeface="Arial"/>
              </a:defRPr>
            </a:lvl3pPr>
            <a:lvl4pPr marL="1028700" marR="0" lvl="3"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4pPr>
            <a:lvl5pPr marL="1371600" marR="0" lvl="4"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5pPr>
            <a:lvl6pPr marL="1714500" marR="0" lvl="5"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6pPr>
            <a:lvl7pPr marL="2057400" marR="0" lvl="6"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7pPr>
            <a:lvl8pPr marL="2400300" marR="0" lvl="7"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8pPr>
            <a:lvl9pPr marL="2743200" marR="0" lvl="8"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body" idx="2"/>
          </p:nvPr>
        </p:nvSpPr>
        <p:spPr>
          <a:xfrm>
            <a:off x="457200" y="1631155"/>
            <a:ext cx="4040187" cy="2963465"/>
          </a:xfrm>
          <a:prstGeom prst="rect">
            <a:avLst/>
          </a:prstGeom>
          <a:noFill/>
          <a:ln>
            <a:noFill/>
          </a:ln>
        </p:spPr>
        <p:txBody>
          <a:bodyPr lIns="91425" tIns="91425" rIns="91425" bIns="91425" anchor="t" anchorCtr="0"/>
          <a:lstStyle>
            <a:lvl1pPr marL="257175" marR="0" lvl="0" indent="-142875"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557213" marR="0" lvl="1" indent="-119062"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2pPr>
            <a:lvl3pPr marL="857250" marR="0" lvl="2"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3pPr>
            <a:lvl4pPr marL="1200150" marR="0" lvl="3"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body" idx="3"/>
          </p:nvPr>
        </p:nvSpPr>
        <p:spPr>
          <a:xfrm>
            <a:off x="4645026" y="1151334"/>
            <a:ext cx="4041774" cy="479821"/>
          </a:xfrm>
          <a:prstGeom prst="rect">
            <a:avLst/>
          </a:prstGeom>
          <a:noFill/>
          <a:ln>
            <a:noFill/>
          </a:ln>
        </p:spPr>
        <p:txBody>
          <a:bodyPr lIns="91425" tIns="91425" rIns="91425" bIns="91425" anchor="b" anchorCtr="0"/>
          <a:lstStyle>
            <a:lvl1pPr marL="0" marR="0" lvl="0" indent="0" algn="l" rtl="0">
              <a:spcBef>
                <a:spcPts val="360"/>
              </a:spcBef>
              <a:spcAft>
                <a:spcPts val="0"/>
              </a:spcAft>
              <a:buClr>
                <a:schemeClr val="dk1"/>
              </a:buClr>
              <a:buFont typeface="Arial"/>
              <a:buNone/>
              <a:defRPr sz="1800" b="1" i="0" u="none" strike="noStrike" cap="none">
                <a:solidFill>
                  <a:schemeClr val="dk1"/>
                </a:solidFill>
                <a:latin typeface="Arial"/>
                <a:ea typeface="Arial"/>
                <a:cs typeface="Arial"/>
                <a:sym typeface="Arial"/>
              </a:defRPr>
            </a:lvl1pPr>
            <a:lvl2pPr marL="342900" marR="0" lvl="1" indent="0" algn="l" rtl="0">
              <a:spcBef>
                <a:spcPts val="300"/>
              </a:spcBef>
              <a:spcAft>
                <a:spcPts val="0"/>
              </a:spcAft>
              <a:buClr>
                <a:schemeClr val="dk1"/>
              </a:buClr>
              <a:buFont typeface="Arial"/>
              <a:buNone/>
              <a:defRPr sz="1500" b="1" i="0" u="none" strike="noStrike" cap="none">
                <a:solidFill>
                  <a:schemeClr val="dk1"/>
                </a:solidFill>
                <a:latin typeface="Arial"/>
                <a:ea typeface="Arial"/>
                <a:cs typeface="Arial"/>
                <a:sym typeface="Arial"/>
              </a:defRPr>
            </a:lvl2pPr>
            <a:lvl3pPr marL="685800" marR="0" lvl="2" indent="0" algn="l" rtl="0">
              <a:spcBef>
                <a:spcPts val="270"/>
              </a:spcBef>
              <a:spcAft>
                <a:spcPts val="0"/>
              </a:spcAft>
              <a:buClr>
                <a:schemeClr val="dk1"/>
              </a:buClr>
              <a:buFont typeface="Arial"/>
              <a:buNone/>
              <a:defRPr sz="1350" b="1" i="0" u="none" strike="noStrike" cap="none">
                <a:solidFill>
                  <a:schemeClr val="dk1"/>
                </a:solidFill>
                <a:latin typeface="Arial"/>
                <a:ea typeface="Arial"/>
                <a:cs typeface="Arial"/>
                <a:sym typeface="Arial"/>
              </a:defRPr>
            </a:lvl3pPr>
            <a:lvl4pPr marL="1028700" marR="0" lvl="3"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4pPr>
            <a:lvl5pPr marL="1371600" marR="0" lvl="4"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5pPr>
            <a:lvl6pPr marL="1714500" marR="0" lvl="5"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6pPr>
            <a:lvl7pPr marL="2057400" marR="0" lvl="6"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7pPr>
            <a:lvl8pPr marL="2400300" marR="0" lvl="7"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8pPr>
            <a:lvl9pPr marL="2743200" marR="0" lvl="8" indent="0" algn="l" rtl="0">
              <a:spcBef>
                <a:spcPts val="240"/>
              </a:spcBef>
              <a:spcAft>
                <a:spcPts val="0"/>
              </a:spcAft>
              <a:buClr>
                <a:schemeClr val="dk1"/>
              </a:buClr>
              <a:buFont typeface="Arial"/>
              <a:buNone/>
              <a:defRPr sz="1200" b="1"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4"/>
          </p:nvPr>
        </p:nvSpPr>
        <p:spPr>
          <a:xfrm>
            <a:off x="4645026" y="1631155"/>
            <a:ext cx="4041774" cy="2963465"/>
          </a:xfrm>
          <a:prstGeom prst="rect">
            <a:avLst/>
          </a:prstGeom>
          <a:noFill/>
          <a:ln>
            <a:noFill/>
          </a:ln>
        </p:spPr>
        <p:txBody>
          <a:bodyPr lIns="91425" tIns="91425" rIns="91425" bIns="91425" anchor="t" anchorCtr="0"/>
          <a:lstStyle>
            <a:lvl1pPr marL="257175" marR="0" lvl="0" indent="-142875"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1pPr>
            <a:lvl2pPr marL="557213" marR="0" lvl="1" indent="-119062"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2pPr>
            <a:lvl3pPr marL="857250" marR="0" lvl="2" indent="-85725" algn="l" rtl="0">
              <a:spcBef>
                <a:spcPts val="270"/>
              </a:spcBef>
              <a:spcAft>
                <a:spcPts val="0"/>
              </a:spcAft>
              <a:buClr>
                <a:schemeClr val="dk1"/>
              </a:buClr>
              <a:buSzPct val="96428"/>
              <a:buFont typeface="Arial"/>
              <a:buChar char="•"/>
              <a:defRPr sz="1350" b="0" i="0" u="none" strike="noStrike" cap="none">
                <a:solidFill>
                  <a:schemeClr val="dk1"/>
                </a:solidFill>
                <a:latin typeface="Arial"/>
                <a:ea typeface="Arial"/>
                <a:cs typeface="Arial"/>
                <a:sym typeface="Arial"/>
              </a:defRPr>
            </a:lvl3pPr>
            <a:lvl4pPr marL="1200150" marR="0" lvl="3"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40"/>
              </a:spcBef>
              <a:spcAft>
                <a:spcPts val="0"/>
              </a:spcAft>
              <a:buClr>
                <a:schemeClr val="dk1"/>
              </a:buClr>
              <a:buSzPct val="100000"/>
              <a:buFont typeface="Arial"/>
              <a:buChar char="»"/>
              <a:defRPr sz="1200" b="0"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3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104" name="Shape 104"/>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Shape 105"/>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6" name="Shape 106"/>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04786"/>
            <a:ext cx="3008313" cy="871538"/>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5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109" name="Shape 109"/>
          <p:cNvSpPr txBox="1">
            <a:spLocks noGrp="1"/>
          </p:cNvSpPr>
          <p:nvPr>
            <p:ph type="body" idx="1"/>
          </p:nvPr>
        </p:nvSpPr>
        <p:spPr>
          <a:xfrm>
            <a:off x="3575050" y="204788"/>
            <a:ext cx="5111750" cy="4389834"/>
          </a:xfrm>
          <a:prstGeom prst="rect">
            <a:avLst/>
          </a:prstGeom>
          <a:noFill/>
          <a:ln>
            <a:noFill/>
          </a:ln>
        </p:spPr>
        <p:txBody>
          <a:bodyPr lIns="91425" tIns="91425" rIns="91425" bIns="91425" anchor="t" anchorCtr="0"/>
          <a:lstStyle>
            <a:lvl1pPr marL="257175" marR="0" lvl="0" indent="-104775"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557213" marR="0" lvl="1" indent="-80962"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857250" marR="0" lvl="2" indent="-571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950" marR="0" lvl="5"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body" idx="2"/>
          </p:nvPr>
        </p:nvSpPr>
        <p:spPr>
          <a:xfrm>
            <a:off x="457200" y="1076325"/>
            <a:ext cx="3008313" cy="3518296"/>
          </a:xfrm>
          <a:prstGeom prst="rect">
            <a:avLst/>
          </a:prstGeom>
          <a:noFill/>
          <a:ln>
            <a:noFill/>
          </a:ln>
        </p:spPr>
        <p:txBody>
          <a:bodyPr lIns="91425" tIns="91425" rIns="91425" bIns="91425" anchor="t" anchorCtr="0"/>
          <a:lstStyle>
            <a:lvl1pPr marL="0" marR="0" lvl="0" indent="0" algn="l" rtl="0">
              <a:spcBef>
                <a:spcPts val="210"/>
              </a:spcBef>
              <a:spcAft>
                <a:spcPts val="0"/>
              </a:spcAft>
              <a:buClr>
                <a:schemeClr val="dk1"/>
              </a:buClr>
              <a:buFont typeface="Arial"/>
              <a:buNone/>
              <a:defRPr sz="1050" b="0" i="0" u="none" strike="noStrike" cap="none">
                <a:solidFill>
                  <a:schemeClr val="dk1"/>
                </a:solidFill>
                <a:latin typeface="Arial"/>
                <a:ea typeface="Arial"/>
                <a:cs typeface="Arial"/>
                <a:sym typeface="Arial"/>
              </a:defRPr>
            </a:lvl1pPr>
            <a:lvl2pPr marL="342900" marR="0" lvl="1"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2pPr>
            <a:lvl3pPr marL="685800" marR="0" lvl="2" indent="0" algn="l" rtl="0">
              <a:spcBef>
                <a:spcPts val="150"/>
              </a:spcBef>
              <a:spcAft>
                <a:spcPts val="0"/>
              </a:spcAft>
              <a:buClr>
                <a:schemeClr val="dk1"/>
              </a:buClr>
              <a:buFont typeface="Arial"/>
              <a:buNone/>
              <a:defRPr sz="750" b="0" i="0" u="none" strike="noStrike" cap="none">
                <a:solidFill>
                  <a:schemeClr val="dk1"/>
                </a:solidFill>
                <a:latin typeface="Arial"/>
                <a:ea typeface="Arial"/>
                <a:cs typeface="Arial"/>
                <a:sym typeface="Arial"/>
              </a:defRPr>
            </a:lvl3pPr>
            <a:lvl4pPr marL="1028700" marR="0" lvl="3"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4pPr>
            <a:lvl5pPr marL="1371600" marR="0" lvl="4"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5pPr>
            <a:lvl6pPr marL="1714500" marR="0" lvl="5"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6pPr>
            <a:lvl7pPr marL="2057400" marR="0" lvl="6"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7pPr>
            <a:lvl8pPr marL="2400300" marR="0" lvl="7"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8pPr>
            <a:lvl9pPr marL="2743200" marR="0" lvl="8"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Shape 112"/>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3" name="Shape 113"/>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792288" y="3600450"/>
            <a:ext cx="5486399" cy="425053"/>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500" b="1"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116" name="Shape 116"/>
          <p:cNvSpPr>
            <a:spLocks noGrp="1"/>
          </p:cNvSpPr>
          <p:nvPr>
            <p:ph type="pic" idx="2"/>
          </p:nvPr>
        </p:nvSpPr>
        <p:spPr>
          <a:xfrm>
            <a:off x="1792288" y="459581"/>
            <a:ext cx="5486399" cy="3086099"/>
          </a:xfrm>
          <a:prstGeom prst="rect">
            <a:avLst/>
          </a:prstGeom>
          <a:noFill/>
          <a:ln>
            <a:noFill/>
          </a:ln>
        </p:spPr>
        <p:txBody>
          <a:bodyPr lIns="91425" tIns="91425" rIns="91425" bIns="91425" anchor="t" anchorCtr="0"/>
          <a:lstStyle>
            <a:lvl1pPr marL="0" marR="0" lvl="0" indent="0" algn="l" rtl="0">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1pPr>
            <a:lvl2pPr marL="342900" marR="0" lvl="1" indent="0" algn="l" rtl="0">
              <a:spcBef>
                <a:spcPts val="420"/>
              </a:spcBef>
              <a:spcAft>
                <a:spcPts val="0"/>
              </a:spcAft>
              <a:buClr>
                <a:schemeClr val="dk1"/>
              </a:buClr>
              <a:buFont typeface="Arial"/>
              <a:buNone/>
              <a:defRPr sz="2100" b="0" i="0" u="none" strike="noStrike" cap="none">
                <a:solidFill>
                  <a:schemeClr val="dk1"/>
                </a:solidFill>
                <a:latin typeface="Arial"/>
                <a:ea typeface="Arial"/>
                <a:cs typeface="Arial"/>
                <a:sym typeface="Arial"/>
              </a:defRPr>
            </a:lvl2pPr>
            <a:lvl3pPr marL="685800" marR="0" lvl="2" indent="0" algn="l" rtl="0">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028700" marR="0" lvl="3" indent="0" algn="l"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4pPr>
            <a:lvl5pPr marL="1371600" marR="0" lvl="4" indent="0" algn="l"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5pPr>
            <a:lvl6pPr marL="1714500" marR="0" lvl="5" indent="0" algn="l"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6pPr>
            <a:lvl7pPr marL="2057400" marR="0" lvl="6" indent="0" algn="l"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7pPr>
            <a:lvl8pPr marL="2400300" marR="0" lvl="7" indent="0" algn="l"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8pPr>
            <a:lvl9pPr marL="2743200" marR="0" lvl="8" indent="0" algn="l" rtl="0">
              <a:spcBef>
                <a:spcPts val="300"/>
              </a:spcBef>
              <a:spcAft>
                <a:spcPts val="0"/>
              </a:spcAft>
              <a:buClr>
                <a:schemeClr val="dk1"/>
              </a:buClr>
              <a:buFont typeface="Arial"/>
              <a:buNone/>
              <a:defRPr sz="1500" b="0" i="0" u="none" strike="noStrike" cap="none">
                <a:solidFill>
                  <a:schemeClr val="dk1"/>
                </a:solidFill>
                <a:latin typeface="Arial"/>
                <a:ea typeface="Arial"/>
                <a:cs typeface="Arial"/>
                <a:sym typeface="Arial"/>
              </a:defRPr>
            </a:lvl9pPr>
          </a:lstStyle>
          <a:p>
            <a:endParaRPr/>
          </a:p>
        </p:txBody>
      </p:sp>
      <p:sp>
        <p:nvSpPr>
          <p:cNvPr id="117" name="Shape 117"/>
          <p:cNvSpPr txBox="1">
            <a:spLocks noGrp="1"/>
          </p:cNvSpPr>
          <p:nvPr>
            <p:ph type="body" idx="1"/>
          </p:nvPr>
        </p:nvSpPr>
        <p:spPr>
          <a:xfrm>
            <a:off x="1792288" y="4025503"/>
            <a:ext cx="5486399" cy="603647"/>
          </a:xfrm>
          <a:prstGeom prst="rect">
            <a:avLst/>
          </a:prstGeom>
          <a:noFill/>
          <a:ln>
            <a:noFill/>
          </a:ln>
        </p:spPr>
        <p:txBody>
          <a:bodyPr lIns="91425" tIns="91425" rIns="91425" bIns="91425" anchor="t" anchorCtr="0"/>
          <a:lstStyle>
            <a:lvl1pPr marL="0" marR="0" lvl="0" indent="0" algn="l" rtl="0">
              <a:spcBef>
                <a:spcPts val="210"/>
              </a:spcBef>
              <a:spcAft>
                <a:spcPts val="0"/>
              </a:spcAft>
              <a:buClr>
                <a:schemeClr val="dk1"/>
              </a:buClr>
              <a:buFont typeface="Arial"/>
              <a:buNone/>
              <a:defRPr sz="1050" b="0" i="0" u="none" strike="noStrike" cap="none">
                <a:solidFill>
                  <a:schemeClr val="dk1"/>
                </a:solidFill>
                <a:latin typeface="Arial"/>
                <a:ea typeface="Arial"/>
                <a:cs typeface="Arial"/>
                <a:sym typeface="Arial"/>
              </a:defRPr>
            </a:lvl1pPr>
            <a:lvl2pPr marL="342900" marR="0" lvl="1" indent="0" algn="l" rtl="0">
              <a:spcBef>
                <a:spcPts val="180"/>
              </a:spcBef>
              <a:spcAft>
                <a:spcPts val="0"/>
              </a:spcAft>
              <a:buClr>
                <a:schemeClr val="dk1"/>
              </a:buClr>
              <a:buFont typeface="Arial"/>
              <a:buNone/>
              <a:defRPr sz="900" b="0" i="0" u="none" strike="noStrike" cap="none">
                <a:solidFill>
                  <a:schemeClr val="dk1"/>
                </a:solidFill>
                <a:latin typeface="Arial"/>
                <a:ea typeface="Arial"/>
                <a:cs typeface="Arial"/>
                <a:sym typeface="Arial"/>
              </a:defRPr>
            </a:lvl2pPr>
            <a:lvl3pPr marL="685800" marR="0" lvl="2" indent="0" algn="l" rtl="0">
              <a:spcBef>
                <a:spcPts val="150"/>
              </a:spcBef>
              <a:spcAft>
                <a:spcPts val="0"/>
              </a:spcAft>
              <a:buClr>
                <a:schemeClr val="dk1"/>
              </a:buClr>
              <a:buFont typeface="Arial"/>
              <a:buNone/>
              <a:defRPr sz="750" b="0" i="0" u="none" strike="noStrike" cap="none">
                <a:solidFill>
                  <a:schemeClr val="dk1"/>
                </a:solidFill>
                <a:latin typeface="Arial"/>
                <a:ea typeface="Arial"/>
                <a:cs typeface="Arial"/>
                <a:sym typeface="Arial"/>
              </a:defRPr>
            </a:lvl3pPr>
            <a:lvl4pPr marL="1028700" marR="0" lvl="3"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4pPr>
            <a:lvl5pPr marL="1371600" marR="0" lvl="4"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5pPr>
            <a:lvl6pPr marL="1714500" marR="0" lvl="5"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6pPr>
            <a:lvl7pPr marL="2057400" marR="0" lvl="6"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7pPr>
            <a:lvl8pPr marL="2400300" marR="0" lvl="7"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8pPr>
            <a:lvl9pPr marL="2743200" marR="0" lvl="8" indent="0" algn="l" rtl="0">
              <a:spcBef>
                <a:spcPts val="135"/>
              </a:spcBef>
              <a:spcAft>
                <a:spcPts val="0"/>
              </a:spcAft>
              <a:buClr>
                <a:schemeClr val="dk1"/>
              </a:buClr>
              <a:buFont typeface="Arial"/>
              <a:buNone/>
              <a:defRPr sz="675"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19" name="Shape 119"/>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0" name="Shape 120"/>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 name="Shape 17"/>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18" name="Shape 18"/>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8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9pPr>
          </a:lstStyle>
          <a:p>
            <a:endParaRPr/>
          </a:p>
        </p:txBody>
      </p:sp>
      <p:sp>
        <p:nvSpPr>
          <p:cNvPr id="19" name="Shape 1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3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2874763" y="-1217413"/>
            <a:ext cx="3394472" cy="8229600"/>
          </a:xfrm>
          <a:prstGeom prst="rect">
            <a:avLst/>
          </a:prstGeom>
          <a:noFill/>
          <a:ln>
            <a:noFill/>
          </a:ln>
        </p:spPr>
        <p:txBody>
          <a:bodyPr lIns="91425" tIns="91425" rIns="91425" bIns="91425" anchor="t" anchorCtr="0"/>
          <a:lstStyle>
            <a:lvl1pPr marL="257175" marR="0" lvl="0" indent="-104775"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557213" marR="0" lvl="1" indent="-80962"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857250" marR="0" lvl="2" indent="-571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950" marR="0" lvl="5"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5" name="Shape 125"/>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26" name="Shape 126"/>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rot="5400000">
            <a:off x="5463777" y="1371600"/>
            <a:ext cx="4388643"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3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129" name="Shape 129"/>
          <p:cNvSpPr txBox="1">
            <a:spLocks noGrp="1"/>
          </p:cNvSpPr>
          <p:nvPr>
            <p:ph type="body" idx="1"/>
          </p:nvPr>
        </p:nvSpPr>
        <p:spPr>
          <a:xfrm rot="5400000">
            <a:off x="1272778" y="-609598"/>
            <a:ext cx="4388643" cy="6019799"/>
          </a:xfrm>
          <a:prstGeom prst="rect">
            <a:avLst/>
          </a:prstGeom>
          <a:noFill/>
          <a:ln>
            <a:noFill/>
          </a:ln>
        </p:spPr>
        <p:txBody>
          <a:bodyPr lIns="91425" tIns="91425" rIns="91425" bIns="91425" anchor="t" anchorCtr="0"/>
          <a:lstStyle>
            <a:lvl1pPr marL="257175" marR="0" lvl="0" indent="-104775"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557213" marR="0" lvl="1" indent="-80962"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857250" marR="0" lvl="2" indent="-571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950" marR="0" lvl="5"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1" name="Shape 131"/>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32" name="Shape 132"/>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lide">
    <p:bg>
      <p:bgPr>
        <a:blipFill rotWithShape="1">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1485900"/>
            <a:ext cx="8229600" cy="1257298"/>
          </a:xfrm>
          <a:prstGeom prst="rect">
            <a:avLst/>
          </a:prstGeom>
          <a:noFill/>
          <a:ln>
            <a:noFill/>
          </a:ln>
        </p:spPr>
        <p:txBody>
          <a:bodyPr lIns="91425" tIns="91425" rIns="91425" bIns="91425" anchor="t" anchorCtr="0"/>
          <a:lstStyle>
            <a:lvl1pPr marL="0" marR="0" lvl="0" indent="0" algn="ctr" rtl="0">
              <a:lnSpc>
                <a:spcPct val="107142"/>
              </a:lnSpc>
              <a:spcBef>
                <a:spcPts val="0"/>
              </a:spcBef>
              <a:spcAft>
                <a:spcPts val="0"/>
              </a:spcAft>
              <a:buClr>
                <a:schemeClr val="dk1"/>
              </a:buClr>
              <a:buFont typeface="Calibri"/>
              <a:buNone/>
              <a:defRPr sz="2100" b="1"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6" name="Shape 136"/>
          <p:cNvSpPr txBox="1">
            <a:spLocks noGrp="1"/>
          </p:cNvSpPr>
          <p:nvPr>
            <p:ph type="subTitle" idx="1"/>
          </p:nvPr>
        </p:nvSpPr>
        <p:spPr>
          <a:xfrm>
            <a:off x="1371600" y="2914650"/>
            <a:ext cx="6400799" cy="342899"/>
          </a:xfrm>
          <a:prstGeom prst="rect">
            <a:avLst/>
          </a:prstGeom>
          <a:noFill/>
          <a:ln>
            <a:noFill/>
          </a:ln>
        </p:spPr>
        <p:txBody>
          <a:bodyPr lIns="91425" tIns="91425" rIns="91425" bIns="91425" anchor="t" anchorCtr="0"/>
          <a:lstStyle>
            <a:lvl1pPr marL="0" marR="0" lvl="0" indent="0" algn="ctr" rtl="0">
              <a:lnSpc>
                <a:spcPct val="100000"/>
              </a:lnSpc>
              <a:spcBef>
                <a:spcPts val="300"/>
              </a:spcBef>
              <a:spcAft>
                <a:spcPts val="0"/>
              </a:spcAft>
              <a:buClr>
                <a:schemeClr val="lt2"/>
              </a:buClr>
              <a:buFont typeface="Arial"/>
              <a:buNone/>
              <a:defRPr sz="1500" b="1" i="0" u="none" strike="noStrike" cap="none">
                <a:solidFill>
                  <a:schemeClr val="lt2"/>
                </a:solidFill>
                <a:latin typeface="Calibri"/>
                <a:ea typeface="Calibri"/>
                <a:cs typeface="Calibri"/>
                <a:sym typeface="Calibri"/>
              </a:defRPr>
            </a:lvl1pPr>
            <a:lvl2pPr marL="342900" marR="0" lvl="1" indent="0" algn="ctr" rtl="0">
              <a:lnSpc>
                <a:spcPct val="100000"/>
              </a:lnSpc>
              <a:spcBef>
                <a:spcPts val="420"/>
              </a:spcBef>
              <a:spcAft>
                <a:spcPts val="0"/>
              </a:spcAft>
              <a:buClr>
                <a:srgbClr val="888EC1"/>
              </a:buClr>
              <a:buFont typeface="Arial"/>
              <a:buNone/>
              <a:defRPr sz="2100" b="0" i="0" u="none" strike="noStrike" cap="none">
                <a:solidFill>
                  <a:srgbClr val="888EC1"/>
                </a:solidFill>
                <a:latin typeface="Open Sans"/>
                <a:ea typeface="Open Sans"/>
                <a:cs typeface="Open Sans"/>
                <a:sym typeface="Open Sans"/>
              </a:defRPr>
            </a:lvl2pPr>
            <a:lvl3pPr marL="685800" marR="0" lvl="2" indent="0" algn="ctr" rtl="0">
              <a:lnSpc>
                <a:spcPct val="100000"/>
              </a:lnSpc>
              <a:spcBef>
                <a:spcPts val="360"/>
              </a:spcBef>
              <a:spcAft>
                <a:spcPts val="0"/>
              </a:spcAft>
              <a:buClr>
                <a:srgbClr val="888EC1"/>
              </a:buClr>
              <a:buFont typeface="Arial"/>
              <a:buNone/>
              <a:defRPr sz="1800" b="0" i="0" u="none" strike="noStrike" cap="none">
                <a:solidFill>
                  <a:srgbClr val="888EC1"/>
                </a:solidFill>
                <a:latin typeface="Open Sans"/>
                <a:ea typeface="Open Sans"/>
                <a:cs typeface="Open Sans"/>
                <a:sym typeface="Open Sans"/>
              </a:defRPr>
            </a:lvl3pPr>
            <a:lvl4pPr marL="1028700" marR="0" lvl="3" indent="0" algn="ctr" rtl="0">
              <a:lnSpc>
                <a:spcPct val="100000"/>
              </a:lnSpc>
              <a:spcBef>
                <a:spcPts val="300"/>
              </a:spcBef>
              <a:spcAft>
                <a:spcPts val="0"/>
              </a:spcAft>
              <a:buClr>
                <a:srgbClr val="888EC1"/>
              </a:buClr>
              <a:buFont typeface="Arial"/>
              <a:buNone/>
              <a:defRPr sz="1500" b="0" i="0" u="none" strike="noStrike" cap="none">
                <a:solidFill>
                  <a:srgbClr val="888EC1"/>
                </a:solidFill>
                <a:latin typeface="Open Sans"/>
                <a:ea typeface="Open Sans"/>
                <a:cs typeface="Open Sans"/>
                <a:sym typeface="Open Sans"/>
              </a:defRPr>
            </a:lvl4pPr>
            <a:lvl5pPr marL="1371600" marR="0" lvl="4" indent="0" algn="ctr" rtl="0">
              <a:lnSpc>
                <a:spcPct val="100000"/>
              </a:lnSpc>
              <a:spcBef>
                <a:spcPts val="300"/>
              </a:spcBef>
              <a:spcAft>
                <a:spcPts val="0"/>
              </a:spcAft>
              <a:buClr>
                <a:srgbClr val="888EC1"/>
              </a:buClr>
              <a:buFont typeface="Arial"/>
              <a:buNone/>
              <a:defRPr sz="1500" b="0" i="0" u="none" strike="noStrike" cap="none">
                <a:solidFill>
                  <a:srgbClr val="888EC1"/>
                </a:solidFill>
                <a:latin typeface="Open Sans"/>
                <a:ea typeface="Open Sans"/>
                <a:cs typeface="Open Sans"/>
                <a:sym typeface="Open Sans"/>
              </a:defRPr>
            </a:lvl5pPr>
            <a:lvl6pPr marL="1714500" marR="0" lvl="5" indent="0" algn="ctr" rtl="0">
              <a:lnSpc>
                <a:spcPct val="100000"/>
              </a:lnSpc>
              <a:spcBef>
                <a:spcPts val="300"/>
              </a:spcBef>
              <a:spcAft>
                <a:spcPts val="0"/>
              </a:spcAft>
              <a:buClr>
                <a:srgbClr val="888EC1"/>
              </a:buClr>
              <a:buFont typeface="Arial"/>
              <a:buNone/>
              <a:defRPr sz="1500" b="0" i="0" u="none" strike="noStrike" cap="none">
                <a:solidFill>
                  <a:srgbClr val="888EC1"/>
                </a:solidFill>
                <a:latin typeface="Open Sans"/>
                <a:ea typeface="Open Sans"/>
                <a:cs typeface="Open Sans"/>
                <a:sym typeface="Open Sans"/>
              </a:defRPr>
            </a:lvl6pPr>
            <a:lvl7pPr marL="2057400" marR="0" lvl="6" indent="0" algn="ctr" rtl="0">
              <a:lnSpc>
                <a:spcPct val="100000"/>
              </a:lnSpc>
              <a:spcBef>
                <a:spcPts val="300"/>
              </a:spcBef>
              <a:spcAft>
                <a:spcPts val="0"/>
              </a:spcAft>
              <a:buClr>
                <a:srgbClr val="888EC1"/>
              </a:buClr>
              <a:buFont typeface="Arial"/>
              <a:buNone/>
              <a:defRPr sz="1500" b="0" i="0" u="none" strike="noStrike" cap="none">
                <a:solidFill>
                  <a:srgbClr val="888EC1"/>
                </a:solidFill>
                <a:latin typeface="Open Sans"/>
                <a:ea typeface="Open Sans"/>
                <a:cs typeface="Open Sans"/>
                <a:sym typeface="Open Sans"/>
              </a:defRPr>
            </a:lvl7pPr>
            <a:lvl8pPr marL="2400300" marR="0" lvl="7" indent="0" algn="ctr" rtl="0">
              <a:lnSpc>
                <a:spcPct val="100000"/>
              </a:lnSpc>
              <a:spcBef>
                <a:spcPts val="300"/>
              </a:spcBef>
              <a:spcAft>
                <a:spcPts val="0"/>
              </a:spcAft>
              <a:buClr>
                <a:srgbClr val="888EC1"/>
              </a:buClr>
              <a:buFont typeface="Arial"/>
              <a:buNone/>
              <a:defRPr sz="1500" b="0" i="0" u="none" strike="noStrike" cap="none">
                <a:solidFill>
                  <a:srgbClr val="888EC1"/>
                </a:solidFill>
                <a:latin typeface="Open Sans"/>
                <a:ea typeface="Open Sans"/>
                <a:cs typeface="Open Sans"/>
                <a:sym typeface="Open Sans"/>
              </a:defRPr>
            </a:lvl8pPr>
            <a:lvl9pPr marL="2743200" marR="0" lvl="8" indent="0" algn="ctr" rtl="0">
              <a:lnSpc>
                <a:spcPct val="100000"/>
              </a:lnSpc>
              <a:spcBef>
                <a:spcPts val="300"/>
              </a:spcBef>
              <a:spcAft>
                <a:spcPts val="0"/>
              </a:spcAft>
              <a:buClr>
                <a:srgbClr val="888EC1"/>
              </a:buClr>
              <a:buFont typeface="Arial"/>
              <a:buNone/>
              <a:defRPr sz="1500" b="0" i="0" u="none" strike="noStrike" cap="none">
                <a:solidFill>
                  <a:srgbClr val="888EC1"/>
                </a:solidFill>
                <a:latin typeface="Open Sans"/>
                <a:ea typeface="Open Sans"/>
                <a:cs typeface="Open Sans"/>
                <a:sym typeface="Open Sans"/>
              </a:defRPr>
            </a:lvl9pPr>
          </a:lstStyle>
          <a:p>
            <a:endParaRPr/>
          </a:p>
        </p:txBody>
      </p:sp>
      <p:sp>
        <p:nvSpPr>
          <p:cNvPr id="137" name="Shape 137"/>
          <p:cNvSpPr txBox="1">
            <a:spLocks noGrp="1"/>
          </p:cNvSpPr>
          <p:nvPr>
            <p:ph type="body" idx="2"/>
          </p:nvPr>
        </p:nvSpPr>
        <p:spPr>
          <a:xfrm>
            <a:off x="1371600" y="3200400"/>
            <a:ext cx="6400799" cy="971550"/>
          </a:xfrm>
          <a:prstGeom prst="rect">
            <a:avLst/>
          </a:prstGeom>
          <a:noFill/>
          <a:ln>
            <a:noFill/>
          </a:ln>
        </p:spPr>
        <p:txBody>
          <a:bodyPr lIns="91425" tIns="91425" rIns="91425" bIns="91425" anchor="t" anchorCtr="0"/>
          <a:lstStyle>
            <a:lvl1pPr marL="257175" marR="0" lvl="0" indent="-257175" algn="ctr" rtl="0">
              <a:lnSpc>
                <a:spcPct val="111111"/>
              </a:lnSpc>
              <a:spcBef>
                <a:spcPts val="270"/>
              </a:spcBef>
              <a:spcAft>
                <a:spcPts val="0"/>
              </a:spcAft>
              <a:buClr>
                <a:schemeClr val="dk1"/>
              </a:buClr>
              <a:buFont typeface="Arial"/>
              <a:buNone/>
              <a:defRPr sz="1350" b="0" i="0" u="none" strike="noStrike" cap="none">
                <a:solidFill>
                  <a:schemeClr val="dk1"/>
                </a:solidFill>
                <a:latin typeface="Calibri"/>
                <a:ea typeface="Calibri"/>
                <a:cs typeface="Calibri"/>
                <a:sym typeface="Calibri"/>
              </a:defRPr>
            </a:lvl1pPr>
            <a:lvl2pPr marL="557213" marR="0" lvl="1" indent="46037" algn="ctr" rtl="0">
              <a:lnSpc>
                <a:spcPct val="100000"/>
              </a:lnSpc>
              <a:spcBef>
                <a:spcPts val="420"/>
              </a:spcBef>
              <a:spcAft>
                <a:spcPts val="0"/>
              </a:spcAft>
              <a:buClr>
                <a:schemeClr val="dk2"/>
              </a:buClr>
              <a:buSzPct val="100000"/>
              <a:buFont typeface="Arial"/>
              <a:buChar char="–"/>
              <a:defRPr sz="2100" b="0" i="0" u="none" strike="noStrike" cap="none">
                <a:solidFill>
                  <a:schemeClr val="dk2"/>
                </a:solidFill>
                <a:latin typeface="Open Sans"/>
                <a:ea typeface="Open Sans"/>
                <a:cs typeface="Open Sans"/>
                <a:sym typeface="Open Sans"/>
              </a:defRPr>
            </a:lvl2pPr>
            <a:lvl3pPr marL="857250" marR="0" lvl="2" indent="57150" algn="ctr" rtl="0">
              <a:lnSpc>
                <a:spcPct val="100000"/>
              </a:lnSpc>
              <a:spcBef>
                <a:spcPts val="360"/>
              </a:spcBef>
              <a:spcAft>
                <a:spcPts val="0"/>
              </a:spcAft>
              <a:buClr>
                <a:schemeClr val="dk2"/>
              </a:buClr>
              <a:buSzPct val="100000"/>
              <a:buFont typeface="Arial"/>
              <a:buChar char="•"/>
              <a:defRPr sz="1800" b="0" i="0" u="none" strike="noStrike" cap="none">
                <a:solidFill>
                  <a:schemeClr val="dk2"/>
                </a:solidFill>
                <a:latin typeface="Open Sans"/>
                <a:ea typeface="Open Sans"/>
                <a:cs typeface="Open Sans"/>
                <a:sym typeface="Open Sans"/>
              </a:defRPr>
            </a:lvl3pPr>
            <a:lvl4pPr marL="1200150" marR="0" lvl="3" indent="12700" algn="ctr" rtl="0">
              <a:lnSpc>
                <a:spcPct val="100000"/>
              </a:lnSpc>
              <a:spcBef>
                <a:spcPts val="300"/>
              </a:spcBef>
              <a:spcAft>
                <a:spcPts val="0"/>
              </a:spcAft>
              <a:buClr>
                <a:schemeClr val="dk2"/>
              </a:buClr>
              <a:buSzPct val="100000"/>
              <a:buFont typeface="Arial"/>
              <a:buChar char="–"/>
              <a:defRPr sz="1500" b="0" i="0" u="none" strike="noStrike" cap="none">
                <a:solidFill>
                  <a:schemeClr val="dk2"/>
                </a:solidFill>
                <a:latin typeface="Open Sans"/>
                <a:ea typeface="Open Sans"/>
                <a:cs typeface="Open Sans"/>
                <a:sym typeface="Open Sans"/>
              </a:defRPr>
            </a:lvl4pPr>
            <a:lvl5pPr marL="1543050" marR="0" lvl="4" indent="12700" algn="ctr" rtl="0">
              <a:lnSpc>
                <a:spcPct val="100000"/>
              </a:lnSpc>
              <a:spcBef>
                <a:spcPts val="300"/>
              </a:spcBef>
              <a:spcAft>
                <a:spcPts val="0"/>
              </a:spcAft>
              <a:buClr>
                <a:schemeClr val="dk2"/>
              </a:buClr>
              <a:buSzPct val="100000"/>
              <a:buFont typeface="Arial"/>
              <a:buChar char="»"/>
              <a:defRPr sz="1500" b="0" i="0" u="none" strike="noStrike" cap="none">
                <a:solidFill>
                  <a:schemeClr val="dk2"/>
                </a:solidFill>
                <a:latin typeface="Open Sans"/>
                <a:ea typeface="Open Sans"/>
                <a:cs typeface="Open Sans"/>
                <a:sym typeface="Open Sans"/>
              </a:defRPr>
            </a:lvl5pPr>
            <a:lvl6pPr marL="1885950" marR="0" lvl="5"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Open Sans"/>
                <a:ea typeface="Open Sans"/>
                <a:cs typeface="Open Sans"/>
                <a:sym typeface="Open Sans"/>
              </a:defRPr>
            </a:lvl6pPr>
            <a:lvl7pPr marL="2228850" marR="0" lvl="6"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Open Sans"/>
                <a:ea typeface="Open Sans"/>
                <a:cs typeface="Open Sans"/>
                <a:sym typeface="Open Sans"/>
              </a:defRPr>
            </a:lvl7pPr>
            <a:lvl8pPr marL="2571750" marR="0" lvl="7"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Open Sans"/>
                <a:ea typeface="Open Sans"/>
                <a:cs typeface="Open Sans"/>
                <a:sym typeface="Open Sans"/>
              </a:defRPr>
            </a:lvl8pPr>
            <a:lvl9pPr marL="2914650" marR="0" lvl="8" indent="12700" algn="l" rtl="0">
              <a:lnSpc>
                <a:spcPct val="100000"/>
              </a:lnSpc>
              <a:spcBef>
                <a:spcPts val="300"/>
              </a:spcBef>
              <a:spcAft>
                <a:spcPts val="0"/>
              </a:spcAft>
              <a:buClr>
                <a:schemeClr val="dk1"/>
              </a:buClr>
              <a:buSzPct val="100000"/>
              <a:buFont typeface="Arial"/>
              <a:buChar char="•"/>
              <a:defRPr sz="1500" b="0" i="0" u="none" strike="noStrike" cap="none">
                <a:solidFill>
                  <a:schemeClr val="dk1"/>
                </a:solidFill>
                <a:latin typeface="Open Sans"/>
                <a:ea typeface="Open Sans"/>
                <a:cs typeface="Open Sans"/>
                <a:sym typeface="Open Sans"/>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2"/>
        <p:cNvGrpSpPr/>
        <p:nvPr/>
      </p:nvGrpSpPr>
      <p:grpSpPr>
        <a:xfrm>
          <a:off x="0" y="0"/>
          <a:ext cx="0" cy="0"/>
          <a:chOff x="0" y="0"/>
          <a:chExt cx="0" cy="0"/>
        </a:xfrm>
      </p:grpSpPr>
      <p:sp>
        <p:nvSpPr>
          <p:cNvPr id="143" name="Shape 143"/>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4" name="Shape 144"/>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145" name="Shape 145"/>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8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9pPr>
          </a:lstStyle>
          <a:p>
            <a:endParaRPr/>
          </a:p>
        </p:txBody>
      </p:sp>
      <p:sp>
        <p:nvSpPr>
          <p:cNvPr id="146" name="Shape 14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7"/>
        <p:cNvGrpSpPr/>
        <p:nvPr/>
      </p:nvGrpSpPr>
      <p:grpSpPr>
        <a:xfrm>
          <a:off x="0" y="0"/>
          <a:ext cx="0" cy="0"/>
          <a:chOff x="0" y="0"/>
          <a:chExt cx="0" cy="0"/>
        </a:xfrm>
      </p:grpSpPr>
      <p:sp>
        <p:nvSpPr>
          <p:cNvPr id="148" name="Shape 148"/>
          <p:cNvSpPr/>
          <p:nvPr/>
        </p:nvSpPr>
        <p:spPr>
          <a:xfrm>
            <a:off x="2744011" y="756700"/>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a:headEnd type="none" w="med" len="med"/>
            <a:tailEnd type="none" w="med" len="med"/>
          </a:ln>
        </p:spPr>
      </p:sp>
      <p:sp>
        <p:nvSpPr>
          <p:cNvPr id="149" name="Shape 149"/>
          <p:cNvSpPr/>
          <p:nvPr/>
        </p:nvSpPr>
        <p:spPr>
          <a:xfrm rot="10800000">
            <a:off x="5318349" y="3266724"/>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a:headEnd type="none" w="med" len="med"/>
            <a:tailEnd type="none" w="med" len="med"/>
          </a:ln>
        </p:spPr>
      </p:sp>
      <p:sp>
        <p:nvSpPr>
          <p:cNvPr id="150" name="Shape 150"/>
          <p:cNvSpPr txBox="1">
            <a:spLocks noGrp="1"/>
          </p:cNvSpPr>
          <p:nvPr>
            <p:ph type="ctrTitle"/>
          </p:nvPr>
        </p:nvSpPr>
        <p:spPr>
          <a:xfrm>
            <a:off x="3044700" y="1444254"/>
            <a:ext cx="3054600" cy="15371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lgn="ctr">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lgn="ctr">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lgn="ctr">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lgn="ctr">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lgn="ctr">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lgn="ctr">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lgn="ctr">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lgn="ctr">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151" name="Shape 151"/>
          <p:cNvSpPr txBox="1">
            <a:spLocks noGrp="1"/>
          </p:cNvSpPr>
          <p:nvPr>
            <p:ph type="subTitle" idx="1"/>
          </p:nvPr>
        </p:nvSpPr>
        <p:spPr>
          <a:xfrm>
            <a:off x="3044700" y="3116580"/>
            <a:ext cx="3054600" cy="7013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1pPr>
            <a:lvl2pPr marL="457200" marR="0" lvl="1"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2pPr>
            <a:lvl3pPr marL="914400" marR="0" lvl="2"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3pPr>
            <a:lvl4pPr marL="1371600" marR="0" lvl="3"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4pPr>
            <a:lvl5pPr marL="1828800" marR="0" lvl="4"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5pPr>
            <a:lvl6pPr marL="2286000" marR="0" lvl="5"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6pPr>
            <a:lvl7pPr marL="2743200" marR="0" lvl="6"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7pPr>
            <a:lvl8pPr marL="3200400" marR="0" lvl="7"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8pPr>
            <a:lvl9pPr marL="3657600" marR="0" lvl="8" indent="0" algn="ctr" rtl="0">
              <a:lnSpc>
                <a:spcPct val="100000"/>
              </a:lnSpc>
              <a:spcBef>
                <a:spcPts val="0"/>
              </a:spcBef>
              <a:spcAft>
                <a:spcPts val="0"/>
              </a:spcAft>
              <a:buClr>
                <a:schemeClr val="dk1"/>
              </a:buClr>
              <a:buFont typeface="Economica"/>
              <a:buNone/>
              <a:defRPr sz="2100" b="0" i="0" u="none" strike="noStrike" cap="none">
                <a:solidFill>
                  <a:schemeClr val="dk1"/>
                </a:solidFill>
                <a:latin typeface="Economica"/>
                <a:ea typeface="Economica"/>
                <a:cs typeface="Economica"/>
                <a:sym typeface="Economica"/>
              </a:defRPr>
            </a:lvl9pPr>
          </a:lstStyle>
          <a:p>
            <a:endParaRPr/>
          </a:p>
        </p:txBody>
      </p:sp>
      <p:sp>
        <p:nvSpPr>
          <p:cNvPr id="152" name="Shape 15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3"/>
        <p:cNvGrpSpPr/>
        <p:nvPr/>
      </p:nvGrpSpPr>
      <p:grpSpPr>
        <a:xfrm>
          <a:off x="0" y="0"/>
          <a:ext cx="0" cy="0"/>
          <a:chOff x="0" y="0"/>
          <a:chExt cx="0" cy="0"/>
        </a:xfrm>
      </p:grpSpPr>
      <p:sp>
        <p:nvSpPr>
          <p:cNvPr id="154" name="Shape 154"/>
          <p:cNvSpPr/>
          <p:nvPr/>
        </p:nvSpPr>
        <p:spPr>
          <a:xfrm flipH="1">
            <a:off x="7595936" y="460225"/>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a:headEnd type="none" w="med" len="med"/>
            <a:tailEnd type="none" w="med" len="med"/>
          </a:ln>
        </p:spPr>
      </p:sp>
      <p:sp>
        <p:nvSpPr>
          <p:cNvPr id="155" name="Shape 155"/>
          <p:cNvSpPr/>
          <p:nvPr/>
        </p:nvSpPr>
        <p:spPr>
          <a:xfrm rot="10800000" flipH="1">
            <a:off x="466425" y="3558324"/>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a:headEnd type="none" w="med" len="med"/>
            <a:tailEnd type="none" w="med" len="med"/>
          </a:ln>
        </p:spPr>
      </p:sp>
      <p:sp>
        <p:nvSpPr>
          <p:cNvPr id="156" name="Shape 156"/>
          <p:cNvSpPr txBox="1">
            <a:spLocks noGrp="1"/>
          </p:cNvSpPr>
          <p:nvPr>
            <p:ph type="title"/>
          </p:nvPr>
        </p:nvSpPr>
        <p:spPr>
          <a:xfrm>
            <a:off x="773700" y="1806450"/>
            <a:ext cx="7596600" cy="1530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lgn="ctr">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lgn="ctr">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lgn="ctr">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lgn="ctr">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lgn="ctr">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lgn="ctr">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lgn="ctr">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lgn="ctr">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157" name="Shape 15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160" name="Shape 160"/>
          <p:cNvSpPr txBox="1">
            <a:spLocks noGrp="1"/>
          </p:cNvSpPr>
          <p:nvPr>
            <p:ph type="body" idx="1"/>
          </p:nvPr>
        </p:nvSpPr>
        <p:spPr>
          <a:xfrm>
            <a:off x="311700" y="1225225"/>
            <a:ext cx="3999899" cy="3354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9pPr>
          </a:lstStyle>
          <a:p>
            <a:endParaRPr/>
          </a:p>
        </p:txBody>
      </p:sp>
      <p:sp>
        <p:nvSpPr>
          <p:cNvPr id="161" name="Shape 161"/>
          <p:cNvSpPr txBox="1">
            <a:spLocks noGrp="1"/>
          </p:cNvSpPr>
          <p:nvPr>
            <p:ph type="body" idx="2"/>
          </p:nvPr>
        </p:nvSpPr>
        <p:spPr>
          <a:xfrm>
            <a:off x="4832400" y="1225225"/>
            <a:ext cx="3999899" cy="3354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9pPr>
          </a:lstStyle>
          <a:p>
            <a:endParaRPr/>
          </a:p>
        </p:txBody>
      </p:sp>
      <p:sp>
        <p:nvSpPr>
          <p:cNvPr id="162" name="Shape 16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165" name="Shape 16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555600"/>
            <a:ext cx="2807999" cy="7556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30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3000">
                <a:solidFill>
                  <a:schemeClr val="dk1"/>
                </a:solidFill>
                <a:latin typeface="Economica"/>
                <a:ea typeface="Economica"/>
                <a:cs typeface="Economica"/>
                <a:sym typeface="Economica"/>
              </a:defRPr>
            </a:lvl2pPr>
            <a:lvl3pPr lvl="2" indent="0">
              <a:spcBef>
                <a:spcPts val="0"/>
              </a:spcBef>
              <a:buClr>
                <a:schemeClr val="dk1"/>
              </a:buClr>
              <a:buFont typeface="Economica"/>
              <a:buNone/>
              <a:defRPr sz="3000">
                <a:solidFill>
                  <a:schemeClr val="dk1"/>
                </a:solidFill>
                <a:latin typeface="Economica"/>
                <a:ea typeface="Economica"/>
                <a:cs typeface="Economica"/>
                <a:sym typeface="Economica"/>
              </a:defRPr>
            </a:lvl3pPr>
            <a:lvl4pPr lvl="3" indent="0">
              <a:spcBef>
                <a:spcPts val="0"/>
              </a:spcBef>
              <a:buClr>
                <a:schemeClr val="dk1"/>
              </a:buClr>
              <a:buFont typeface="Economica"/>
              <a:buNone/>
              <a:defRPr sz="3000">
                <a:solidFill>
                  <a:schemeClr val="dk1"/>
                </a:solidFill>
                <a:latin typeface="Economica"/>
                <a:ea typeface="Economica"/>
                <a:cs typeface="Economica"/>
                <a:sym typeface="Economica"/>
              </a:defRPr>
            </a:lvl4pPr>
            <a:lvl5pPr lvl="4" indent="0">
              <a:spcBef>
                <a:spcPts val="0"/>
              </a:spcBef>
              <a:buClr>
                <a:schemeClr val="dk1"/>
              </a:buClr>
              <a:buFont typeface="Economica"/>
              <a:buNone/>
              <a:defRPr sz="3000">
                <a:solidFill>
                  <a:schemeClr val="dk1"/>
                </a:solidFill>
                <a:latin typeface="Economica"/>
                <a:ea typeface="Economica"/>
                <a:cs typeface="Economica"/>
                <a:sym typeface="Economica"/>
              </a:defRPr>
            </a:lvl5pPr>
            <a:lvl6pPr lvl="5" indent="0">
              <a:spcBef>
                <a:spcPts val="0"/>
              </a:spcBef>
              <a:buClr>
                <a:schemeClr val="dk1"/>
              </a:buClr>
              <a:buFont typeface="Economica"/>
              <a:buNone/>
              <a:defRPr sz="3000">
                <a:solidFill>
                  <a:schemeClr val="dk1"/>
                </a:solidFill>
                <a:latin typeface="Economica"/>
                <a:ea typeface="Economica"/>
                <a:cs typeface="Economica"/>
                <a:sym typeface="Economica"/>
              </a:defRPr>
            </a:lvl6pPr>
            <a:lvl7pPr lvl="6" indent="0">
              <a:spcBef>
                <a:spcPts val="0"/>
              </a:spcBef>
              <a:buClr>
                <a:schemeClr val="dk1"/>
              </a:buClr>
              <a:buFont typeface="Economica"/>
              <a:buNone/>
              <a:defRPr sz="3000">
                <a:solidFill>
                  <a:schemeClr val="dk1"/>
                </a:solidFill>
                <a:latin typeface="Economica"/>
                <a:ea typeface="Economica"/>
                <a:cs typeface="Economica"/>
                <a:sym typeface="Economica"/>
              </a:defRPr>
            </a:lvl7pPr>
            <a:lvl8pPr lvl="7" indent="0">
              <a:spcBef>
                <a:spcPts val="0"/>
              </a:spcBef>
              <a:buClr>
                <a:schemeClr val="dk1"/>
              </a:buClr>
              <a:buFont typeface="Economica"/>
              <a:buNone/>
              <a:defRPr sz="3000">
                <a:solidFill>
                  <a:schemeClr val="dk1"/>
                </a:solidFill>
                <a:latin typeface="Economica"/>
                <a:ea typeface="Economica"/>
                <a:cs typeface="Economica"/>
                <a:sym typeface="Economica"/>
              </a:defRPr>
            </a:lvl8pPr>
            <a:lvl9pPr lvl="8" indent="0">
              <a:spcBef>
                <a:spcPts val="0"/>
              </a:spcBef>
              <a:buClr>
                <a:schemeClr val="dk1"/>
              </a:buClr>
              <a:buFont typeface="Economica"/>
              <a:buNone/>
              <a:defRPr sz="3000">
                <a:solidFill>
                  <a:schemeClr val="dk1"/>
                </a:solidFill>
                <a:latin typeface="Economica"/>
                <a:ea typeface="Economica"/>
                <a:cs typeface="Economica"/>
                <a:sym typeface="Economica"/>
              </a:defRPr>
            </a:lvl9pPr>
          </a:lstStyle>
          <a:p>
            <a:endParaRPr/>
          </a:p>
        </p:txBody>
      </p:sp>
      <p:sp>
        <p:nvSpPr>
          <p:cNvPr id="168" name="Shape 168"/>
          <p:cNvSpPr txBox="1">
            <a:spLocks noGrp="1"/>
          </p:cNvSpPr>
          <p:nvPr>
            <p:ph type="body" idx="1"/>
          </p:nvPr>
        </p:nvSpPr>
        <p:spPr>
          <a:xfrm>
            <a:off x="311700" y="1399399"/>
            <a:ext cx="2807999" cy="27849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9pPr>
          </a:lstStyle>
          <a:p>
            <a:endParaRPr/>
          </a:p>
        </p:txBody>
      </p:sp>
      <p:sp>
        <p:nvSpPr>
          <p:cNvPr id="169" name="Shape 16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ain point">
    <p:spTree>
      <p:nvGrpSpPr>
        <p:cNvPr id="1" name="Shape 170"/>
        <p:cNvGrpSpPr/>
        <p:nvPr/>
      </p:nvGrpSpPr>
      <p:grpSpPr>
        <a:xfrm>
          <a:off x="0" y="0"/>
          <a:ext cx="0" cy="0"/>
          <a:chOff x="0" y="0"/>
          <a:chExt cx="0" cy="0"/>
        </a:xfrm>
      </p:grpSpPr>
      <p:sp>
        <p:nvSpPr>
          <p:cNvPr id="171" name="Shape 171"/>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72" name="Shape 172"/>
          <p:cNvSpPr txBox="1">
            <a:spLocks noGrp="1"/>
          </p:cNvSpPr>
          <p:nvPr>
            <p:ph type="title"/>
          </p:nvPr>
        </p:nvSpPr>
        <p:spPr>
          <a:xfrm>
            <a:off x="490250" y="450150"/>
            <a:ext cx="5878799"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Economica"/>
              <a:buNone/>
              <a:defRPr sz="48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8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8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8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8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8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8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8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800">
                <a:solidFill>
                  <a:schemeClr val="dk1"/>
                </a:solidFill>
                <a:latin typeface="Economica"/>
                <a:ea typeface="Economica"/>
                <a:cs typeface="Economica"/>
                <a:sym typeface="Economica"/>
              </a:defRPr>
            </a:lvl9pPr>
          </a:lstStyle>
          <a:p>
            <a:endParaRPr/>
          </a:p>
        </p:txBody>
      </p:sp>
      <p:sp>
        <p:nvSpPr>
          <p:cNvPr id="173" name="Shape 17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22" name="Shape 2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74"/>
        <p:cNvGrpSpPr/>
        <p:nvPr/>
      </p:nvGrpSpPr>
      <p:grpSpPr>
        <a:xfrm>
          <a:off x="0" y="0"/>
          <a:ext cx="0" cy="0"/>
          <a:chOff x="0" y="0"/>
          <a:chExt cx="0" cy="0"/>
        </a:xfrm>
      </p:grpSpPr>
      <p:sp>
        <p:nvSpPr>
          <p:cNvPr id="175" name="Shape 175"/>
          <p:cNvSpPr/>
          <p:nvPr/>
        </p:nvSpPr>
        <p:spPr>
          <a:xfrm>
            <a:off x="4572000" y="-25"/>
            <a:ext cx="4572000" cy="5143499"/>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176" name="Shape 176"/>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177" name="Shape 177"/>
          <p:cNvSpPr txBox="1">
            <a:spLocks noGrp="1"/>
          </p:cNvSpPr>
          <p:nvPr>
            <p:ph type="title"/>
          </p:nvPr>
        </p:nvSpPr>
        <p:spPr>
          <a:xfrm>
            <a:off x="265500" y="929275"/>
            <a:ext cx="4045199" cy="17861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2"/>
              </a:buClr>
              <a:buFont typeface="Economica"/>
              <a:buNone/>
              <a:defRPr sz="4200" b="0" i="0" u="none" strike="noStrike" cap="none">
                <a:solidFill>
                  <a:schemeClr val="lt2"/>
                </a:solidFill>
                <a:latin typeface="Economica"/>
                <a:ea typeface="Economica"/>
                <a:cs typeface="Economica"/>
                <a:sym typeface="Economica"/>
              </a:defRPr>
            </a:lvl1pPr>
            <a:lvl2pPr lvl="1" indent="0" algn="ctr">
              <a:spcBef>
                <a:spcPts val="0"/>
              </a:spcBef>
              <a:buClr>
                <a:schemeClr val="lt2"/>
              </a:buClr>
              <a:buFont typeface="Economica"/>
              <a:buNone/>
              <a:defRPr sz="4200">
                <a:solidFill>
                  <a:schemeClr val="lt2"/>
                </a:solidFill>
                <a:latin typeface="Economica"/>
                <a:ea typeface="Economica"/>
                <a:cs typeface="Economica"/>
                <a:sym typeface="Economica"/>
              </a:defRPr>
            </a:lvl2pPr>
            <a:lvl3pPr lvl="2" indent="0" algn="ctr">
              <a:spcBef>
                <a:spcPts val="0"/>
              </a:spcBef>
              <a:buClr>
                <a:schemeClr val="lt2"/>
              </a:buClr>
              <a:buFont typeface="Economica"/>
              <a:buNone/>
              <a:defRPr sz="4200">
                <a:solidFill>
                  <a:schemeClr val="lt2"/>
                </a:solidFill>
                <a:latin typeface="Economica"/>
                <a:ea typeface="Economica"/>
                <a:cs typeface="Economica"/>
                <a:sym typeface="Economica"/>
              </a:defRPr>
            </a:lvl3pPr>
            <a:lvl4pPr lvl="3" indent="0" algn="ctr">
              <a:spcBef>
                <a:spcPts val="0"/>
              </a:spcBef>
              <a:buClr>
                <a:schemeClr val="lt2"/>
              </a:buClr>
              <a:buFont typeface="Economica"/>
              <a:buNone/>
              <a:defRPr sz="4200">
                <a:solidFill>
                  <a:schemeClr val="lt2"/>
                </a:solidFill>
                <a:latin typeface="Economica"/>
                <a:ea typeface="Economica"/>
                <a:cs typeface="Economica"/>
                <a:sym typeface="Economica"/>
              </a:defRPr>
            </a:lvl4pPr>
            <a:lvl5pPr lvl="4" indent="0" algn="ctr">
              <a:spcBef>
                <a:spcPts val="0"/>
              </a:spcBef>
              <a:buClr>
                <a:schemeClr val="lt2"/>
              </a:buClr>
              <a:buFont typeface="Economica"/>
              <a:buNone/>
              <a:defRPr sz="4200">
                <a:solidFill>
                  <a:schemeClr val="lt2"/>
                </a:solidFill>
                <a:latin typeface="Economica"/>
                <a:ea typeface="Economica"/>
                <a:cs typeface="Economica"/>
                <a:sym typeface="Economica"/>
              </a:defRPr>
            </a:lvl5pPr>
            <a:lvl6pPr lvl="5" indent="0" algn="ctr">
              <a:spcBef>
                <a:spcPts val="0"/>
              </a:spcBef>
              <a:buClr>
                <a:schemeClr val="lt2"/>
              </a:buClr>
              <a:buFont typeface="Economica"/>
              <a:buNone/>
              <a:defRPr sz="4200">
                <a:solidFill>
                  <a:schemeClr val="lt2"/>
                </a:solidFill>
                <a:latin typeface="Economica"/>
                <a:ea typeface="Economica"/>
                <a:cs typeface="Economica"/>
                <a:sym typeface="Economica"/>
              </a:defRPr>
            </a:lvl6pPr>
            <a:lvl7pPr lvl="6" indent="0" algn="ctr">
              <a:spcBef>
                <a:spcPts val="0"/>
              </a:spcBef>
              <a:buClr>
                <a:schemeClr val="lt2"/>
              </a:buClr>
              <a:buFont typeface="Economica"/>
              <a:buNone/>
              <a:defRPr sz="4200">
                <a:solidFill>
                  <a:schemeClr val="lt2"/>
                </a:solidFill>
                <a:latin typeface="Economica"/>
                <a:ea typeface="Economica"/>
                <a:cs typeface="Economica"/>
                <a:sym typeface="Economica"/>
              </a:defRPr>
            </a:lvl7pPr>
            <a:lvl8pPr lvl="7" indent="0" algn="ctr">
              <a:spcBef>
                <a:spcPts val="0"/>
              </a:spcBef>
              <a:buClr>
                <a:schemeClr val="lt2"/>
              </a:buClr>
              <a:buFont typeface="Economica"/>
              <a:buNone/>
              <a:defRPr sz="4200">
                <a:solidFill>
                  <a:schemeClr val="lt2"/>
                </a:solidFill>
                <a:latin typeface="Economica"/>
                <a:ea typeface="Economica"/>
                <a:cs typeface="Economica"/>
                <a:sym typeface="Economica"/>
              </a:defRPr>
            </a:lvl8pPr>
            <a:lvl9pPr lvl="8" indent="0" algn="ctr">
              <a:spcBef>
                <a:spcPts val="0"/>
              </a:spcBef>
              <a:buClr>
                <a:schemeClr val="lt2"/>
              </a:buClr>
              <a:buFont typeface="Economica"/>
              <a:buNone/>
              <a:defRPr sz="4200">
                <a:solidFill>
                  <a:schemeClr val="lt2"/>
                </a:solidFill>
                <a:latin typeface="Economica"/>
                <a:ea typeface="Economica"/>
                <a:cs typeface="Economica"/>
                <a:sym typeface="Economica"/>
              </a:defRPr>
            </a:lvl9pPr>
          </a:lstStyle>
          <a:p>
            <a:endParaRPr/>
          </a:p>
        </p:txBody>
      </p:sp>
      <p:sp>
        <p:nvSpPr>
          <p:cNvPr id="178" name="Shape 178"/>
          <p:cNvSpPr txBox="1">
            <a:spLocks noGrp="1"/>
          </p:cNvSpPr>
          <p:nvPr>
            <p:ph type="subTitle" idx="1"/>
          </p:nvPr>
        </p:nvSpPr>
        <p:spPr>
          <a:xfrm>
            <a:off x="265500" y="2769000"/>
            <a:ext cx="4045199" cy="15740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1pPr>
            <a:lvl2pPr marL="457200" marR="0" lvl="1"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2pPr>
            <a:lvl3pPr marL="914400" marR="0" lvl="2"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3pPr>
            <a:lvl4pPr marL="1371600" marR="0" lvl="3"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4pPr>
            <a:lvl5pPr marL="1828800" marR="0" lvl="4"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5pPr>
            <a:lvl6pPr marL="2286000" marR="0" lvl="5"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6pPr>
            <a:lvl7pPr marL="2743200" marR="0" lvl="6"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7pPr>
            <a:lvl8pPr marL="3200400" marR="0" lvl="7"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8pPr>
            <a:lvl9pPr marL="3657600" marR="0" lvl="8"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9pPr>
          </a:lstStyle>
          <a:p>
            <a:endParaRPr/>
          </a:p>
        </p:txBody>
      </p:sp>
      <p:sp>
        <p:nvSpPr>
          <p:cNvPr id="179" name="Shape 179"/>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Open Sans"/>
              <a:buNone/>
              <a:defRPr sz="1800" b="0" i="0" u="none" strike="noStrike" cap="none">
                <a:solidFill>
                  <a:schemeClr val="lt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9pPr>
          </a:lstStyle>
          <a:p>
            <a:endParaRPr/>
          </a:p>
        </p:txBody>
      </p:sp>
      <p:sp>
        <p:nvSpPr>
          <p:cNvPr id="180" name="Shape 18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Caption">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319500" y="42189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1pPr>
            <a:lvl2pPr marL="457200" marR="0" lvl="1"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9pPr>
          </a:lstStyle>
          <a:p>
            <a:endParaRPr/>
          </a:p>
        </p:txBody>
      </p:sp>
      <p:sp>
        <p:nvSpPr>
          <p:cNvPr id="183" name="Shape 18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ig number">
    <p:spTree>
      <p:nvGrpSpPr>
        <p:cNvPr id="1" name="Shape 184"/>
        <p:cNvGrpSpPr/>
        <p:nvPr/>
      </p:nvGrpSpPr>
      <p:grpSpPr>
        <a:xfrm>
          <a:off x="0" y="0"/>
          <a:ext cx="0" cy="0"/>
          <a:chOff x="0" y="0"/>
          <a:chExt cx="0" cy="0"/>
        </a:xfrm>
      </p:grpSpPr>
      <p:sp>
        <p:nvSpPr>
          <p:cNvPr id="185" name="Shape 185"/>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6" name="Shape 186"/>
          <p:cNvSpPr txBox="1">
            <a:spLocks noGrp="1"/>
          </p:cNvSpPr>
          <p:nvPr>
            <p:ph type="title"/>
          </p:nvPr>
        </p:nvSpPr>
        <p:spPr>
          <a:xfrm>
            <a:off x="311700" y="957125"/>
            <a:ext cx="8520599" cy="2128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Economica"/>
              <a:buNone/>
              <a:defRPr sz="16000" b="0" i="0" u="none" strike="noStrike" cap="none">
                <a:solidFill>
                  <a:schemeClr val="lt2"/>
                </a:solidFill>
                <a:latin typeface="Economica"/>
                <a:ea typeface="Economica"/>
                <a:cs typeface="Economica"/>
                <a:sym typeface="Economica"/>
              </a:defRPr>
            </a:lvl1pPr>
            <a:lvl2pPr lvl="1" indent="0" algn="ctr">
              <a:spcBef>
                <a:spcPts val="0"/>
              </a:spcBef>
              <a:buClr>
                <a:schemeClr val="lt2"/>
              </a:buClr>
              <a:buFont typeface="Economica"/>
              <a:buNone/>
              <a:defRPr sz="16000">
                <a:solidFill>
                  <a:schemeClr val="lt2"/>
                </a:solidFill>
                <a:latin typeface="Economica"/>
                <a:ea typeface="Economica"/>
                <a:cs typeface="Economica"/>
                <a:sym typeface="Economica"/>
              </a:defRPr>
            </a:lvl2pPr>
            <a:lvl3pPr lvl="2" indent="0" algn="ctr">
              <a:spcBef>
                <a:spcPts val="0"/>
              </a:spcBef>
              <a:buClr>
                <a:schemeClr val="lt2"/>
              </a:buClr>
              <a:buFont typeface="Economica"/>
              <a:buNone/>
              <a:defRPr sz="16000">
                <a:solidFill>
                  <a:schemeClr val="lt2"/>
                </a:solidFill>
                <a:latin typeface="Economica"/>
                <a:ea typeface="Economica"/>
                <a:cs typeface="Economica"/>
                <a:sym typeface="Economica"/>
              </a:defRPr>
            </a:lvl3pPr>
            <a:lvl4pPr lvl="3" indent="0" algn="ctr">
              <a:spcBef>
                <a:spcPts val="0"/>
              </a:spcBef>
              <a:buClr>
                <a:schemeClr val="lt2"/>
              </a:buClr>
              <a:buFont typeface="Economica"/>
              <a:buNone/>
              <a:defRPr sz="16000">
                <a:solidFill>
                  <a:schemeClr val="lt2"/>
                </a:solidFill>
                <a:latin typeface="Economica"/>
                <a:ea typeface="Economica"/>
                <a:cs typeface="Economica"/>
                <a:sym typeface="Economica"/>
              </a:defRPr>
            </a:lvl4pPr>
            <a:lvl5pPr lvl="4" indent="0" algn="ctr">
              <a:spcBef>
                <a:spcPts val="0"/>
              </a:spcBef>
              <a:buClr>
                <a:schemeClr val="lt2"/>
              </a:buClr>
              <a:buFont typeface="Economica"/>
              <a:buNone/>
              <a:defRPr sz="16000">
                <a:solidFill>
                  <a:schemeClr val="lt2"/>
                </a:solidFill>
                <a:latin typeface="Economica"/>
                <a:ea typeface="Economica"/>
                <a:cs typeface="Economica"/>
                <a:sym typeface="Economica"/>
              </a:defRPr>
            </a:lvl5pPr>
            <a:lvl6pPr lvl="5" indent="0" algn="ctr">
              <a:spcBef>
                <a:spcPts val="0"/>
              </a:spcBef>
              <a:buClr>
                <a:schemeClr val="lt2"/>
              </a:buClr>
              <a:buFont typeface="Economica"/>
              <a:buNone/>
              <a:defRPr sz="16000">
                <a:solidFill>
                  <a:schemeClr val="lt2"/>
                </a:solidFill>
                <a:latin typeface="Economica"/>
                <a:ea typeface="Economica"/>
                <a:cs typeface="Economica"/>
                <a:sym typeface="Economica"/>
              </a:defRPr>
            </a:lvl6pPr>
            <a:lvl7pPr lvl="6" indent="0" algn="ctr">
              <a:spcBef>
                <a:spcPts val="0"/>
              </a:spcBef>
              <a:buClr>
                <a:schemeClr val="lt2"/>
              </a:buClr>
              <a:buFont typeface="Economica"/>
              <a:buNone/>
              <a:defRPr sz="16000">
                <a:solidFill>
                  <a:schemeClr val="lt2"/>
                </a:solidFill>
                <a:latin typeface="Economica"/>
                <a:ea typeface="Economica"/>
                <a:cs typeface="Economica"/>
                <a:sym typeface="Economica"/>
              </a:defRPr>
            </a:lvl7pPr>
            <a:lvl8pPr lvl="7" indent="0" algn="ctr">
              <a:spcBef>
                <a:spcPts val="0"/>
              </a:spcBef>
              <a:buClr>
                <a:schemeClr val="lt2"/>
              </a:buClr>
              <a:buFont typeface="Economica"/>
              <a:buNone/>
              <a:defRPr sz="16000">
                <a:solidFill>
                  <a:schemeClr val="lt2"/>
                </a:solidFill>
                <a:latin typeface="Economica"/>
                <a:ea typeface="Economica"/>
                <a:cs typeface="Economica"/>
                <a:sym typeface="Economica"/>
              </a:defRPr>
            </a:lvl8pPr>
            <a:lvl9pPr lvl="8" indent="0" algn="ctr">
              <a:spcBef>
                <a:spcPts val="0"/>
              </a:spcBef>
              <a:buClr>
                <a:schemeClr val="lt2"/>
              </a:buClr>
              <a:buFont typeface="Economica"/>
              <a:buNone/>
              <a:defRPr sz="16000">
                <a:solidFill>
                  <a:schemeClr val="lt2"/>
                </a:solidFill>
                <a:latin typeface="Economica"/>
                <a:ea typeface="Economica"/>
                <a:cs typeface="Economica"/>
                <a:sym typeface="Economica"/>
              </a:defRPr>
            </a:lvl9pPr>
          </a:lstStyle>
          <a:p>
            <a:endParaRPr/>
          </a:p>
        </p:txBody>
      </p:sp>
      <p:sp>
        <p:nvSpPr>
          <p:cNvPr id="187" name="Shape 187"/>
          <p:cNvSpPr txBox="1">
            <a:spLocks noGrp="1"/>
          </p:cNvSpPr>
          <p:nvPr>
            <p:ph type="body" idx="1"/>
          </p:nvPr>
        </p:nvSpPr>
        <p:spPr>
          <a:xfrm>
            <a:off x="311700" y="3162000"/>
            <a:ext cx="8520599"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1"/>
              </a:buClr>
              <a:buFont typeface="Open Sans"/>
              <a:buNone/>
              <a:defRPr sz="1800" b="0" i="0" u="none" strike="noStrike" cap="none">
                <a:solidFill>
                  <a:schemeClr val="dk1"/>
                </a:solidFill>
                <a:latin typeface="Open Sans"/>
                <a:ea typeface="Open Sans"/>
                <a:cs typeface="Open Sans"/>
                <a:sym typeface="Open Sans"/>
              </a:defRPr>
            </a:lvl1pPr>
            <a:lvl2pPr marL="457200" marR="0" lvl="1"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2pPr>
            <a:lvl3pPr marL="914400" marR="0" lvl="2"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3pPr>
            <a:lvl4pPr marL="1371600" marR="0" lvl="3"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4pPr>
            <a:lvl5pPr marL="1828800" marR="0" lvl="4"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5pPr>
            <a:lvl6pPr marL="2286000" marR="0" lvl="5"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6pPr>
            <a:lvl7pPr marL="2743200" marR="0" lvl="6"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7pPr>
            <a:lvl8pPr marL="3200400" marR="0" lvl="7"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8pPr>
            <a:lvl9pPr marL="3657600" marR="0" lvl="8" indent="0" algn="ctr"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9pPr>
          </a:lstStyle>
          <a:p>
            <a:endParaRPr/>
          </a:p>
        </p:txBody>
      </p:sp>
      <p:sp>
        <p:nvSpPr>
          <p:cNvPr id="188" name="Shape 18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p:nvPr/>
        </p:nvSpPr>
        <p:spPr>
          <a:xfrm flipH="1">
            <a:off x="7595935" y="460225"/>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a:headEnd type="none" w="med" len="med"/>
            <a:tailEnd type="none" w="med" len="med"/>
          </a:ln>
        </p:spPr>
      </p:sp>
      <p:sp>
        <p:nvSpPr>
          <p:cNvPr id="25" name="Shape 25"/>
          <p:cNvSpPr/>
          <p:nvPr/>
        </p:nvSpPr>
        <p:spPr>
          <a:xfrm rot="10800000" flipH="1">
            <a:off x="466425" y="3558323"/>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lt2"/>
            </a:solidFill>
            <a:prstDash val="solid"/>
            <a:miter/>
            <a:headEnd type="none" w="med" len="med"/>
            <a:tailEnd type="none" w="med" len="med"/>
          </a:ln>
        </p:spPr>
      </p:sp>
      <p:sp>
        <p:nvSpPr>
          <p:cNvPr id="26" name="Shape 26"/>
          <p:cNvSpPr txBox="1">
            <a:spLocks noGrp="1"/>
          </p:cNvSpPr>
          <p:nvPr>
            <p:ph type="title"/>
          </p:nvPr>
        </p:nvSpPr>
        <p:spPr>
          <a:xfrm>
            <a:off x="773700" y="1806450"/>
            <a:ext cx="7596600" cy="1530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lgn="ctr">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lgn="ctr">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lgn="ctr">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lgn="ctr">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lgn="ctr">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lgn="ctr">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lgn="ctr">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lgn="ctr">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27" name="Shape 2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30" name="Shape 30"/>
          <p:cNvSpPr txBox="1">
            <a:spLocks noGrp="1"/>
          </p:cNvSpPr>
          <p:nvPr>
            <p:ph type="body" idx="1"/>
          </p:nvPr>
        </p:nvSpPr>
        <p:spPr>
          <a:xfrm>
            <a:off x="311700" y="1225225"/>
            <a:ext cx="3999898" cy="3354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9pPr>
          </a:lstStyle>
          <a:p>
            <a:endParaRPr/>
          </a:p>
        </p:txBody>
      </p:sp>
      <p:sp>
        <p:nvSpPr>
          <p:cNvPr id="31" name="Shape 31"/>
          <p:cNvSpPr txBox="1">
            <a:spLocks noGrp="1"/>
          </p:cNvSpPr>
          <p:nvPr>
            <p:ph type="body" idx="2"/>
          </p:nvPr>
        </p:nvSpPr>
        <p:spPr>
          <a:xfrm>
            <a:off x="4832400" y="1225225"/>
            <a:ext cx="3999898" cy="3354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9pPr>
          </a:lstStyle>
          <a:p>
            <a:endParaRPr/>
          </a:p>
        </p:txBody>
      </p:sp>
      <p:sp>
        <p:nvSpPr>
          <p:cNvPr id="32" name="Shape 3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11700" y="555600"/>
            <a:ext cx="2807999" cy="755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30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3000">
                <a:solidFill>
                  <a:schemeClr val="dk1"/>
                </a:solidFill>
                <a:latin typeface="Economica"/>
                <a:ea typeface="Economica"/>
                <a:cs typeface="Economica"/>
                <a:sym typeface="Economica"/>
              </a:defRPr>
            </a:lvl2pPr>
            <a:lvl3pPr lvl="2" indent="0">
              <a:spcBef>
                <a:spcPts val="0"/>
              </a:spcBef>
              <a:buClr>
                <a:schemeClr val="dk1"/>
              </a:buClr>
              <a:buFont typeface="Economica"/>
              <a:buNone/>
              <a:defRPr sz="3000">
                <a:solidFill>
                  <a:schemeClr val="dk1"/>
                </a:solidFill>
                <a:latin typeface="Economica"/>
                <a:ea typeface="Economica"/>
                <a:cs typeface="Economica"/>
                <a:sym typeface="Economica"/>
              </a:defRPr>
            </a:lvl3pPr>
            <a:lvl4pPr lvl="3" indent="0">
              <a:spcBef>
                <a:spcPts val="0"/>
              </a:spcBef>
              <a:buClr>
                <a:schemeClr val="dk1"/>
              </a:buClr>
              <a:buFont typeface="Economica"/>
              <a:buNone/>
              <a:defRPr sz="3000">
                <a:solidFill>
                  <a:schemeClr val="dk1"/>
                </a:solidFill>
                <a:latin typeface="Economica"/>
                <a:ea typeface="Economica"/>
                <a:cs typeface="Economica"/>
                <a:sym typeface="Economica"/>
              </a:defRPr>
            </a:lvl4pPr>
            <a:lvl5pPr lvl="4" indent="0">
              <a:spcBef>
                <a:spcPts val="0"/>
              </a:spcBef>
              <a:buClr>
                <a:schemeClr val="dk1"/>
              </a:buClr>
              <a:buFont typeface="Economica"/>
              <a:buNone/>
              <a:defRPr sz="3000">
                <a:solidFill>
                  <a:schemeClr val="dk1"/>
                </a:solidFill>
                <a:latin typeface="Economica"/>
                <a:ea typeface="Economica"/>
                <a:cs typeface="Economica"/>
                <a:sym typeface="Economica"/>
              </a:defRPr>
            </a:lvl5pPr>
            <a:lvl6pPr lvl="5" indent="0">
              <a:spcBef>
                <a:spcPts val="0"/>
              </a:spcBef>
              <a:buClr>
                <a:schemeClr val="dk1"/>
              </a:buClr>
              <a:buFont typeface="Economica"/>
              <a:buNone/>
              <a:defRPr sz="3000">
                <a:solidFill>
                  <a:schemeClr val="dk1"/>
                </a:solidFill>
                <a:latin typeface="Economica"/>
                <a:ea typeface="Economica"/>
                <a:cs typeface="Economica"/>
                <a:sym typeface="Economica"/>
              </a:defRPr>
            </a:lvl6pPr>
            <a:lvl7pPr lvl="6" indent="0">
              <a:spcBef>
                <a:spcPts val="0"/>
              </a:spcBef>
              <a:buClr>
                <a:schemeClr val="dk1"/>
              </a:buClr>
              <a:buFont typeface="Economica"/>
              <a:buNone/>
              <a:defRPr sz="3000">
                <a:solidFill>
                  <a:schemeClr val="dk1"/>
                </a:solidFill>
                <a:latin typeface="Economica"/>
                <a:ea typeface="Economica"/>
                <a:cs typeface="Economica"/>
                <a:sym typeface="Economica"/>
              </a:defRPr>
            </a:lvl7pPr>
            <a:lvl8pPr lvl="7" indent="0">
              <a:spcBef>
                <a:spcPts val="0"/>
              </a:spcBef>
              <a:buClr>
                <a:schemeClr val="dk1"/>
              </a:buClr>
              <a:buFont typeface="Economica"/>
              <a:buNone/>
              <a:defRPr sz="3000">
                <a:solidFill>
                  <a:schemeClr val="dk1"/>
                </a:solidFill>
                <a:latin typeface="Economica"/>
                <a:ea typeface="Economica"/>
                <a:cs typeface="Economica"/>
                <a:sym typeface="Economica"/>
              </a:defRPr>
            </a:lvl8pPr>
            <a:lvl9pPr lvl="8" indent="0">
              <a:spcBef>
                <a:spcPts val="0"/>
              </a:spcBef>
              <a:buClr>
                <a:schemeClr val="dk1"/>
              </a:buClr>
              <a:buFont typeface="Economica"/>
              <a:buNone/>
              <a:defRPr sz="3000">
                <a:solidFill>
                  <a:schemeClr val="dk1"/>
                </a:solidFill>
                <a:latin typeface="Economica"/>
                <a:ea typeface="Economica"/>
                <a:cs typeface="Economica"/>
                <a:sym typeface="Economica"/>
              </a:defRPr>
            </a:lvl9pPr>
          </a:lstStyle>
          <a:p>
            <a:endParaRPr/>
          </a:p>
        </p:txBody>
      </p:sp>
      <p:sp>
        <p:nvSpPr>
          <p:cNvPr id="35" name="Shape 35"/>
          <p:cNvSpPr txBox="1">
            <a:spLocks noGrp="1"/>
          </p:cNvSpPr>
          <p:nvPr>
            <p:ph type="body" idx="1"/>
          </p:nvPr>
        </p:nvSpPr>
        <p:spPr>
          <a:xfrm>
            <a:off x="311700" y="1399399"/>
            <a:ext cx="2807999" cy="27849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200" b="0" i="0" u="none" strike="noStrike" cap="none">
                <a:solidFill>
                  <a:schemeClr val="dk1"/>
                </a:solidFill>
                <a:latin typeface="Open Sans"/>
                <a:ea typeface="Open Sans"/>
                <a:cs typeface="Open Sans"/>
                <a:sym typeface="Open Sans"/>
              </a:defRPr>
            </a:lvl9pPr>
          </a:lstStyle>
          <a:p>
            <a:endParaRPr/>
          </a:p>
        </p:txBody>
      </p:sp>
      <p:sp>
        <p:nvSpPr>
          <p:cNvPr id="36" name="Shape 36"/>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7"/>
        <p:cNvGrpSpPr/>
        <p:nvPr/>
      </p:nvGrpSpPr>
      <p:grpSpPr>
        <a:xfrm>
          <a:off x="0" y="0"/>
          <a:ext cx="0" cy="0"/>
          <a:chOff x="0" y="0"/>
          <a:chExt cx="0" cy="0"/>
        </a:xfrm>
      </p:grpSpPr>
      <p:sp>
        <p:nvSpPr>
          <p:cNvPr id="38" name="Shape 38"/>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a:spLocks noGrp="1"/>
          </p:cNvSpPr>
          <p:nvPr>
            <p:ph type="title"/>
          </p:nvPr>
        </p:nvSpPr>
        <p:spPr>
          <a:xfrm>
            <a:off x="490250" y="450150"/>
            <a:ext cx="5878798"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Economica"/>
              <a:buNone/>
              <a:defRPr sz="48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8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8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8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8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8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8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8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800">
                <a:solidFill>
                  <a:schemeClr val="dk1"/>
                </a:solidFill>
                <a:latin typeface="Economica"/>
                <a:ea typeface="Economica"/>
                <a:cs typeface="Economica"/>
                <a:sym typeface="Economica"/>
              </a:defRPr>
            </a:lvl9pPr>
          </a:lstStyle>
          <a:p>
            <a:endParaRPr/>
          </a:p>
        </p:txBody>
      </p:sp>
      <p:sp>
        <p:nvSpPr>
          <p:cNvPr id="40" name="Shape 4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1"/>
        <p:cNvGrpSpPr/>
        <p:nvPr/>
      </p:nvGrpSpPr>
      <p:grpSpPr>
        <a:xfrm>
          <a:off x="0" y="0"/>
          <a:ext cx="0" cy="0"/>
          <a:chOff x="0" y="0"/>
          <a:chExt cx="0" cy="0"/>
        </a:xfrm>
      </p:grpSpPr>
      <p:sp>
        <p:nvSpPr>
          <p:cNvPr id="42" name="Shape 42"/>
          <p:cNvSpPr/>
          <p:nvPr/>
        </p:nvSpPr>
        <p:spPr>
          <a:xfrm>
            <a:off x="4572000" y="-25"/>
            <a:ext cx="4572000" cy="5143499"/>
          </a:xfrm>
          <a:prstGeom prst="rect">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43" name="Shape 43"/>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4" name="Shape 44"/>
          <p:cNvSpPr txBox="1">
            <a:spLocks noGrp="1"/>
          </p:cNvSpPr>
          <p:nvPr>
            <p:ph type="title"/>
          </p:nvPr>
        </p:nvSpPr>
        <p:spPr>
          <a:xfrm>
            <a:off x="265500" y="929275"/>
            <a:ext cx="4045198" cy="17861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2"/>
              </a:buClr>
              <a:buFont typeface="Economica"/>
              <a:buNone/>
              <a:defRPr sz="4200" b="0" i="0" u="none" strike="noStrike" cap="none">
                <a:solidFill>
                  <a:schemeClr val="lt2"/>
                </a:solidFill>
                <a:latin typeface="Economica"/>
                <a:ea typeface="Economica"/>
                <a:cs typeface="Economica"/>
                <a:sym typeface="Economica"/>
              </a:defRPr>
            </a:lvl1pPr>
            <a:lvl2pPr lvl="1" indent="0" algn="ctr">
              <a:spcBef>
                <a:spcPts val="0"/>
              </a:spcBef>
              <a:buClr>
                <a:schemeClr val="lt2"/>
              </a:buClr>
              <a:buFont typeface="Economica"/>
              <a:buNone/>
              <a:defRPr sz="4200">
                <a:solidFill>
                  <a:schemeClr val="lt2"/>
                </a:solidFill>
                <a:latin typeface="Economica"/>
                <a:ea typeface="Economica"/>
                <a:cs typeface="Economica"/>
                <a:sym typeface="Economica"/>
              </a:defRPr>
            </a:lvl2pPr>
            <a:lvl3pPr lvl="2" indent="0" algn="ctr">
              <a:spcBef>
                <a:spcPts val="0"/>
              </a:spcBef>
              <a:buClr>
                <a:schemeClr val="lt2"/>
              </a:buClr>
              <a:buFont typeface="Economica"/>
              <a:buNone/>
              <a:defRPr sz="4200">
                <a:solidFill>
                  <a:schemeClr val="lt2"/>
                </a:solidFill>
                <a:latin typeface="Economica"/>
                <a:ea typeface="Economica"/>
                <a:cs typeface="Economica"/>
                <a:sym typeface="Economica"/>
              </a:defRPr>
            </a:lvl3pPr>
            <a:lvl4pPr lvl="3" indent="0" algn="ctr">
              <a:spcBef>
                <a:spcPts val="0"/>
              </a:spcBef>
              <a:buClr>
                <a:schemeClr val="lt2"/>
              </a:buClr>
              <a:buFont typeface="Economica"/>
              <a:buNone/>
              <a:defRPr sz="4200">
                <a:solidFill>
                  <a:schemeClr val="lt2"/>
                </a:solidFill>
                <a:latin typeface="Economica"/>
                <a:ea typeface="Economica"/>
                <a:cs typeface="Economica"/>
                <a:sym typeface="Economica"/>
              </a:defRPr>
            </a:lvl4pPr>
            <a:lvl5pPr lvl="4" indent="0" algn="ctr">
              <a:spcBef>
                <a:spcPts val="0"/>
              </a:spcBef>
              <a:buClr>
                <a:schemeClr val="lt2"/>
              </a:buClr>
              <a:buFont typeface="Economica"/>
              <a:buNone/>
              <a:defRPr sz="4200">
                <a:solidFill>
                  <a:schemeClr val="lt2"/>
                </a:solidFill>
                <a:latin typeface="Economica"/>
                <a:ea typeface="Economica"/>
                <a:cs typeface="Economica"/>
                <a:sym typeface="Economica"/>
              </a:defRPr>
            </a:lvl5pPr>
            <a:lvl6pPr lvl="5" indent="0" algn="ctr">
              <a:spcBef>
                <a:spcPts val="0"/>
              </a:spcBef>
              <a:buClr>
                <a:schemeClr val="lt2"/>
              </a:buClr>
              <a:buFont typeface="Economica"/>
              <a:buNone/>
              <a:defRPr sz="4200">
                <a:solidFill>
                  <a:schemeClr val="lt2"/>
                </a:solidFill>
                <a:latin typeface="Economica"/>
                <a:ea typeface="Economica"/>
                <a:cs typeface="Economica"/>
                <a:sym typeface="Economica"/>
              </a:defRPr>
            </a:lvl6pPr>
            <a:lvl7pPr lvl="6" indent="0" algn="ctr">
              <a:spcBef>
                <a:spcPts val="0"/>
              </a:spcBef>
              <a:buClr>
                <a:schemeClr val="lt2"/>
              </a:buClr>
              <a:buFont typeface="Economica"/>
              <a:buNone/>
              <a:defRPr sz="4200">
                <a:solidFill>
                  <a:schemeClr val="lt2"/>
                </a:solidFill>
                <a:latin typeface="Economica"/>
                <a:ea typeface="Economica"/>
                <a:cs typeface="Economica"/>
                <a:sym typeface="Economica"/>
              </a:defRPr>
            </a:lvl7pPr>
            <a:lvl8pPr lvl="7" indent="0" algn="ctr">
              <a:spcBef>
                <a:spcPts val="0"/>
              </a:spcBef>
              <a:buClr>
                <a:schemeClr val="lt2"/>
              </a:buClr>
              <a:buFont typeface="Economica"/>
              <a:buNone/>
              <a:defRPr sz="4200">
                <a:solidFill>
                  <a:schemeClr val="lt2"/>
                </a:solidFill>
                <a:latin typeface="Economica"/>
                <a:ea typeface="Economica"/>
                <a:cs typeface="Economica"/>
                <a:sym typeface="Economica"/>
              </a:defRPr>
            </a:lvl8pPr>
            <a:lvl9pPr lvl="8" indent="0" algn="ctr">
              <a:spcBef>
                <a:spcPts val="0"/>
              </a:spcBef>
              <a:buClr>
                <a:schemeClr val="lt2"/>
              </a:buClr>
              <a:buFont typeface="Economica"/>
              <a:buNone/>
              <a:defRPr sz="4200">
                <a:solidFill>
                  <a:schemeClr val="lt2"/>
                </a:solidFill>
                <a:latin typeface="Economica"/>
                <a:ea typeface="Economica"/>
                <a:cs typeface="Economica"/>
                <a:sym typeface="Economica"/>
              </a:defRPr>
            </a:lvl9pPr>
          </a:lstStyle>
          <a:p>
            <a:endParaRPr/>
          </a:p>
        </p:txBody>
      </p:sp>
      <p:sp>
        <p:nvSpPr>
          <p:cNvPr id="45" name="Shape 45"/>
          <p:cNvSpPr txBox="1">
            <a:spLocks noGrp="1"/>
          </p:cNvSpPr>
          <p:nvPr>
            <p:ph type="subTitle" idx="1"/>
          </p:nvPr>
        </p:nvSpPr>
        <p:spPr>
          <a:xfrm>
            <a:off x="265500" y="2769000"/>
            <a:ext cx="4045198" cy="15740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1pPr>
            <a:lvl2pPr marL="457200" marR="0" lvl="1"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2pPr>
            <a:lvl3pPr marL="914400" marR="0" lvl="2"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3pPr>
            <a:lvl4pPr marL="1371600" marR="0" lvl="3"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4pPr>
            <a:lvl5pPr marL="1828800" marR="0" lvl="4"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5pPr>
            <a:lvl6pPr marL="2286000" marR="0" lvl="5"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6pPr>
            <a:lvl7pPr marL="2743200" marR="0" lvl="6"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7pPr>
            <a:lvl8pPr marL="3200400" marR="0" lvl="7"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8pPr>
            <a:lvl9pPr marL="3657600" marR="0" lvl="8" indent="0" algn="ctr"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9pPr>
          </a:lstStyle>
          <a:p>
            <a:endParaRPr/>
          </a:p>
        </p:txBody>
      </p:sp>
      <p:sp>
        <p:nvSpPr>
          <p:cNvPr id="46" name="Shape 46"/>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lt1"/>
              </a:buClr>
              <a:buFont typeface="Open Sans"/>
              <a:buNone/>
              <a:defRPr sz="1800" b="0" i="0" u="none" strike="noStrike" cap="none">
                <a:solidFill>
                  <a:schemeClr val="lt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lt1"/>
              </a:buClr>
              <a:buFont typeface="Open Sans"/>
              <a:buNone/>
              <a:defRPr sz="1400" b="0" i="0" u="none" strike="noStrike" cap="none">
                <a:solidFill>
                  <a:schemeClr val="lt1"/>
                </a:solidFill>
                <a:latin typeface="Open Sans"/>
                <a:ea typeface="Open Sans"/>
                <a:cs typeface="Open Sans"/>
                <a:sym typeface="Open Sans"/>
              </a:defRPr>
            </a:lvl9pPr>
          </a:lstStyle>
          <a:p>
            <a:endParaRPr/>
          </a:p>
        </p:txBody>
      </p:sp>
      <p:sp>
        <p:nvSpPr>
          <p:cNvPr id="47" name="Shape 4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9500" y="42189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Economica"/>
              <a:buNone/>
              <a:defRPr sz="2400" b="0" i="0" u="none" strike="noStrike" cap="none">
                <a:solidFill>
                  <a:schemeClr val="dk1"/>
                </a:solidFill>
                <a:latin typeface="Economica"/>
                <a:ea typeface="Economica"/>
                <a:cs typeface="Economica"/>
                <a:sym typeface="Economica"/>
              </a:defRPr>
            </a:lvl1pPr>
            <a:lvl2pPr marL="457200" marR="0" lvl="1"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9pPr>
          </a:lstStyle>
          <a:p>
            <a:endParaRPr/>
          </a:p>
        </p:txBody>
      </p:sp>
      <p:sp>
        <p:nvSpPr>
          <p:cNvPr id="50" name="Shape 5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7" name="Shape 7"/>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8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Economica"/>
              <a:buNone/>
            </a:pPr>
            <a:fld id="{00000000-1234-1234-1234-123412341234}" type="slidenum">
              <a:rPr lang="en" sz="1000" b="0" i="0" u="none" strike="noStrike" cap="none">
                <a:solidFill>
                  <a:schemeClr val="dk1"/>
                </a:solidFill>
                <a:latin typeface="Economica"/>
                <a:ea typeface="Economica"/>
                <a:cs typeface="Economica"/>
                <a:sym typeface="Economica"/>
              </a:rPr>
              <a:t>‹#›</a:t>
            </a:fld>
            <a:endParaRPr lang="en" sz="1000" b="0" i="0" u="none" strike="noStrike" cap="none">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9"/>
            <a:ext cx="8229600" cy="85725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33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3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3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3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300" b="0" i="0" u="none" strike="noStrike" cap="none">
                <a:solidFill>
                  <a:schemeClr val="dk2"/>
                </a:solidFill>
                <a:latin typeface="Arial"/>
                <a:ea typeface="Arial"/>
                <a:cs typeface="Arial"/>
                <a:sym typeface="Arial"/>
              </a:defRPr>
            </a:lvl5pPr>
            <a:lvl6pPr marL="342900" marR="0" lvl="5" indent="0" algn="ctr" rtl="0">
              <a:spcBef>
                <a:spcPts val="0"/>
              </a:spcBef>
              <a:spcAft>
                <a:spcPts val="0"/>
              </a:spcAft>
              <a:buNone/>
              <a:defRPr sz="3300" b="0" i="0" u="none" strike="noStrike" cap="none">
                <a:solidFill>
                  <a:schemeClr val="dk2"/>
                </a:solidFill>
                <a:latin typeface="Arial"/>
                <a:ea typeface="Arial"/>
                <a:cs typeface="Arial"/>
                <a:sym typeface="Arial"/>
              </a:defRPr>
            </a:lvl6pPr>
            <a:lvl7pPr marL="685800" marR="0" lvl="6" indent="0" algn="ctr" rtl="0">
              <a:spcBef>
                <a:spcPts val="0"/>
              </a:spcBef>
              <a:spcAft>
                <a:spcPts val="0"/>
              </a:spcAft>
              <a:buNone/>
              <a:defRPr sz="3300" b="0" i="0" u="none" strike="noStrike" cap="none">
                <a:solidFill>
                  <a:schemeClr val="dk2"/>
                </a:solidFill>
                <a:latin typeface="Arial"/>
                <a:ea typeface="Arial"/>
                <a:cs typeface="Arial"/>
                <a:sym typeface="Arial"/>
              </a:defRPr>
            </a:lvl7pPr>
            <a:lvl8pPr marL="1028700" marR="0" lvl="7" indent="0" algn="ctr" rtl="0">
              <a:spcBef>
                <a:spcPts val="0"/>
              </a:spcBef>
              <a:spcAft>
                <a:spcPts val="0"/>
              </a:spcAft>
              <a:buNone/>
              <a:defRPr sz="3300" b="0" i="0" u="none" strike="noStrike" cap="none">
                <a:solidFill>
                  <a:schemeClr val="dk2"/>
                </a:solidFill>
                <a:latin typeface="Arial"/>
                <a:ea typeface="Arial"/>
                <a:cs typeface="Arial"/>
                <a:sym typeface="Arial"/>
              </a:defRPr>
            </a:lvl8pPr>
            <a:lvl9pPr marL="1371600" marR="0" lvl="8" indent="0" algn="ctr" rtl="0">
              <a:spcBef>
                <a:spcPts val="0"/>
              </a:spcBef>
              <a:spcAft>
                <a:spcPts val="0"/>
              </a:spcAft>
              <a:buNone/>
              <a:defRPr sz="3300" b="0" i="0" u="none" strike="noStrike" cap="none">
                <a:solidFill>
                  <a:schemeClr val="dk2"/>
                </a:solidFill>
                <a:latin typeface="Arial"/>
                <a:ea typeface="Arial"/>
                <a:cs typeface="Arial"/>
                <a:sym typeface="Arial"/>
              </a:defRPr>
            </a:lvl9pPr>
          </a:lstStyle>
          <a:p>
            <a:endParaRPr/>
          </a:p>
        </p:txBody>
      </p:sp>
      <p:sp>
        <p:nvSpPr>
          <p:cNvPr id="58" name="Shape 58"/>
          <p:cNvSpPr txBox="1">
            <a:spLocks noGrp="1"/>
          </p:cNvSpPr>
          <p:nvPr>
            <p:ph type="body" idx="1"/>
          </p:nvPr>
        </p:nvSpPr>
        <p:spPr>
          <a:xfrm>
            <a:off x="457200" y="1200150"/>
            <a:ext cx="8229600" cy="3394472"/>
          </a:xfrm>
          <a:prstGeom prst="rect">
            <a:avLst/>
          </a:prstGeom>
          <a:noFill/>
          <a:ln>
            <a:noFill/>
          </a:ln>
        </p:spPr>
        <p:txBody>
          <a:bodyPr lIns="91425" tIns="91425" rIns="91425" bIns="91425" anchor="t" anchorCtr="0"/>
          <a:lstStyle>
            <a:lvl1pPr marL="257175" marR="0" lvl="0" indent="-104775" algn="l" rtl="0">
              <a:spcBef>
                <a:spcPts val="480"/>
              </a:spcBef>
              <a:spcAft>
                <a:spcPts val="0"/>
              </a:spcAft>
              <a:buClr>
                <a:schemeClr val="dk1"/>
              </a:buClr>
              <a:buSzPct val="100000"/>
              <a:buFont typeface="Arial"/>
              <a:buChar char="•"/>
              <a:defRPr sz="2400" b="0" i="0" u="none" strike="noStrike" cap="none">
                <a:solidFill>
                  <a:schemeClr val="dk1"/>
                </a:solidFill>
                <a:latin typeface="Arial"/>
                <a:ea typeface="Arial"/>
                <a:cs typeface="Arial"/>
                <a:sym typeface="Arial"/>
              </a:defRPr>
            </a:lvl1pPr>
            <a:lvl2pPr marL="557213" marR="0" lvl="1" indent="-80962" algn="l" rtl="0">
              <a:spcBef>
                <a:spcPts val="420"/>
              </a:spcBef>
              <a:spcAft>
                <a:spcPts val="0"/>
              </a:spcAft>
              <a:buClr>
                <a:schemeClr val="dk1"/>
              </a:buClr>
              <a:buSzPct val="100000"/>
              <a:buFont typeface="Arial"/>
              <a:buChar char="–"/>
              <a:defRPr sz="2100" b="0" i="0" u="none" strike="noStrike" cap="none">
                <a:solidFill>
                  <a:schemeClr val="dk1"/>
                </a:solidFill>
                <a:latin typeface="Arial"/>
                <a:ea typeface="Arial"/>
                <a:cs typeface="Arial"/>
                <a:sym typeface="Arial"/>
              </a:defRPr>
            </a:lvl2pPr>
            <a:lvl3pPr marL="857250" marR="0" lvl="2" indent="-57150" algn="l" rtl="0">
              <a:spcBef>
                <a:spcPts val="360"/>
              </a:spcBef>
              <a:spcAft>
                <a:spcPts val="0"/>
              </a:spcAft>
              <a:buClr>
                <a:schemeClr val="dk1"/>
              </a:buClr>
              <a:buSzPct val="100000"/>
              <a:buFont typeface="Arial"/>
              <a:buChar char="•"/>
              <a:defRPr sz="1800" b="0" i="0" u="none" strike="noStrike" cap="none">
                <a:solidFill>
                  <a:schemeClr val="dk1"/>
                </a:solidFill>
                <a:latin typeface="Arial"/>
                <a:ea typeface="Arial"/>
                <a:cs typeface="Arial"/>
                <a:sym typeface="Arial"/>
              </a:defRPr>
            </a:lvl3pPr>
            <a:lvl4pPr marL="1200150" marR="0" lvl="3"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4pPr>
            <a:lvl5pPr marL="1543050" marR="0" lvl="4"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5pPr>
            <a:lvl6pPr marL="1885950" marR="0" lvl="5"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6pPr>
            <a:lvl7pPr marL="2228850" marR="0" lvl="6"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7pPr>
            <a:lvl8pPr marL="2571750" marR="0" lvl="7"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8pPr>
            <a:lvl9pPr marL="2914650" marR="0" lvl="8" indent="-76200" algn="l" rtl="0">
              <a:spcBef>
                <a:spcPts val="300"/>
              </a:spcBef>
              <a:spcAft>
                <a:spcPts val="0"/>
              </a:spcAft>
              <a:buClr>
                <a:schemeClr val="dk1"/>
              </a:buClr>
              <a:buSzPct val="100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dt" idx="10"/>
          </p:nvPr>
        </p:nvSpPr>
        <p:spPr>
          <a:xfrm>
            <a:off x="457200" y="4683919"/>
            <a:ext cx="2133599" cy="3571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4683919"/>
            <a:ext cx="2895600" cy="357188"/>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Arial"/>
              <a:buNone/>
              <a:defRPr sz="105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4683919"/>
            <a:ext cx="2133599" cy="35718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 sz="1050" b="0" i="0" u="none" strike="noStrike" cap="none">
                <a:solidFill>
                  <a:srgbClr val="000000"/>
                </a:solidFill>
                <a:latin typeface="Arial"/>
                <a:ea typeface="Arial"/>
                <a:cs typeface="Arial"/>
                <a:sym typeface="Arial"/>
              </a:rPr>
              <a:t>‹#›</a:t>
            </a:fld>
            <a:endParaRPr lang="en" sz="1050" b="0" i="0" u="none" strike="noStrike" cap="none">
              <a:solidFill>
                <a:srgbClr val="000000"/>
              </a:solidFill>
              <a:latin typeface="Arial"/>
              <a:ea typeface="Arial"/>
              <a:cs typeface="Arial"/>
              <a:sym typeface="Arial"/>
            </a:endParaRPr>
          </a:p>
        </p:txBody>
      </p:sp>
      <p:pic>
        <p:nvPicPr>
          <p:cNvPr id="62" name="Shape 62" descr="hhs logo"/>
          <p:cNvPicPr preferRelativeResize="0"/>
          <p:nvPr/>
        </p:nvPicPr>
        <p:blipFill rotWithShape="1">
          <a:blip r:embed="rId13">
            <a:alphaModFix/>
          </a:blip>
          <a:srcRect/>
          <a:stretch/>
        </p:blipFill>
        <p:spPr>
          <a:xfrm>
            <a:off x="228600" y="4572000"/>
            <a:ext cx="685799" cy="514350"/>
          </a:xfrm>
          <a:prstGeom prst="rect">
            <a:avLst/>
          </a:prstGeom>
          <a:noFill/>
          <a:ln>
            <a:noFill/>
          </a:ln>
        </p:spPr>
      </p:pic>
      <p:pic>
        <p:nvPicPr>
          <p:cNvPr id="63" name="Shape 63"/>
          <p:cNvPicPr preferRelativeResize="0"/>
          <p:nvPr/>
        </p:nvPicPr>
        <p:blipFill rotWithShape="1">
          <a:blip r:embed="rId14">
            <a:alphaModFix/>
          </a:blip>
          <a:srcRect/>
          <a:stretch/>
        </p:blipFill>
        <p:spPr>
          <a:xfrm>
            <a:off x="8229600" y="4655344"/>
            <a:ext cx="685799" cy="37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3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Economica"/>
              <a:buNone/>
              <a:defRPr sz="4200" b="0" i="0" u="none" strike="noStrike" cap="none">
                <a:solidFill>
                  <a:schemeClr val="dk1"/>
                </a:solidFill>
                <a:latin typeface="Economica"/>
                <a:ea typeface="Economica"/>
                <a:cs typeface="Economica"/>
                <a:sym typeface="Economica"/>
              </a:defRPr>
            </a:lvl1pPr>
            <a:lvl2pPr lvl="1" indent="0">
              <a:spcBef>
                <a:spcPts val="0"/>
              </a:spcBef>
              <a:buClr>
                <a:schemeClr val="dk1"/>
              </a:buClr>
              <a:buFont typeface="Economica"/>
              <a:buNone/>
              <a:defRPr sz="4200">
                <a:solidFill>
                  <a:schemeClr val="dk1"/>
                </a:solidFill>
                <a:latin typeface="Economica"/>
                <a:ea typeface="Economica"/>
                <a:cs typeface="Economica"/>
                <a:sym typeface="Economica"/>
              </a:defRPr>
            </a:lvl2pPr>
            <a:lvl3pPr lvl="2" indent="0">
              <a:spcBef>
                <a:spcPts val="0"/>
              </a:spcBef>
              <a:buClr>
                <a:schemeClr val="dk1"/>
              </a:buClr>
              <a:buFont typeface="Economica"/>
              <a:buNone/>
              <a:defRPr sz="4200">
                <a:solidFill>
                  <a:schemeClr val="dk1"/>
                </a:solidFill>
                <a:latin typeface="Economica"/>
                <a:ea typeface="Economica"/>
                <a:cs typeface="Economica"/>
                <a:sym typeface="Economica"/>
              </a:defRPr>
            </a:lvl3pPr>
            <a:lvl4pPr lvl="3" indent="0">
              <a:spcBef>
                <a:spcPts val="0"/>
              </a:spcBef>
              <a:buClr>
                <a:schemeClr val="dk1"/>
              </a:buClr>
              <a:buFont typeface="Economica"/>
              <a:buNone/>
              <a:defRPr sz="4200">
                <a:solidFill>
                  <a:schemeClr val="dk1"/>
                </a:solidFill>
                <a:latin typeface="Economica"/>
                <a:ea typeface="Economica"/>
                <a:cs typeface="Economica"/>
                <a:sym typeface="Economica"/>
              </a:defRPr>
            </a:lvl4pPr>
            <a:lvl5pPr lvl="4" indent="0">
              <a:spcBef>
                <a:spcPts val="0"/>
              </a:spcBef>
              <a:buClr>
                <a:schemeClr val="dk1"/>
              </a:buClr>
              <a:buFont typeface="Economica"/>
              <a:buNone/>
              <a:defRPr sz="4200">
                <a:solidFill>
                  <a:schemeClr val="dk1"/>
                </a:solidFill>
                <a:latin typeface="Economica"/>
                <a:ea typeface="Economica"/>
                <a:cs typeface="Economica"/>
                <a:sym typeface="Economica"/>
              </a:defRPr>
            </a:lvl5pPr>
            <a:lvl6pPr lvl="5" indent="0">
              <a:spcBef>
                <a:spcPts val="0"/>
              </a:spcBef>
              <a:buClr>
                <a:schemeClr val="dk1"/>
              </a:buClr>
              <a:buFont typeface="Economica"/>
              <a:buNone/>
              <a:defRPr sz="4200">
                <a:solidFill>
                  <a:schemeClr val="dk1"/>
                </a:solidFill>
                <a:latin typeface="Economica"/>
                <a:ea typeface="Economica"/>
                <a:cs typeface="Economica"/>
                <a:sym typeface="Economica"/>
              </a:defRPr>
            </a:lvl6pPr>
            <a:lvl7pPr lvl="6" indent="0">
              <a:spcBef>
                <a:spcPts val="0"/>
              </a:spcBef>
              <a:buClr>
                <a:schemeClr val="dk1"/>
              </a:buClr>
              <a:buFont typeface="Economica"/>
              <a:buNone/>
              <a:defRPr sz="4200">
                <a:solidFill>
                  <a:schemeClr val="dk1"/>
                </a:solidFill>
                <a:latin typeface="Economica"/>
                <a:ea typeface="Economica"/>
                <a:cs typeface="Economica"/>
                <a:sym typeface="Economica"/>
              </a:defRPr>
            </a:lvl7pPr>
            <a:lvl8pPr lvl="7" indent="0">
              <a:spcBef>
                <a:spcPts val="0"/>
              </a:spcBef>
              <a:buClr>
                <a:schemeClr val="dk1"/>
              </a:buClr>
              <a:buFont typeface="Economica"/>
              <a:buNone/>
              <a:defRPr sz="4200">
                <a:solidFill>
                  <a:schemeClr val="dk1"/>
                </a:solidFill>
                <a:latin typeface="Economica"/>
                <a:ea typeface="Economica"/>
                <a:cs typeface="Economica"/>
                <a:sym typeface="Economica"/>
              </a:defRPr>
            </a:lvl8pPr>
            <a:lvl9pPr lvl="8" indent="0">
              <a:spcBef>
                <a:spcPts val="0"/>
              </a:spcBef>
              <a:buClr>
                <a:schemeClr val="dk1"/>
              </a:buClr>
              <a:buFont typeface="Economica"/>
              <a:buNone/>
              <a:defRPr sz="4200">
                <a:solidFill>
                  <a:schemeClr val="dk1"/>
                </a:solidFill>
                <a:latin typeface="Economica"/>
                <a:ea typeface="Economica"/>
                <a:cs typeface="Economica"/>
                <a:sym typeface="Economica"/>
              </a:defRPr>
            </a:lvl9pPr>
          </a:lstStyle>
          <a:p>
            <a:endParaRPr/>
          </a:p>
        </p:txBody>
      </p:sp>
      <p:sp>
        <p:nvSpPr>
          <p:cNvPr id="140" name="Shape 140"/>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Open Sans"/>
              <a:buNone/>
              <a:defRPr sz="1800" b="0" i="0" u="none" strike="noStrike" cap="none">
                <a:solidFill>
                  <a:schemeClr val="dk1"/>
                </a:solidFill>
                <a:latin typeface="Open Sans"/>
                <a:ea typeface="Open Sans"/>
                <a:cs typeface="Open Sans"/>
                <a:sym typeface="Open Sans"/>
              </a:defRPr>
            </a:lvl1pPr>
            <a:lvl2pPr marL="457200" marR="0" lvl="1"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2pPr>
            <a:lvl3pPr marL="914400" marR="0" lvl="2"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3pPr>
            <a:lvl4pPr marL="1371600" marR="0" lvl="3"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4pPr>
            <a:lvl5pPr marL="1828800" marR="0" lvl="4"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5pPr>
            <a:lvl6pPr marL="2286000" marR="0" lvl="5"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6pPr>
            <a:lvl7pPr marL="2743200" marR="0" lvl="6"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7pPr>
            <a:lvl8pPr marL="3200400" marR="0" lvl="7"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8pPr>
            <a:lvl9pPr marL="3657600" marR="0" lvl="8" indent="0" algn="l" rtl="0">
              <a:lnSpc>
                <a:spcPct val="115000"/>
              </a:lnSpc>
              <a:spcBef>
                <a:spcPts val="0"/>
              </a:spcBef>
              <a:spcAft>
                <a:spcPts val="1600"/>
              </a:spcAft>
              <a:buClr>
                <a:schemeClr val="dk1"/>
              </a:buClr>
              <a:buFont typeface="Open Sans"/>
              <a:buNone/>
              <a:defRPr sz="1400" b="0" i="0" u="none" strike="noStrike" cap="none">
                <a:solidFill>
                  <a:schemeClr val="dk1"/>
                </a:solidFill>
                <a:latin typeface="Open Sans"/>
                <a:ea typeface="Open Sans"/>
                <a:cs typeface="Open Sans"/>
                <a:sym typeface="Open Sans"/>
              </a:defRPr>
            </a:lvl9pPr>
          </a:lstStyle>
          <a:p>
            <a:endParaRPr/>
          </a:p>
        </p:txBody>
      </p:sp>
      <p:sp>
        <p:nvSpPr>
          <p:cNvPr id="141" name="Shape 141"/>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Economica"/>
              <a:buNone/>
            </a:pPr>
            <a:fld id="{00000000-1234-1234-1234-123412341234}" type="slidenum">
              <a:rPr lang="en" sz="1000" b="0" i="0" u="none" strike="noStrike" cap="none">
                <a:solidFill>
                  <a:schemeClr val="dk1"/>
                </a:solidFill>
                <a:latin typeface="Economica"/>
                <a:ea typeface="Economica"/>
                <a:cs typeface="Economica"/>
                <a:sym typeface="Economica"/>
              </a:rPr>
              <a:t>‹#›</a:t>
            </a:fld>
            <a:endParaRPr lang="en" sz="1000" b="0" i="0" u="none" strike="noStrike" cap="none">
              <a:solidFill>
                <a:schemeClr val="dk1"/>
              </a:solidFill>
              <a:latin typeface="Economica"/>
              <a:ea typeface="Economica"/>
              <a:cs typeface="Economica"/>
              <a:sym typeface="Economica"/>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MGL6km1NBW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ncbi.nlm.nih.gov/books/NBK1665/"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2.xml"/><Relationship Id="rId6" Type="http://schemas.openxmlformats.org/officeDocument/2006/relationships/hyperlink" Target="http://www.cdc.gov/diabete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hyperlink" Target="https://www.youtube.com/watch?v=mRVZ9lkubag"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ctrTitle"/>
          </p:nvPr>
        </p:nvSpPr>
        <p:spPr>
          <a:xfrm>
            <a:off x="3044700" y="1444254"/>
            <a:ext cx="3054600" cy="15371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Diabetes</a:t>
            </a:r>
          </a:p>
        </p:txBody>
      </p:sp>
      <p:sp>
        <p:nvSpPr>
          <p:cNvPr id="194" name="Shape 194"/>
          <p:cNvSpPr txBox="1">
            <a:spLocks noGrp="1"/>
          </p:cNvSpPr>
          <p:nvPr>
            <p:ph type="subTitle" idx="1"/>
          </p:nvPr>
        </p:nvSpPr>
        <p:spPr>
          <a:xfrm>
            <a:off x="3044700" y="3116580"/>
            <a:ext cx="3054600" cy="701398"/>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Economica"/>
              <a:buNone/>
            </a:pPr>
            <a:r>
              <a:rPr lang="en" sz="2100" b="0" i="0" u="none" strike="noStrike" cap="none">
                <a:solidFill>
                  <a:schemeClr val="dk1"/>
                </a:solidFill>
                <a:latin typeface="Economica"/>
                <a:ea typeface="Economica"/>
                <a:cs typeface="Economica"/>
                <a:sym typeface="Economica"/>
              </a:rPr>
              <a:t>Chronic Disease Epidemiology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1 Diabetes: Risk Factors</a:t>
            </a:r>
          </a:p>
        </p:txBody>
      </p:sp>
      <p:sp>
        <p:nvSpPr>
          <p:cNvPr id="251" name="Shape 251"/>
          <p:cNvSpPr txBox="1">
            <a:spLocks noGrp="1"/>
          </p:cNvSpPr>
          <p:nvPr>
            <p:ph type="body" idx="1"/>
          </p:nvPr>
        </p:nvSpPr>
        <p:spPr>
          <a:xfrm>
            <a:off x="311700" y="1147225"/>
            <a:ext cx="4076100"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Open Sans"/>
                <a:ea typeface="Open Sans"/>
                <a:cs typeface="Open Sans"/>
                <a:sym typeface="Open Sans"/>
              </a:rPr>
              <a:t>Family history/genetic susceptibility</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White race</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Young age</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Viral infection</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Cow milk?</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Cold weather?</a:t>
            </a:r>
          </a:p>
        </p:txBody>
      </p:sp>
      <p:pic>
        <p:nvPicPr>
          <p:cNvPr id="252" name="Shape 252"/>
          <p:cNvPicPr preferRelativeResize="0"/>
          <p:nvPr/>
        </p:nvPicPr>
        <p:blipFill>
          <a:blip r:embed="rId3">
            <a:alphaModFix/>
          </a:blip>
          <a:stretch>
            <a:fillRect/>
          </a:stretch>
        </p:blipFill>
        <p:spPr>
          <a:xfrm rot="-5400000">
            <a:off x="4208800" y="902474"/>
            <a:ext cx="4451399" cy="33385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Genetic Susceptibility</a:t>
            </a:r>
          </a:p>
        </p:txBody>
      </p:sp>
      <p:sp>
        <p:nvSpPr>
          <p:cNvPr id="258" name="Shape 258"/>
          <p:cNvSpPr txBox="1">
            <a:spLocks noGrp="1"/>
          </p:cNvSpPr>
          <p:nvPr>
            <p:ph type="body" idx="1"/>
          </p:nvPr>
        </p:nvSpPr>
        <p:spPr>
          <a:xfrm>
            <a:off x="311700" y="1152475"/>
            <a:ext cx="8520599"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Mutations in Human Leukocyte Antigen (HLA) system</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5-10% of people with mutation develop diabetes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Inheritance pattern is unknown</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	5% of family members also have T1 diabetes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	Less than half of identical twins</a:t>
            </a: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Age</a:t>
            </a:r>
          </a:p>
        </p:txBody>
      </p:sp>
      <p:sp>
        <p:nvSpPr>
          <p:cNvPr id="264" name="Shape 264"/>
          <p:cNvSpPr txBox="1">
            <a:spLocks noGrp="1"/>
          </p:cNvSpPr>
          <p:nvPr>
            <p:ph type="body" idx="1"/>
          </p:nvPr>
        </p:nvSpPr>
        <p:spPr>
          <a:xfrm>
            <a:off x="311700" y="1152475"/>
            <a:ext cx="3333900"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Diagnoses spike around 4-7 and 10-14 years old</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Diagnosis in adulthood is uncommon</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Often misdiagnosed as T2 diabetes</a:t>
            </a: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pic>
        <p:nvPicPr>
          <p:cNvPr id="265" name="Shape 265"/>
          <p:cNvPicPr preferRelativeResize="0"/>
          <p:nvPr/>
        </p:nvPicPr>
        <p:blipFill>
          <a:blip r:embed="rId3">
            <a:alphaModFix/>
          </a:blip>
          <a:stretch>
            <a:fillRect/>
          </a:stretch>
        </p:blipFill>
        <p:spPr>
          <a:xfrm>
            <a:off x="3821374" y="870912"/>
            <a:ext cx="5010924" cy="34016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Shape 270"/>
          <p:cNvPicPr preferRelativeResize="0"/>
          <p:nvPr/>
        </p:nvPicPr>
        <p:blipFill rotWithShape="1">
          <a:blip r:embed="rId3">
            <a:alphaModFix/>
          </a:blip>
          <a:srcRect/>
          <a:stretch/>
        </p:blipFill>
        <p:spPr>
          <a:xfrm>
            <a:off x="1233050" y="0"/>
            <a:ext cx="6677895" cy="4991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1370575" y="0"/>
            <a:ext cx="6402856" cy="49910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Viral trigger?</a:t>
            </a:r>
          </a:p>
        </p:txBody>
      </p:sp>
      <p:sp>
        <p:nvSpPr>
          <p:cNvPr id="281" name="Shape 281"/>
          <p:cNvSpPr txBox="1">
            <a:spLocks noGrp="1"/>
          </p:cNvSpPr>
          <p:nvPr>
            <p:ph type="body" idx="1"/>
          </p:nvPr>
        </p:nvSpPr>
        <p:spPr>
          <a:xfrm>
            <a:off x="311700" y="1152475"/>
            <a:ext cx="8520599"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Enterovirus</a:t>
            </a:r>
          </a:p>
          <a:p>
            <a:pPr marL="0" marR="0" lvl="0" indent="45720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Viral antigen resembles insulin/beta cell proteins?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Seasonal diagnosis/association with cold weather</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Could also have a protective effect</a:t>
            </a: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p:cNvPicPr preferRelativeResize="0"/>
          <p:nvPr/>
        </p:nvPicPr>
        <p:blipFill rotWithShape="1">
          <a:blip r:embed="rId3">
            <a:alphaModFix/>
          </a:blip>
          <a:srcRect t="25454" b="25791"/>
          <a:stretch/>
        </p:blipFill>
        <p:spPr>
          <a:xfrm>
            <a:off x="1339099" y="0"/>
            <a:ext cx="6465798" cy="5048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Shape 291"/>
          <p:cNvPicPr preferRelativeResize="0"/>
          <p:nvPr/>
        </p:nvPicPr>
        <p:blipFill rotWithShape="1">
          <a:blip r:embed="rId3">
            <a:alphaModFix/>
          </a:blip>
          <a:srcRect t="10833"/>
          <a:stretch/>
        </p:blipFill>
        <p:spPr>
          <a:xfrm>
            <a:off x="473712" y="0"/>
            <a:ext cx="8196584" cy="49910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Shape 296"/>
          <p:cNvPicPr preferRelativeResize="0"/>
          <p:nvPr/>
        </p:nvPicPr>
        <p:blipFill rotWithShape="1">
          <a:blip r:embed="rId3">
            <a:alphaModFix/>
          </a:blip>
          <a:srcRect/>
          <a:stretch/>
        </p:blipFill>
        <p:spPr>
          <a:xfrm>
            <a:off x="407950" y="0"/>
            <a:ext cx="8328092" cy="49910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Research</a:t>
            </a:r>
          </a:p>
        </p:txBody>
      </p:sp>
      <p:sp>
        <p:nvSpPr>
          <p:cNvPr id="302" name="Shape 302"/>
          <p:cNvSpPr txBox="1">
            <a:spLocks noGrp="1"/>
          </p:cNvSpPr>
          <p:nvPr>
            <p:ph type="body" idx="1"/>
          </p:nvPr>
        </p:nvSpPr>
        <p:spPr>
          <a:xfrm>
            <a:off x="311700" y="1152475"/>
            <a:ext cx="8520599"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Transplantation of beta cells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Stem cells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Inhibiting immune response</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Vaccine?</a:t>
            </a: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Objectives</a:t>
            </a:r>
          </a:p>
        </p:txBody>
      </p:sp>
      <p:sp>
        <p:nvSpPr>
          <p:cNvPr id="200" name="Shape 200"/>
          <p:cNvSpPr txBox="1">
            <a:spLocks noGrp="1"/>
          </p:cNvSpPr>
          <p:nvPr>
            <p:ph type="body" idx="1"/>
          </p:nvPr>
        </p:nvSpPr>
        <p:spPr>
          <a:xfrm>
            <a:off x="311700" y="1388450"/>
            <a:ext cx="3201300" cy="35040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dk1"/>
              </a:buClr>
              <a:buSzPct val="100000"/>
              <a:buFont typeface="Open Sans"/>
              <a:buAutoNum type="arabicPeriod"/>
            </a:pPr>
            <a:r>
              <a:rPr lang="en" sz="1800" b="0" i="0" u="none" strike="noStrike" cap="none">
                <a:solidFill>
                  <a:schemeClr val="dk1"/>
                </a:solidFill>
                <a:latin typeface="Open Sans"/>
                <a:ea typeface="Open Sans"/>
                <a:cs typeface="Open Sans"/>
                <a:sym typeface="Open Sans"/>
              </a:rPr>
              <a:t>Diabetes overview</a:t>
            </a:r>
          </a:p>
          <a:p>
            <a:pPr marL="457200" marR="0" lvl="0" indent="-228600" algn="l" rtl="0">
              <a:lnSpc>
                <a:spcPct val="100000"/>
              </a:lnSpc>
              <a:spcBef>
                <a:spcPts val="1600"/>
              </a:spcBef>
              <a:spcAft>
                <a:spcPts val="0"/>
              </a:spcAft>
              <a:buClr>
                <a:schemeClr val="dk1"/>
              </a:buClr>
              <a:buSzPct val="100000"/>
              <a:buFont typeface="Open Sans"/>
              <a:buAutoNum type="arabicPeriod"/>
            </a:pPr>
            <a:r>
              <a:rPr lang="en" sz="1800" b="0" i="0" u="none" strike="noStrike" cap="none">
                <a:solidFill>
                  <a:schemeClr val="dk1"/>
                </a:solidFill>
                <a:latin typeface="Open Sans"/>
                <a:ea typeface="Open Sans"/>
                <a:cs typeface="Open Sans"/>
                <a:sym typeface="Open Sans"/>
              </a:rPr>
              <a:t>Type 1</a:t>
            </a:r>
          </a:p>
          <a:p>
            <a:pPr marL="457200" marR="0" lvl="0" indent="-228600" algn="l" rtl="0">
              <a:lnSpc>
                <a:spcPct val="100000"/>
              </a:lnSpc>
              <a:spcBef>
                <a:spcPts val="1600"/>
              </a:spcBef>
              <a:spcAft>
                <a:spcPts val="0"/>
              </a:spcAft>
              <a:buClr>
                <a:schemeClr val="dk1"/>
              </a:buClr>
              <a:buSzPct val="100000"/>
              <a:buFont typeface="Open Sans"/>
              <a:buAutoNum type="arabicPeriod"/>
            </a:pPr>
            <a:r>
              <a:rPr lang="en"/>
              <a:t>Gestational diabetes</a:t>
            </a:r>
          </a:p>
          <a:p>
            <a:pPr marL="457200" marR="0" lvl="0" indent="-228600" algn="l" rtl="0">
              <a:lnSpc>
                <a:spcPct val="100000"/>
              </a:lnSpc>
              <a:spcBef>
                <a:spcPts val="1600"/>
              </a:spcBef>
              <a:spcAft>
                <a:spcPts val="0"/>
              </a:spcAft>
              <a:buClr>
                <a:schemeClr val="dk1"/>
              </a:buClr>
              <a:buSzPct val="100000"/>
              <a:buFont typeface="Open Sans"/>
              <a:buAutoNum type="arabicPeriod"/>
            </a:pPr>
            <a:r>
              <a:rPr lang="en" sz="1800" b="0" i="0" u="none" strike="noStrike" cap="none">
                <a:solidFill>
                  <a:schemeClr val="dk1"/>
                </a:solidFill>
                <a:latin typeface="Open Sans"/>
                <a:ea typeface="Open Sans"/>
                <a:cs typeface="Open Sans"/>
                <a:sym typeface="Open Sans"/>
              </a:rPr>
              <a:t>Type 2</a:t>
            </a:r>
          </a:p>
        </p:txBody>
      </p:sp>
      <p:pic>
        <p:nvPicPr>
          <p:cNvPr id="201" name="Shape 201"/>
          <p:cNvPicPr preferRelativeResize="0"/>
          <p:nvPr/>
        </p:nvPicPr>
        <p:blipFill>
          <a:blip r:embed="rId3">
            <a:alphaModFix/>
          </a:blip>
          <a:stretch>
            <a:fillRect/>
          </a:stretch>
        </p:blipFill>
        <p:spPr>
          <a:xfrm>
            <a:off x="3393574" y="1548850"/>
            <a:ext cx="5637824" cy="35039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Shape 307"/>
          <p:cNvPicPr preferRelativeResize="0"/>
          <p:nvPr/>
        </p:nvPicPr>
        <p:blipFill rotWithShape="1">
          <a:blip r:embed="rId3">
            <a:alphaModFix/>
          </a:blip>
          <a:srcRect/>
          <a:stretch/>
        </p:blipFill>
        <p:spPr>
          <a:xfrm>
            <a:off x="1166712" y="157775"/>
            <a:ext cx="6810574" cy="4827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ctrTitle"/>
          </p:nvPr>
        </p:nvSpPr>
        <p:spPr>
          <a:xfrm>
            <a:off x="3044700" y="1444254"/>
            <a:ext cx="3054600" cy="15371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Economica"/>
              <a:buNone/>
            </a:pPr>
            <a:r>
              <a:rPr lang="en"/>
              <a:t>Gestational</a:t>
            </a:r>
            <a:r>
              <a:rPr lang="en" sz="4200" b="0" i="0" u="none" strike="noStrike" cap="none">
                <a:solidFill>
                  <a:schemeClr val="dk1"/>
                </a:solidFill>
                <a:latin typeface="Economica"/>
                <a:ea typeface="Economica"/>
                <a:cs typeface="Economica"/>
                <a:sym typeface="Economica"/>
              </a:rPr>
              <a:t> Diabetes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a:t>Gestational Diabetes</a:t>
            </a:r>
          </a:p>
        </p:txBody>
      </p:sp>
      <p:sp>
        <p:nvSpPr>
          <p:cNvPr id="318" name="Shape 318"/>
          <p:cNvSpPr txBox="1">
            <a:spLocks noGrp="1"/>
          </p:cNvSpPr>
          <p:nvPr>
            <p:ph type="body" idx="1"/>
          </p:nvPr>
        </p:nvSpPr>
        <p:spPr>
          <a:xfrm>
            <a:off x="311700" y="1152475"/>
            <a:ext cx="8520600"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1600"/>
              </a:spcBef>
              <a:spcAft>
                <a:spcPts val="0"/>
              </a:spcAft>
              <a:buClr>
                <a:schemeClr val="dk1"/>
              </a:buClr>
              <a:buSzPct val="25000"/>
              <a:buFont typeface="Open Sans"/>
              <a:buNone/>
            </a:pPr>
            <a:r>
              <a:rPr lang="en"/>
              <a:t>Hormonal changes during pregnancy block insulin uptake which leads to hyperglycemia</a:t>
            </a:r>
          </a:p>
          <a:p>
            <a:pPr marL="0" marR="0" lvl="0" indent="0" algn="l" rtl="0">
              <a:lnSpc>
                <a:spcPct val="115000"/>
              </a:lnSpc>
              <a:spcBef>
                <a:spcPts val="1600"/>
              </a:spcBef>
              <a:spcAft>
                <a:spcPts val="0"/>
              </a:spcAft>
              <a:buClr>
                <a:schemeClr val="dk1"/>
              </a:buClr>
              <a:buSzPct val="25000"/>
              <a:buFont typeface="Open Sans"/>
              <a:buNone/>
            </a:pPr>
            <a:r>
              <a:rPr lang="en"/>
              <a:t>Usually develops in late pregnancy</a:t>
            </a:r>
          </a:p>
          <a:p>
            <a:pPr marL="0" marR="0" lvl="0" indent="0" algn="l" rtl="0">
              <a:lnSpc>
                <a:spcPct val="115000"/>
              </a:lnSpc>
              <a:spcBef>
                <a:spcPts val="1600"/>
              </a:spcBef>
              <a:spcAft>
                <a:spcPts val="0"/>
              </a:spcAft>
              <a:buClr>
                <a:schemeClr val="dk1"/>
              </a:buClr>
              <a:buSzPct val="25000"/>
              <a:buFont typeface="Open Sans"/>
              <a:buNone/>
            </a:pPr>
            <a:r>
              <a:rPr lang="en"/>
              <a:t>9% of pregnancies</a:t>
            </a:r>
          </a:p>
          <a:p>
            <a:pPr marL="0" marR="0" lvl="0" indent="0" algn="l" rtl="0">
              <a:lnSpc>
                <a:spcPct val="115000"/>
              </a:lnSpc>
              <a:spcBef>
                <a:spcPts val="1600"/>
              </a:spcBef>
              <a:spcAft>
                <a:spcPts val="0"/>
              </a:spcAft>
              <a:buClr>
                <a:schemeClr val="dk1"/>
              </a:buClr>
              <a:buSzPct val="25000"/>
              <a:buFont typeface="Open Sans"/>
              <a:buNone/>
            </a:pPr>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a:t>Risk factors</a:t>
            </a:r>
          </a:p>
        </p:txBody>
      </p:sp>
      <p:sp>
        <p:nvSpPr>
          <p:cNvPr id="324" name="Shape 324"/>
          <p:cNvSpPr txBox="1">
            <a:spLocks noGrp="1"/>
          </p:cNvSpPr>
          <p:nvPr>
            <p:ph type="body" idx="1"/>
          </p:nvPr>
        </p:nvSpPr>
        <p:spPr>
          <a:xfrm>
            <a:off x="788950" y="1147225"/>
            <a:ext cx="3758100"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1600"/>
              </a:spcBef>
              <a:spcAft>
                <a:spcPts val="0"/>
              </a:spcAft>
              <a:buClr>
                <a:schemeClr val="dk1"/>
              </a:buClr>
              <a:buSzPct val="25000"/>
              <a:buFont typeface="Open Sans"/>
              <a:buNone/>
            </a:pPr>
            <a:r>
              <a:rPr lang="en"/>
              <a:t>Age</a:t>
            </a:r>
          </a:p>
          <a:p>
            <a:pPr marL="0" marR="0" lvl="0" indent="0" algn="l" rtl="0">
              <a:lnSpc>
                <a:spcPct val="115000"/>
              </a:lnSpc>
              <a:spcBef>
                <a:spcPts val="1600"/>
              </a:spcBef>
              <a:spcAft>
                <a:spcPts val="0"/>
              </a:spcAft>
              <a:buClr>
                <a:schemeClr val="dk1"/>
              </a:buClr>
              <a:buSzPct val="25000"/>
              <a:buFont typeface="Open Sans"/>
              <a:buNone/>
            </a:pPr>
            <a:r>
              <a:rPr lang="en"/>
              <a:t>Family history</a:t>
            </a:r>
          </a:p>
          <a:p>
            <a:pPr marL="0" marR="0" lvl="0" indent="0" algn="l" rtl="0">
              <a:lnSpc>
                <a:spcPct val="115000"/>
              </a:lnSpc>
              <a:spcBef>
                <a:spcPts val="1600"/>
              </a:spcBef>
              <a:spcAft>
                <a:spcPts val="0"/>
              </a:spcAft>
              <a:buClr>
                <a:schemeClr val="dk1"/>
              </a:buClr>
              <a:buSzPct val="25000"/>
              <a:buFont typeface="Open Sans"/>
              <a:buNone/>
            </a:pPr>
            <a:r>
              <a:rPr lang="en"/>
              <a:t>Non-white race</a:t>
            </a:r>
          </a:p>
          <a:p>
            <a:pPr marL="0" marR="0" lvl="0" indent="0" algn="l" rtl="0">
              <a:lnSpc>
                <a:spcPct val="115000"/>
              </a:lnSpc>
              <a:spcBef>
                <a:spcPts val="1600"/>
              </a:spcBef>
              <a:spcAft>
                <a:spcPts val="0"/>
              </a:spcAft>
              <a:buClr>
                <a:schemeClr val="dk1"/>
              </a:buClr>
              <a:buSzPct val="25000"/>
              <a:buFont typeface="Open Sans"/>
              <a:buNone/>
            </a:pPr>
            <a:r>
              <a:rPr lang="en"/>
              <a:t>Lifestyle factors</a:t>
            </a: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pic>
        <p:nvPicPr>
          <p:cNvPr id="325" name="Shape 325"/>
          <p:cNvPicPr preferRelativeResize="0"/>
          <p:nvPr/>
        </p:nvPicPr>
        <p:blipFill>
          <a:blip r:embed="rId3">
            <a:alphaModFix/>
          </a:blip>
          <a:stretch>
            <a:fillRect/>
          </a:stretch>
        </p:blipFill>
        <p:spPr>
          <a:xfrm>
            <a:off x="4752375" y="396000"/>
            <a:ext cx="3943950" cy="43514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311700" y="315925"/>
            <a:ext cx="8520600" cy="8313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a:t>Complications</a:t>
            </a:r>
          </a:p>
        </p:txBody>
      </p:sp>
      <p:sp>
        <p:nvSpPr>
          <p:cNvPr id="331" name="Shape 331"/>
          <p:cNvSpPr txBox="1">
            <a:spLocks noGrp="1"/>
          </p:cNvSpPr>
          <p:nvPr>
            <p:ph type="body" idx="1"/>
          </p:nvPr>
        </p:nvSpPr>
        <p:spPr>
          <a:xfrm>
            <a:off x="311700" y="1152475"/>
            <a:ext cx="4208700"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1600"/>
              </a:spcBef>
              <a:spcAft>
                <a:spcPts val="0"/>
              </a:spcAft>
              <a:buClr>
                <a:schemeClr val="dk1"/>
              </a:buClr>
              <a:buSzPct val="25000"/>
              <a:buFont typeface="Open Sans"/>
              <a:buNone/>
            </a:pPr>
            <a:r>
              <a:rPr lang="en"/>
              <a:t>Babies:</a:t>
            </a:r>
          </a:p>
          <a:p>
            <a:pPr marL="0" marR="0" lvl="0" indent="0" algn="l" rtl="0">
              <a:lnSpc>
                <a:spcPct val="115000"/>
              </a:lnSpc>
              <a:spcBef>
                <a:spcPts val="1600"/>
              </a:spcBef>
              <a:spcAft>
                <a:spcPts val="0"/>
              </a:spcAft>
              <a:buClr>
                <a:schemeClr val="dk1"/>
              </a:buClr>
              <a:buSzPct val="25000"/>
              <a:buFont typeface="Open Sans"/>
              <a:buNone/>
            </a:pPr>
            <a:r>
              <a:rPr lang="en"/>
              <a:t>	Obesity</a:t>
            </a:r>
          </a:p>
          <a:p>
            <a:pPr marL="0" marR="0" lvl="0" indent="0" algn="l" rtl="0">
              <a:lnSpc>
                <a:spcPct val="115000"/>
              </a:lnSpc>
              <a:spcBef>
                <a:spcPts val="1600"/>
              </a:spcBef>
              <a:spcAft>
                <a:spcPts val="0"/>
              </a:spcAft>
              <a:buClr>
                <a:schemeClr val="dk1"/>
              </a:buClr>
              <a:buSzPct val="25000"/>
              <a:buFont typeface="Open Sans"/>
              <a:buNone/>
            </a:pPr>
            <a:r>
              <a:rPr lang="en"/>
              <a:t>	T2 diabetes</a:t>
            </a:r>
          </a:p>
          <a:p>
            <a:pPr marL="0" marR="0" lvl="0" indent="0" algn="l" rtl="0">
              <a:lnSpc>
                <a:spcPct val="115000"/>
              </a:lnSpc>
              <a:spcBef>
                <a:spcPts val="1600"/>
              </a:spcBef>
              <a:spcAft>
                <a:spcPts val="0"/>
              </a:spcAft>
              <a:buClr>
                <a:schemeClr val="dk1"/>
              </a:buClr>
              <a:buSzPct val="25000"/>
              <a:buFont typeface="Open Sans"/>
              <a:buNone/>
            </a:pPr>
            <a:r>
              <a:rPr lang="en"/>
              <a:t>	Preterm birth</a:t>
            </a:r>
          </a:p>
          <a:p>
            <a:pPr marL="0" marR="0" lvl="0" indent="0" algn="l" rtl="0">
              <a:lnSpc>
                <a:spcPct val="115000"/>
              </a:lnSpc>
              <a:spcBef>
                <a:spcPts val="1600"/>
              </a:spcBef>
              <a:spcAft>
                <a:spcPts val="0"/>
              </a:spcAft>
              <a:buClr>
                <a:schemeClr val="dk1"/>
              </a:buClr>
              <a:buSzPct val="25000"/>
              <a:buFont typeface="Open Sans"/>
              <a:buNone/>
            </a:pPr>
            <a:r>
              <a:rPr lang="en"/>
              <a:t>	Hypoglycemia</a:t>
            </a:r>
          </a:p>
          <a:p>
            <a:pPr marL="0" marR="0" lvl="0" indent="0" algn="l" rtl="0">
              <a:lnSpc>
                <a:spcPct val="115000"/>
              </a:lnSpc>
              <a:spcBef>
                <a:spcPts val="1600"/>
              </a:spcBef>
              <a:spcAft>
                <a:spcPts val="0"/>
              </a:spcAft>
              <a:buClr>
                <a:schemeClr val="dk1"/>
              </a:buClr>
              <a:buSzPct val="25000"/>
              <a:buFont typeface="Open Sans"/>
              <a:buNone/>
            </a:pPr>
            <a:r>
              <a:rPr lang="en"/>
              <a:t>	Respiratory distress</a:t>
            </a:r>
          </a:p>
          <a:p>
            <a:pPr marL="0" marR="0" lvl="0" indent="0" algn="l" rtl="0">
              <a:lnSpc>
                <a:spcPct val="115000"/>
              </a:lnSpc>
              <a:spcBef>
                <a:spcPts val="1600"/>
              </a:spcBef>
              <a:spcAft>
                <a:spcPts val="0"/>
              </a:spcAft>
              <a:buClr>
                <a:schemeClr val="dk1"/>
              </a:buClr>
              <a:buSzPct val="25000"/>
              <a:buFont typeface="Open Sans"/>
              <a:buNone/>
            </a:pPr>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sp>
        <p:nvSpPr>
          <p:cNvPr id="332" name="Shape 332"/>
          <p:cNvSpPr txBox="1">
            <a:spLocks noGrp="1"/>
          </p:cNvSpPr>
          <p:nvPr>
            <p:ph type="body" idx="1"/>
          </p:nvPr>
        </p:nvSpPr>
        <p:spPr>
          <a:xfrm>
            <a:off x="4623600" y="1152475"/>
            <a:ext cx="4208700"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1600"/>
              </a:spcBef>
              <a:spcAft>
                <a:spcPts val="0"/>
              </a:spcAft>
              <a:buClr>
                <a:schemeClr val="dk1"/>
              </a:buClr>
              <a:buSzPct val="25000"/>
              <a:buFont typeface="Open Sans"/>
              <a:buNone/>
            </a:pPr>
            <a:r>
              <a:rPr lang="en"/>
              <a:t>Mothers:</a:t>
            </a:r>
          </a:p>
          <a:p>
            <a:pPr marL="0" marR="0" lvl="0" indent="0" algn="l" rtl="0">
              <a:lnSpc>
                <a:spcPct val="115000"/>
              </a:lnSpc>
              <a:spcBef>
                <a:spcPts val="1600"/>
              </a:spcBef>
              <a:spcAft>
                <a:spcPts val="0"/>
              </a:spcAft>
              <a:buClr>
                <a:schemeClr val="dk1"/>
              </a:buClr>
              <a:buSzPct val="25000"/>
              <a:buFont typeface="Open Sans"/>
              <a:buNone/>
            </a:pPr>
            <a:r>
              <a:rPr lang="en"/>
              <a:t>	Hypertension/preeclampsia</a:t>
            </a:r>
          </a:p>
          <a:p>
            <a:pPr marL="0" marR="0" lvl="0" indent="0" algn="l" rtl="0">
              <a:lnSpc>
                <a:spcPct val="115000"/>
              </a:lnSpc>
              <a:spcBef>
                <a:spcPts val="1600"/>
              </a:spcBef>
              <a:spcAft>
                <a:spcPts val="0"/>
              </a:spcAft>
              <a:buClr>
                <a:schemeClr val="dk1"/>
              </a:buClr>
              <a:buSzPct val="25000"/>
              <a:buFont typeface="Open Sans"/>
              <a:buNone/>
            </a:pPr>
            <a:r>
              <a:rPr lang="en"/>
              <a:t>	T2 diabetes in future</a:t>
            </a:r>
          </a:p>
          <a:p>
            <a:pPr marL="0" marR="0" lvl="0" indent="0" algn="l" rtl="0">
              <a:lnSpc>
                <a:spcPct val="115000"/>
              </a:lnSpc>
              <a:spcBef>
                <a:spcPts val="1600"/>
              </a:spcBef>
              <a:spcAft>
                <a:spcPts val="0"/>
              </a:spcAft>
              <a:buClr>
                <a:schemeClr val="dk1"/>
              </a:buClr>
              <a:buSzPct val="25000"/>
              <a:buFont typeface="Open Sans"/>
              <a:buNone/>
            </a:pPr>
            <a:r>
              <a:rPr lang="en"/>
              <a:t>	Postnatal hypoglycemia</a:t>
            </a:r>
          </a:p>
          <a:p>
            <a:pPr marL="0" marR="0" lvl="0" indent="0" algn="l" rtl="0">
              <a:lnSpc>
                <a:spcPct val="115000"/>
              </a:lnSpc>
              <a:spcBef>
                <a:spcPts val="1600"/>
              </a:spcBef>
              <a:spcAft>
                <a:spcPts val="0"/>
              </a:spcAft>
              <a:buClr>
                <a:schemeClr val="dk1"/>
              </a:buClr>
              <a:buSzPct val="25000"/>
              <a:buFont typeface="Open Sans"/>
              <a:buNone/>
            </a:pPr>
            <a:r>
              <a:rPr lang="en"/>
              <a:t>	C section</a:t>
            </a:r>
          </a:p>
          <a:p>
            <a:pPr marL="0" marR="0" lvl="0" indent="0" algn="l" rtl="0">
              <a:lnSpc>
                <a:spcPct val="115000"/>
              </a:lnSpc>
              <a:spcBef>
                <a:spcPts val="1600"/>
              </a:spcBef>
              <a:spcAft>
                <a:spcPts val="0"/>
              </a:spcAft>
              <a:buClr>
                <a:schemeClr val="dk1"/>
              </a:buClr>
              <a:buSzPct val="25000"/>
              <a:buFont typeface="Open Sans"/>
              <a:buNone/>
            </a:pPr>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p:nvPr>
        </p:nvSpPr>
        <p:spPr>
          <a:xfrm>
            <a:off x="3044700" y="1444254"/>
            <a:ext cx="3054600" cy="15371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Diabetes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Diabetes</a:t>
            </a:r>
          </a:p>
        </p:txBody>
      </p:sp>
      <p:sp>
        <p:nvSpPr>
          <p:cNvPr id="343" name="Shape 343"/>
          <p:cNvSpPr txBox="1">
            <a:spLocks noGrp="1"/>
          </p:cNvSpPr>
          <p:nvPr>
            <p:ph type="body" idx="1"/>
          </p:nvPr>
        </p:nvSpPr>
        <p:spPr>
          <a:xfrm>
            <a:off x="311700" y="1152475"/>
            <a:ext cx="8520599" cy="3828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Condition characterized by high blood glucose levels caused by either a lack of insulin or the body's inability to use insulin efficiently-insulin resistance. (ADA). </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Type 2 is the most common type of diabetes- </a:t>
            </a:r>
            <a:r>
              <a:rPr lang="en" sz="1800" b="1" i="0" u="none" strike="noStrike" cap="none">
                <a:solidFill>
                  <a:schemeClr val="dk1"/>
                </a:solidFill>
                <a:latin typeface="Open Sans"/>
                <a:ea typeface="Open Sans"/>
                <a:cs typeface="Open Sans"/>
                <a:sym typeface="Open Sans"/>
              </a:rPr>
              <a:t>95%</a:t>
            </a:r>
            <a:r>
              <a:rPr lang="en" sz="1800" b="0" i="0" u="none" strike="noStrike" cap="none">
                <a:solidFill>
                  <a:schemeClr val="dk1"/>
                </a:solidFill>
                <a:latin typeface="Open Sans"/>
                <a:ea typeface="Open Sans"/>
                <a:cs typeface="Open Sans"/>
                <a:sym typeface="Open Sans"/>
              </a:rPr>
              <a:t> of cases. (NIH, ADA)</a:t>
            </a:r>
          </a:p>
          <a:p>
            <a:pPr marL="457200" marR="0" lvl="0" indent="-228600" algn="l" rtl="0">
              <a:lnSpc>
                <a:spcPct val="115000"/>
              </a:lnSpc>
              <a:spcBef>
                <a:spcPts val="1600"/>
              </a:spcBef>
              <a:spcAft>
                <a:spcPts val="0"/>
              </a:spcAft>
              <a:buClr>
                <a:schemeClr val="dk1"/>
              </a:buClr>
              <a:buSzPct val="100000"/>
              <a:buFont typeface="Open Sans"/>
              <a:buChar char="-"/>
            </a:pPr>
            <a:r>
              <a:rPr lang="en" sz="1800" b="0" i="0" u="none" strike="noStrike" cap="none">
                <a:solidFill>
                  <a:schemeClr val="dk1"/>
                </a:solidFill>
                <a:latin typeface="Open Sans"/>
                <a:ea typeface="Open Sans"/>
                <a:cs typeface="Open Sans"/>
                <a:sym typeface="Open Sans"/>
              </a:rPr>
              <a:t>Caused by several factors, including lifestyle factors and genes</a:t>
            </a:r>
          </a:p>
          <a:p>
            <a:pPr marL="457200" marR="0" lvl="0" indent="-228600" algn="l" rtl="0">
              <a:lnSpc>
                <a:spcPct val="115000"/>
              </a:lnSpc>
              <a:spcBef>
                <a:spcPts val="1600"/>
              </a:spcBef>
              <a:spcAft>
                <a:spcPts val="0"/>
              </a:spcAft>
              <a:buClr>
                <a:schemeClr val="dk1"/>
              </a:buClr>
              <a:buSzPct val="100000"/>
              <a:buFont typeface="Open Sans"/>
              <a:buChar char="-"/>
            </a:pPr>
            <a:r>
              <a:rPr lang="en" sz="1800" b="0" i="0" u="none" strike="noStrike" cap="none">
                <a:solidFill>
                  <a:schemeClr val="dk1"/>
                </a:solidFill>
                <a:latin typeface="Open Sans"/>
                <a:ea typeface="Open Sans"/>
                <a:cs typeface="Open Sans"/>
                <a:sym typeface="Open Sans"/>
              </a:rPr>
              <a:t>Type 2 diabetes develops most often in middle-aged and older adults but can appear in young people.</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Can be delayed or prevented. </a:t>
            </a:r>
          </a:p>
          <a:p>
            <a:pPr marL="0" marR="0" lvl="0" indent="0" algn="l" rtl="0">
              <a:lnSpc>
                <a:spcPct val="115000"/>
              </a:lnSpc>
              <a:spcBef>
                <a:spcPts val="1600"/>
              </a:spcBef>
              <a:spcAft>
                <a:spcPts val="0"/>
              </a:spcAft>
              <a:buClr>
                <a:schemeClr val="dk1"/>
              </a:buClr>
              <a:buSzPct val="25000"/>
              <a:buFont typeface="Open Sans"/>
              <a:buNone/>
            </a:pPr>
            <a:r>
              <a:rPr lang="en" sz="1200" b="0" i="0" u="none" strike="noStrike" cap="none">
                <a:solidFill>
                  <a:schemeClr val="dk1"/>
                </a:solidFill>
                <a:latin typeface="Open Sans"/>
                <a:ea typeface="Open Sans"/>
                <a:cs typeface="Open Sans"/>
                <a:sym typeface="Open Sans"/>
              </a:rPr>
              <a:t>Diabetes made simple</a:t>
            </a:r>
            <a:r>
              <a:rPr lang="en" sz="1800" b="0" i="0" u="none" strike="noStrike" cap="none">
                <a:solidFill>
                  <a:schemeClr val="dk1"/>
                </a:solidFill>
                <a:latin typeface="Open Sans"/>
                <a:ea typeface="Open Sans"/>
                <a:cs typeface="Open Sans"/>
                <a:sym typeface="Open Sans"/>
              </a:rPr>
              <a:t> - </a:t>
            </a:r>
            <a:r>
              <a:rPr lang="en" sz="1200" b="0" i="0" u="sng" strike="noStrike" cap="none">
                <a:solidFill>
                  <a:schemeClr val="hlink"/>
                </a:solidFill>
                <a:latin typeface="Open Sans"/>
                <a:ea typeface="Open Sans"/>
                <a:cs typeface="Open Sans"/>
                <a:sym typeface="Open Sans"/>
                <a:hlinkClick r:id="rId3"/>
              </a:rPr>
              <a:t>https://www.youtube.com/watch?v=MGL6km1NBWE</a:t>
            </a:r>
          </a:p>
          <a:p>
            <a:pPr marL="0" marR="0" lvl="0" indent="0" algn="l" rtl="0">
              <a:lnSpc>
                <a:spcPct val="115000"/>
              </a:lnSpc>
              <a:spcBef>
                <a:spcPts val="1600"/>
              </a:spcBef>
              <a:spcAft>
                <a:spcPts val="0"/>
              </a:spcAft>
              <a:buClr>
                <a:schemeClr val="dk1"/>
              </a:buClr>
              <a:buSzPct val="25000"/>
              <a:buFont typeface="Open Sans"/>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Diabetes: Risk Factors</a:t>
            </a:r>
          </a:p>
        </p:txBody>
      </p:sp>
      <p:sp>
        <p:nvSpPr>
          <p:cNvPr id="349" name="Shape 349"/>
          <p:cNvSpPr txBox="1">
            <a:spLocks noGrp="1"/>
          </p:cNvSpPr>
          <p:nvPr>
            <p:ph type="body" idx="1"/>
          </p:nvPr>
        </p:nvSpPr>
        <p:spPr>
          <a:xfrm>
            <a:off x="311700" y="1152475"/>
            <a:ext cx="8520599"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Open Sans"/>
                <a:ea typeface="Open Sans"/>
                <a:cs typeface="Open Sans"/>
                <a:sym typeface="Open Sans"/>
              </a:rPr>
              <a:t>Overweight/Obese</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Age: More likely to develop if you’re age 45 or older</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Family history of diabetes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Fat distribution</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Gestational Diabetes during pregnancy </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Depression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Risk Factors: Prediabetes</a:t>
            </a:r>
          </a:p>
        </p:txBody>
      </p:sp>
      <p:sp>
        <p:nvSpPr>
          <p:cNvPr id="355" name="Shape 355"/>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Prediabetes- occurs blood glucose, levels are higher than normal, but not high enough to be called diabetes.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If left untreated, prediabetes often progresses to type 2 diabetes.</a:t>
            </a:r>
          </a:p>
          <a:p>
            <a:pPr marL="0" marR="0" lvl="0" indent="0" algn="l" rtl="0">
              <a:lnSpc>
                <a:spcPct val="115000"/>
              </a:lnSpc>
              <a:spcBef>
                <a:spcPts val="1600"/>
              </a:spcBef>
              <a:spcAft>
                <a:spcPts val="0"/>
              </a:spcAft>
              <a:buClr>
                <a:schemeClr val="dk1"/>
              </a:buClr>
              <a:buSzPct val="25000"/>
              <a:buFont typeface="Arial"/>
              <a:buNone/>
            </a:pPr>
            <a:r>
              <a:rPr lang="en" sz="1800" b="0" i="0" u="none" strike="noStrike" cap="none">
                <a:solidFill>
                  <a:schemeClr val="dk1"/>
                </a:solidFill>
                <a:latin typeface="Open Sans"/>
                <a:ea typeface="Open Sans"/>
                <a:cs typeface="Open Sans"/>
                <a:sym typeface="Open Sans"/>
              </a:rPr>
              <a:t>You won’t know if you have prediabetes unless you are tested.</a:t>
            </a:r>
          </a:p>
          <a:p>
            <a:pPr marL="0" marR="0" lvl="0" indent="0" algn="l" rtl="0">
              <a:lnSpc>
                <a:spcPct val="115000"/>
              </a:lnSpc>
              <a:spcBef>
                <a:spcPts val="1600"/>
              </a:spcBef>
              <a:spcAft>
                <a:spcPts val="0"/>
              </a:spcAft>
              <a:buClr>
                <a:srgbClr val="000000"/>
              </a:buClr>
              <a:buSzPct val="25000"/>
              <a:buFont typeface="Arial"/>
              <a:buNone/>
            </a:pPr>
            <a:r>
              <a:rPr lang="en" sz="1800" b="0" i="0" u="none" strike="noStrike" cap="none">
                <a:solidFill>
                  <a:schemeClr val="dk1"/>
                </a:solidFill>
                <a:latin typeface="Open Sans"/>
                <a:ea typeface="Open Sans"/>
                <a:cs typeface="Open Sans"/>
                <a:sym typeface="Open Sans"/>
              </a:rPr>
              <a:t>Estimated that</a:t>
            </a:r>
            <a:r>
              <a:rPr lang="en" sz="1800" b="0" i="0" u="none" strike="noStrike" cap="none">
                <a:solidFill>
                  <a:srgbClr val="FF9900"/>
                </a:solidFill>
                <a:latin typeface="Open Sans"/>
                <a:ea typeface="Open Sans"/>
                <a:cs typeface="Open Sans"/>
                <a:sym typeface="Open Sans"/>
              </a:rPr>
              <a:t> </a:t>
            </a:r>
            <a:r>
              <a:rPr lang="en" sz="1800" b="1" i="0" u="none" strike="noStrike" cap="none">
                <a:solidFill>
                  <a:srgbClr val="FF0000"/>
                </a:solidFill>
                <a:latin typeface="Open Sans"/>
                <a:ea typeface="Open Sans"/>
                <a:cs typeface="Open Sans"/>
                <a:sym typeface="Open Sans"/>
              </a:rPr>
              <a:t>1 in 3 Americans (86 million)</a:t>
            </a:r>
            <a:r>
              <a:rPr lang="en" sz="1800" b="1" i="0" u="none" strike="noStrike" cap="none">
                <a:solidFill>
                  <a:srgbClr val="FF9900"/>
                </a:solidFill>
                <a:latin typeface="Open Sans"/>
                <a:ea typeface="Open Sans"/>
                <a:cs typeface="Open Sans"/>
                <a:sym typeface="Open Sans"/>
              </a:rPr>
              <a:t> </a:t>
            </a:r>
            <a:r>
              <a:rPr lang="en" sz="1800" b="0" i="0" u="none" strike="noStrike" cap="none">
                <a:solidFill>
                  <a:schemeClr val="dk1"/>
                </a:solidFill>
                <a:latin typeface="Open Sans"/>
                <a:ea typeface="Open Sans"/>
                <a:cs typeface="Open Sans"/>
                <a:sym typeface="Open Sans"/>
              </a:rPr>
              <a:t>have prediabetes (CDC 2014) </a:t>
            </a:r>
          </a:p>
          <a:p>
            <a:pPr marL="0" marR="0" lvl="0" indent="0" algn="l" rtl="0">
              <a:lnSpc>
                <a:spcPct val="115000"/>
              </a:lnSpc>
              <a:spcBef>
                <a:spcPts val="1600"/>
              </a:spcBef>
              <a:spcAft>
                <a:spcPts val="0"/>
              </a:spcAft>
              <a:buClr>
                <a:srgbClr val="000000"/>
              </a:buClr>
              <a:buSzPct val="25000"/>
              <a:buFont typeface="Arial"/>
              <a:buNone/>
            </a:pPr>
            <a:r>
              <a:rPr lang="en" sz="1800" b="1" i="0" u="none" strike="noStrike" cap="none">
                <a:solidFill>
                  <a:srgbClr val="980000"/>
                </a:solidFill>
                <a:latin typeface="Open Sans"/>
                <a:ea typeface="Open Sans"/>
                <a:cs typeface="Open Sans"/>
                <a:sym typeface="Open Sans"/>
              </a:rPr>
              <a:t>9 out of 10</a:t>
            </a:r>
            <a:r>
              <a:rPr lang="en" sz="1800" b="0" i="0" u="none" strike="noStrike" cap="none">
                <a:solidFill>
                  <a:schemeClr val="dk1"/>
                </a:solidFill>
                <a:latin typeface="Open Sans"/>
                <a:ea typeface="Open Sans"/>
                <a:cs typeface="Open Sans"/>
                <a:sym typeface="Open Sans"/>
              </a:rPr>
              <a:t> people don’t know they have it. </a:t>
            </a:r>
          </a:p>
          <a:p>
            <a:pPr marL="0" marR="0" lvl="0" indent="0" algn="l" rtl="0">
              <a:lnSpc>
                <a:spcPct val="115000"/>
              </a:lnSpc>
              <a:spcBef>
                <a:spcPts val="1600"/>
              </a:spcBef>
              <a:spcAft>
                <a:spcPts val="0"/>
              </a:spcAft>
              <a:buClr>
                <a:srgbClr val="000000"/>
              </a:buClr>
              <a:buSzPct val="25000"/>
              <a:buFont typeface="Arial"/>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Diabetes: Family History/Genetics Risk</a:t>
            </a:r>
          </a:p>
        </p:txBody>
      </p:sp>
      <p:sp>
        <p:nvSpPr>
          <p:cNvPr id="361" name="Shape 361"/>
          <p:cNvSpPr txBox="1">
            <a:spLocks noGrp="1"/>
          </p:cNvSpPr>
          <p:nvPr>
            <p:ph type="body" idx="1"/>
          </p:nvPr>
        </p:nvSpPr>
        <p:spPr>
          <a:xfrm>
            <a:off x="211025" y="1083950"/>
            <a:ext cx="8567399" cy="39858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Occurs more often in: African American, Alaska Native, American Indian, Asian American, Hispanic/Latino, Native Hawaiian, or Pacific Islander ethnic/racial groups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With a family history of type 2 diabetes, it may be difficult to figure out whether diabetes status is due to lifestyle factors or genetic susceptibility. Most likely it is due to both. (ADA)</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 Many genes are thought to be involved in type 2 diabetes.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Uncertainty on how these genes variations interact and how environment affects those genes. (NIH)</a:t>
            </a:r>
          </a:p>
          <a:p>
            <a:pPr marL="0" marR="0" lvl="0" indent="0" algn="l" rtl="0">
              <a:lnSpc>
                <a:spcPct val="115000"/>
              </a:lnSpc>
              <a:spcBef>
                <a:spcPts val="1600"/>
              </a:spcBef>
              <a:spcAft>
                <a:spcPts val="0"/>
              </a:spcAft>
              <a:buClr>
                <a:schemeClr val="dk1"/>
              </a:buClr>
              <a:buSzPct val="25000"/>
              <a:buFont typeface="Open Sans"/>
              <a:buNone/>
            </a:pPr>
            <a:r>
              <a:rPr lang="en" sz="1100" b="0" i="0" u="sng" strike="noStrike" cap="none">
                <a:solidFill>
                  <a:schemeClr val="hlink"/>
                </a:solidFill>
                <a:latin typeface="Open Sans"/>
                <a:ea typeface="Open Sans"/>
                <a:cs typeface="Open Sans"/>
                <a:sym typeface="Open Sans"/>
                <a:hlinkClick r:id="rId3"/>
              </a:rPr>
              <a:t>https://www.ncbi.nlm.nih.gov/books/NBK1665/</a:t>
            </a:r>
          </a:p>
          <a:p>
            <a:pPr marL="0" marR="0" lvl="0" indent="0" algn="l" rtl="0">
              <a:lnSpc>
                <a:spcPct val="115000"/>
              </a:lnSpc>
              <a:spcBef>
                <a:spcPts val="1600"/>
              </a:spcBef>
              <a:spcAft>
                <a:spcPts val="0"/>
              </a:spcAft>
              <a:buClr>
                <a:schemeClr val="dk1"/>
              </a:buClr>
              <a:buSzPct val="25000"/>
              <a:buFont typeface="Open Sans"/>
              <a:buNone/>
            </a:pPr>
            <a:endParaRPr sz="11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Diabetes: Definition</a:t>
            </a:r>
          </a:p>
        </p:txBody>
      </p:sp>
      <p:sp>
        <p:nvSpPr>
          <p:cNvPr id="207" name="Shape 207"/>
          <p:cNvSpPr txBox="1">
            <a:spLocks noGrp="1"/>
          </p:cNvSpPr>
          <p:nvPr>
            <p:ph type="body" idx="1"/>
          </p:nvPr>
        </p:nvSpPr>
        <p:spPr>
          <a:xfrm>
            <a:off x="311700" y="1152475"/>
            <a:ext cx="8520599"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Increased blood sugar as a result of insulin deficiency or resistance</a:t>
            </a:r>
          </a:p>
          <a:p>
            <a:pPr marL="0" marR="0" lvl="0" indent="0" algn="l" rtl="0">
              <a:lnSpc>
                <a:spcPct val="115000"/>
              </a:lnSpc>
              <a:spcBef>
                <a:spcPts val="0"/>
              </a:spcBef>
              <a:spcAft>
                <a:spcPts val="0"/>
              </a:spcAft>
              <a:buClr>
                <a:schemeClr val="dk1"/>
              </a:buClr>
              <a:buSzPct val="25000"/>
              <a:buFont typeface="Open Sans"/>
              <a:buNone/>
            </a:pPr>
            <a:endParaRPr/>
          </a:p>
          <a:p>
            <a:pPr marL="0" marR="0" lvl="0" indent="0" algn="l" rtl="0">
              <a:lnSpc>
                <a:spcPct val="115000"/>
              </a:lnSpc>
              <a:spcBef>
                <a:spcPts val="0"/>
              </a:spcBef>
              <a:spcAft>
                <a:spcPts val="0"/>
              </a:spcAft>
              <a:buClr>
                <a:schemeClr val="dk1"/>
              </a:buClr>
              <a:buSzPct val="25000"/>
              <a:buFont typeface="Open Sans"/>
              <a:buNone/>
            </a:pPr>
            <a:r>
              <a:rPr lang="en"/>
              <a:t>Type 1- Autoimmune disorder</a:t>
            </a:r>
          </a:p>
          <a:p>
            <a:pPr marL="0" marR="0" lvl="0" indent="0" algn="l" rtl="0">
              <a:lnSpc>
                <a:spcPct val="115000"/>
              </a:lnSpc>
              <a:spcBef>
                <a:spcPts val="0"/>
              </a:spcBef>
              <a:spcAft>
                <a:spcPts val="0"/>
              </a:spcAft>
              <a:buClr>
                <a:schemeClr val="dk1"/>
              </a:buClr>
              <a:buSzPct val="25000"/>
              <a:buFont typeface="Open Sans"/>
              <a:buNone/>
            </a:pPr>
            <a:endParaRPr/>
          </a:p>
          <a:p>
            <a:pPr marL="0" marR="0" lvl="0" indent="0" algn="l" rtl="0">
              <a:lnSpc>
                <a:spcPct val="115000"/>
              </a:lnSpc>
              <a:spcBef>
                <a:spcPts val="0"/>
              </a:spcBef>
              <a:spcAft>
                <a:spcPts val="0"/>
              </a:spcAft>
              <a:buClr>
                <a:schemeClr val="dk1"/>
              </a:buClr>
              <a:buSzPct val="25000"/>
              <a:buFont typeface="Open Sans"/>
              <a:buNone/>
            </a:pPr>
            <a:r>
              <a:rPr lang="en"/>
              <a:t>Type 2- Acquired insulin deficiency or resistance</a:t>
            </a:r>
          </a:p>
          <a:p>
            <a:pPr marL="0" marR="0" lvl="0" indent="0" algn="l" rtl="0">
              <a:lnSpc>
                <a:spcPct val="115000"/>
              </a:lnSpc>
              <a:spcBef>
                <a:spcPts val="0"/>
              </a:spcBef>
              <a:spcAft>
                <a:spcPts val="0"/>
              </a:spcAft>
              <a:buClr>
                <a:schemeClr val="dk1"/>
              </a:buClr>
              <a:buSzPct val="25000"/>
              <a:buFont typeface="Open Sans"/>
              <a:buNone/>
            </a:pPr>
            <a:endParaRPr/>
          </a:p>
          <a:p>
            <a:pPr marL="0" marR="0" lvl="0" indent="0" algn="l" rtl="0">
              <a:lnSpc>
                <a:spcPct val="115000"/>
              </a:lnSpc>
              <a:spcBef>
                <a:spcPts val="0"/>
              </a:spcBef>
              <a:spcAft>
                <a:spcPts val="0"/>
              </a:spcAft>
              <a:buClr>
                <a:schemeClr val="dk1"/>
              </a:buClr>
              <a:buSzPct val="25000"/>
              <a:buFont typeface="Open Sans"/>
              <a:buNone/>
            </a:pPr>
            <a:r>
              <a:rPr lang="en"/>
              <a:t>Gestational- Diabetes which develops during pregnancy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Risk Factors: Race/Ethnicity &amp; Genetics </a:t>
            </a:r>
          </a:p>
        </p:txBody>
      </p:sp>
      <p:sp>
        <p:nvSpPr>
          <p:cNvPr id="367" name="Shape 367"/>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1800" b="0" i="0" u="none" strike="noStrike" cap="none">
                <a:solidFill>
                  <a:schemeClr val="dk1"/>
                </a:solidFill>
                <a:latin typeface="Open Sans"/>
                <a:ea typeface="Open Sans"/>
                <a:cs typeface="Open Sans"/>
                <a:sym typeface="Open Sans"/>
              </a:rPr>
              <a:t>When food is always abundant, a </a:t>
            </a:r>
            <a:r>
              <a:rPr lang="en" sz="1800" b="1" i="0" u="none" strike="noStrike" cap="none">
                <a:solidFill>
                  <a:schemeClr val="dk1"/>
                </a:solidFill>
                <a:latin typeface="Open Sans"/>
                <a:ea typeface="Open Sans"/>
                <a:cs typeface="Open Sans"/>
                <a:sym typeface="Open Sans"/>
              </a:rPr>
              <a:t>“thrifty”</a:t>
            </a:r>
            <a:r>
              <a:rPr lang="en" sz="1800" b="0" i="0" u="none" strike="noStrike" cap="none">
                <a:solidFill>
                  <a:schemeClr val="dk1"/>
                </a:solidFill>
                <a:latin typeface="Open Sans"/>
                <a:ea typeface="Open Sans"/>
                <a:cs typeface="Open Sans"/>
                <a:sym typeface="Open Sans"/>
              </a:rPr>
              <a:t> genetic makeup turns into a survival disadvantage.</a:t>
            </a:r>
          </a:p>
          <a:p>
            <a:pPr marL="457200" marR="0" lvl="0" indent="-228600" algn="l" rtl="0">
              <a:lnSpc>
                <a:spcPct val="115000"/>
              </a:lnSpc>
              <a:spcBef>
                <a:spcPts val="1600"/>
              </a:spcBef>
              <a:spcAft>
                <a:spcPts val="0"/>
              </a:spcAft>
              <a:buClr>
                <a:schemeClr val="dk1"/>
              </a:buClr>
              <a:buSzPct val="100000"/>
              <a:buFont typeface="Open Sans"/>
              <a:buChar char="-"/>
            </a:pPr>
            <a:r>
              <a:rPr lang="en" sz="1800" b="0" i="0" u="none" strike="noStrike" cap="none">
                <a:solidFill>
                  <a:schemeClr val="dk1"/>
                </a:solidFill>
                <a:latin typeface="Open Sans"/>
                <a:ea typeface="Open Sans"/>
                <a:cs typeface="Open Sans"/>
                <a:sym typeface="Open Sans"/>
              </a:rPr>
              <a:t>20th century diabetes epidemic on remote Pacific island of Nauru </a:t>
            </a: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1"/>
              </a:buClr>
              <a:buSzPct val="25000"/>
              <a:buFont typeface="Open Sans"/>
              <a:buNone/>
            </a:pPr>
            <a:br>
              <a:rPr lang="en" sz="1800" b="0" i="0" u="none" strike="noStrike" cap="none">
                <a:solidFill>
                  <a:schemeClr val="dk1"/>
                </a:solidFill>
                <a:latin typeface="Open Sans"/>
                <a:ea typeface="Open Sans"/>
                <a:cs typeface="Open Sans"/>
                <a:sym typeface="Open Sans"/>
              </a:rPr>
            </a:br>
            <a:endParaRPr lang="en" sz="1800" b="0" i="0" u="none" strike="noStrike" cap="none">
              <a:solidFill>
                <a:schemeClr val="dk1"/>
              </a:solidFill>
              <a:latin typeface="Open Sans"/>
              <a:ea typeface="Open Sans"/>
              <a:cs typeface="Open Sans"/>
              <a:sym typeface="Open Sans"/>
            </a:endParaRPr>
          </a:p>
        </p:txBody>
      </p:sp>
      <p:pic>
        <p:nvPicPr>
          <p:cNvPr id="368" name="Shape 368" descr="nauru.jpg"/>
          <p:cNvPicPr preferRelativeResize="0"/>
          <p:nvPr/>
        </p:nvPicPr>
        <p:blipFill rotWithShape="1">
          <a:blip r:embed="rId3">
            <a:alphaModFix/>
          </a:blip>
          <a:srcRect/>
          <a:stretch/>
        </p:blipFill>
        <p:spPr>
          <a:xfrm>
            <a:off x="311697" y="2671524"/>
            <a:ext cx="3857475" cy="199057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311700" y="119625"/>
            <a:ext cx="8520599" cy="5726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Diabetes by race/ethnicity</a:t>
            </a:r>
          </a:p>
        </p:txBody>
      </p:sp>
      <p:pic>
        <p:nvPicPr>
          <p:cNvPr id="374" name="Shape 374" descr="rates-by-ethnicity.jpg"/>
          <p:cNvPicPr preferRelativeResize="0"/>
          <p:nvPr/>
        </p:nvPicPr>
        <p:blipFill rotWithShape="1">
          <a:blip r:embed="rId3">
            <a:alphaModFix/>
          </a:blip>
          <a:srcRect/>
          <a:stretch/>
        </p:blipFill>
        <p:spPr>
          <a:xfrm>
            <a:off x="888641" y="685737"/>
            <a:ext cx="6793536" cy="4118834"/>
          </a:xfrm>
          <a:prstGeom prst="rect">
            <a:avLst/>
          </a:prstGeom>
          <a:noFill/>
          <a:ln>
            <a:noFill/>
          </a:ln>
        </p:spPr>
      </p:pic>
      <p:sp>
        <p:nvSpPr>
          <p:cNvPr id="375" name="Shape 375"/>
          <p:cNvSpPr/>
          <p:nvPr/>
        </p:nvSpPr>
        <p:spPr>
          <a:xfrm>
            <a:off x="940158" y="4804573"/>
            <a:ext cx="8114913" cy="2308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900" b="0" i="0" u="none" strike="noStrike" cap="none">
                <a:solidFill>
                  <a:srgbClr val="000000"/>
                </a:solidFill>
                <a:latin typeface="Arial"/>
                <a:ea typeface="Arial"/>
                <a:cs typeface="Arial"/>
                <a:sym typeface="Arial"/>
              </a:rPr>
              <a:t>http://www.diabetes.org/diabetes-basics/statistics/?referrer=https://www.google.com/?referrer=http://www.diabetes.org/diabetes-basics/statistics/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Diabetes National Outlook</a:t>
            </a:r>
          </a:p>
        </p:txBody>
      </p:sp>
      <p:sp>
        <p:nvSpPr>
          <p:cNvPr id="381" name="Shape 381"/>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1" i="0" u="none" strike="noStrike" cap="none">
                <a:solidFill>
                  <a:schemeClr val="dk1"/>
                </a:solidFill>
                <a:latin typeface="Open Sans"/>
                <a:ea typeface="Open Sans"/>
                <a:cs typeface="Open Sans"/>
                <a:sym typeface="Open Sans"/>
              </a:rPr>
              <a:t>Total:</a:t>
            </a:r>
            <a:r>
              <a:rPr lang="en" sz="1800" b="0" i="0" u="none" strike="noStrike" cap="none">
                <a:solidFill>
                  <a:schemeClr val="dk1"/>
                </a:solidFill>
                <a:latin typeface="Open Sans"/>
                <a:ea typeface="Open Sans"/>
                <a:cs typeface="Open Sans"/>
                <a:sym typeface="Open Sans"/>
              </a:rPr>
              <a:t> 29.1 million people or 9.3% of the population have diabetes.</a:t>
            </a:r>
            <a:br>
              <a:rPr lang="en" sz="1800" b="0" i="0" u="none" strike="noStrike" cap="none">
                <a:solidFill>
                  <a:schemeClr val="dk1"/>
                </a:solidFill>
                <a:latin typeface="Open Sans"/>
                <a:ea typeface="Open Sans"/>
                <a:cs typeface="Open Sans"/>
                <a:sym typeface="Open Sans"/>
              </a:rPr>
            </a:br>
            <a:br>
              <a:rPr lang="en" sz="1800" b="0" i="0" u="none" strike="noStrike" cap="none">
                <a:solidFill>
                  <a:schemeClr val="dk1"/>
                </a:solidFill>
                <a:latin typeface="Open Sans"/>
                <a:ea typeface="Open Sans"/>
                <a:cs typeface="Open Sans"/>
                <a:sym typeface="Open Sans"/>
              </a:rPr>
            </a:br>
            <a:r>
              <a:rPr lang="en" sz="1800" b="1" i="0" u="none" strike="noStrike" cap="none">
                <a:solidFill>
                  <a:schemeClr val="dk1"/>
                </a:solidFill>
                <a:latin typeface="Open Sans"/>
                <a:ea typeface="Open Sans"/>
                <a:cs typeface="Open Sans"/>
                <a:sym typeface="Open Sans"/>
              </a:rPr>
              <a:t>Diagnosed:</a:t>
            </a:r>
            <a:r>
              <a:rPr lang="en" sz="1800" b="0" i="0" u="none" strike="noStrike" cap="none">
                <a:solidFill>
                  <a:schemeClr val="dk1"/>
                </a:solidFill>
                <a:latin typeface="Open Sans"/>
                <a:ea typeface="Open Sans"/>
                <a:cs typeface="Open Sans"/>
                <a:sym typeface="Open Sans"/>
              </a:rPr>
              <a:t> 21.0 million people.</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More than one-quarter of seniors (ages 65 and older) have diabetes (25.9 percent or 11 million seniors).</a:t>
            </a:r>
            <a:br>
              <a:rPr lang="en" sz="1800" b="0" i="0" u="none" strike="noStrike" cap="none">
                <a:solidFill>
                  <a:schemeClr val="dk1"/>
                </a:solidFill>
                <a:latin typeface="Open Sans"/>
                <a:ea typeface="Open Sans"/>
                <a:cs typeface="Open Sans"/>
                <a:sym typeface="Open Sans"/>
              </a:rPr>
            </a:br>
            <a:br>
              <a:rPr lang="en" sz="1800" b="0" i="0" u="none" strike="noStrike" cap="none">
                <a:solidFill>
                  <a:schemeClr val="dk1"/>
                </a:solidFill>
                <a:latin typeface="Open Sans"/>
                <a:ea typeface="Open Sans"/>
                <a:cs typeface="Open Sans"/>
                <a:sym typeface="Open Sans"/>
              </a:rPr>
            </a:br>
            <a:r>
              <a:rPr lang="en" sz="1800" b="1" i="0" u="none" strike="noStrike" cap="none">
                <a:solidFill>
                  <a:schemeClr val="dk1"/>
                </a:solidFill>
                <a:latin typeface="Open Sans"/>
                <a:ea typeface="Open Sans"/>
                <a:cs typeface="Open Sans"/>
                <a:sym typeface="Open Sans"/>
              </a:rPr>
              <a:t>Undiagnosed:</a:t>
            </a:r>
            <a:r>
              <a:rPr lang="en" sz="1800" b="0" i="0" u="none" strike="noStrike" cap="none">
                <a:solidFill>
                  <a:schemeClr val="dk1"/>
                </a:solidFill>
                <a:latin typeface="Open Sans"/>
                <a:ea typeface="Open Sans"/>
                <a:cs typeface="Open Sans"/>
                <a:sym typeface="Open Sans"/>
              </a:rPr>
              <a:t> 8.1 million people (27.8% of people with diabetes are undiagnosed or don’t know they have it).</a:t>
            </a: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12167"/>
        </a:solidFill>
        <a:effectLst/>
      </p:bgPr>
    </p:bg>
    <p:spTree>
      <p:nvGrpSpPr>
        <p:cNvPr id="1" name="Shape 386"/>
        <p:cNvGrpSpPr/>
        <p:nvPr/>
      </p:nvGrpSpPr>
      <p:grpSpPr>
        <a:xfrm>
          <a:off x="0" y="0"/>
          <a:ext cx="0" cy="0"/>
          <a:chOff x="0" y="0"/>
          <a:chExt cx="0" cy="0"/>
        </a:xfrm>
      </p:grpSpPr>
      <p:pic>
        <p:nvPicPr>
          <p:cNvPr id="387" name="Shape 387"/>
          <p:cNvPicPr preferRelativeResize="0"/>
          <p:nvPr/>
        </p:nvPicPr>
        <p:blipFill rotWithShape="1">
          <a:blip r:embed="rId3">
            <a:alphaModFix/>
          </a:blip>
          <a:srcRect/>
          <a:stretch/>
        </p:blipFill>
        <p:spPr>
          <a:xfrm>
            <a:off x="1447800" y="819150"/>
            <a:ext cx="6248399" cy="3584971"/>
          </a:xfrm>
          <a:prstGeom prst="rect">
            <a:avLst/>
          </a:prstGeom>
          <a:noFill/>
          <a:ln>
            <a:noFill/>
          </a:ln>
        </p:spPr>
      </p:pic>
      <p:sp>
        <p:nvSpPr>
          <p:cNvPr id="388" name="Shape 388"/>
          <p:cNvSpPr/>
          <p:nvPr/>
        </p:nvSpPr>
        <p:spPr>
          <a:xfrm>
            <a:off x="1371600" y="157580"/>
            <a:ext cx="6567488" cy="55399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Helvetica Neue"/>
              <a:buNone/>
            </a:pPr>
            <a:r>
              <a:rPr lang="en" sz="1500" b="1" i="0" u="none" strike="noStrike" cap="none">
                <a:solidFill>
                  <a:srgbClr val="FFFFFF"/>
                </a:solidFill>
                <a:latin typeface="Helvetica Neue"/>
                <a:ea typeface="Helvetica Neue"/>
                <a:cs typeface="Helvetica Neue"/>
                <a:sym typeface="Helvetica Neue"/>
              </a:rPr>
              <a:t>Number and Percentage of U.S. Population with Diagnosed Diabetes, 1958-2014</a:t>
            </a:r>
          </a:p>
        </p:txBody>
      </p:sp>
      <p:sp>
        <p:nvSpPr>
          <p:cNvPr id="389" name="Shape 389"/>
          <p:cNvSpPr txBox="1"/>
          <p:nvPr/>
        </p:nvSpPr>
        <p:spPr>
          <a:xfrm>
            <a:off x="2000250" y="4572000"/>
            <a:ext cx="5143499" cy="92332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CC"/>
              </a:buClr>
              <a:buSzPct val="25000"/>
              <a:buFont typeface="Arial"/>
              <a:buNone/>
            </a:pPr>
            <a:r>
              <a:rPr lang="en" sz="1050" b="0" i="0" u="none" strike="noStrike" cap="none">
                <a:solidFill>
                  <a:srgbClr val="FFFFCC"/>
                </a:solidFill>
                <a:latin typeface="Arial"/>
                <a:ea typeface="Arial"/>
                <a:cs typeface="Arial"/>
                <a:sym typeface="Arial"/>
              </a:rPr>
              <a:t>CDC’s Division of Diabetes Translation. United States Diabetes Surveillance System available at</a:t>
            </a:r>
            <a:r>
              <a:rPr lang="en" sz="1050" b="0" i="0" u="none" strike="noStrike" cap="none">
                <a:solidFill>
                  <a:srgbClr val="000000"/>
                </a:solidFill>
                <a:latin typeface="Arial"/>
                <a:ea typeface="Arial"/>
                <a:cs typeface="Arial"/>
                <a:sym typeface="Arial"/>
              </a:rPr>
              <a:t> </a:t>
            </a:r>
            <a:r>
              <a:rPr lang="en" sz="1050" b="0" i="0" u="none" strike="noStrike" cap="none">
                <a:solidFill>
                  <a:srgbClr val="FFFFCC"/>
                </a:solidFill>
                <a:latin typeface="Arial"/>
                <a:ea typeface="Arial"/>
                <a:cs typeface="Arial"/>
                <a:sym typeface="Arial"/>
              </a:rPr>
              <a:t>http://www.cdc.gov/diabetes/data</a:t>
            </a:r>
          </a:p>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FFFFCC"/>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050" b="0" i="0" u="none" strike="noStrike" cap="none">
              <a:solidFill>
                <a:srgbClr val="FFFFCC"/>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009999"/>
              </a:solidFill>
              <a:latin typeface="Arial"/>
              <a:ea typeface="Arial"/>
              <a:cs typeface="Arial"/>
              <a:sym typeface="Arial"/>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173867" y="315925"/>
            <a:ext cx="8897561"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2800" b="1" i="0" u="none" strike="noStrike" cap="none">
                <a:solidFill>
                  <a:schemeClr val="dk1"/>
                </a:solidFill>
                <a:latin typeface="Economica"/>
                <a:ea typeface="Economica"/>
                <a:cs typeface="Economica"/>
                <a:sym typeface="Economica"/>
              </a:rPr>
              <a:t>Trends in Incidence and Prevalence of Diagnosed Diabetes Among Adults Aged 20-79, United States, 1980-2014</a:t>
            </a:r>
          </a:p>
        </p:txBody>
      </p:sp>
      <p:pic>
        <p:nvPicPr>
          <p:cNvPr id="395" name="Shape 395" descr="This graph shows incidence and prevalence gradually increasing with the greatest increase from around 1998 to 2009. Incidence then begins to decrease while prevalence remains about the same."/>
          <p:cNvPicPr preferRelativeResize="0"/>
          <p:nvPr/>
        </p:nvPicPr>
        <p:blipFill rotWithShape="1">
          <a:blip r:embed="rId3">
            <a:alphaModFix/>
          </a:blip>
          <a:srcRect/>
          <a:stretch/>
        </p:blipFill>
        <p:spPr>
          <a:xfrm>
            <a:off x="682172" y="1093120"/>
            <a:ext cx="6953591" cy="3896490"/>
          </a:xfrm>
          <a:prstGeom prst="rect">
            <a:avLst/>
          </a:prstGeom>
          <a:noFill/>
          <a:ln>
            <a:noFill/>
          </a:ln>
        </p:spPr>
      </p:pic>
      <p:sp>
        <p:nvSpPr>
          <p:cNvPr id="396" name="Shape 396"/>
          <p:cNvSpPr/>
          <p:nvPr/>
        </p:nvSpPr>
        <p:spPr>
          <a:xfrm>
            <a:off x="282721" y="4748637"/>
            <a:ext cx="3286477"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900" b="0" i="0" u="none" strike="noStrike" cap="none">
                <a:solidFill>
                  <a:srgbClr val="000000"/>
                </a:solidFill>
                <a:latin typeface="Arial"/>
                <a:ea typeface="Arial"/>
                <a:cs typeface="Arial"/>
                <a:sym typeface="Arial"/>
              </a:rPr>
              <a:t>Source: National Diabetes Surveillance System,  CDC 2016</a:t>
            </a:r>
            <a:r>
              <a:rPr lang="en" sz="1400" b="0" i="0" u="none" strike="noStrike" cap="none">
                <a:solidFill>
                  <a:srgbClr val="000000"/>
                </a:solidFill>
                <a:latin typeface="Arial"/>
                <a:ea typeface="Arial"/>
                <a:cs typeface="Arial"/>
                <a:sym typeface="Arial"/>
              </a:rPr>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000" b="0" i="0" u="none" strike="noStrike" cap="none">
                <a:solidFill>
                  <a:schemeClr val="dk1"/>
                </a:solidFill>
                <a:latin typeface="Economica"/>
                <a:ea typeface="Economica"/>
                <a:cs typeface="Economica"/>
                <a:sym typeface="Economica"/>
              </a:rPr>
              <a:t>Distribution of Age at Diagnosis for Incident Cases</a:t>
            </a:r>
          </a:p>
        </p:txBody>
      </p:sp>
      <p:sp>
        <p:nvSpPr>
          <p:cNvPr id="402" name="Shape 402"/>
          <p:cNvSpPr/>
          <p:nvPr/>
        </p:nvSpPr>
        <p:spPr>
          <a:xfrm>
            <a:off x="5707271" y="1785258"/>
            <a:ext cx="3599542" cy="16004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In 2011, 63% of the adult (aged 18–79 years) incident cases of diabetes were between the ages of 40 and 64 years. </a:t>
            </a:r>
          </a:p>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About 16% were diagnosed at age 18–39 years, and about 21% were diagnosed at age 65–79 years</a:t>
            </a:r>
          </a:p>
        </p:txBody>
      </p:sp>
      <p:pic>
        <p:nvPicPr>
          <p:cNvPr id="403" name="Shape 403"/>
          <p:cNvPicPr preferRelativeResize="0"/>
          <p:nvPr/>
        </p:nvPicPr>
        <p:blipFill rotWithShape="1">
          <a:blip r:embed="rId3">
            <a:alphaModFix/>
          </a:blip>
          <a:srcRect/>
          <a:stretch/>
        </p:blipFill>
        <p:spPr>
          <a:xfrm>
            <a:off x="-65313" y="1458686"/>
            <a:ext cx="5772584" cy="362131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408"/>
        <p:cNvGrpSpPr/>
        <p:nvPr/>
      </p:nvGrpSpPr>
      <p:grpSpPr>
        <a:xfrm>
          <a:off x="0" y="0"/>
          <a:ext cx="0" cy="0"/>
          <a:chOff x="0" y="0"/>
          <a:chExt cx="0" cy="0"/>
        </a:xfrm>
      </p:grpSpPr>
      <p:sp>
        <p:nvSpPr>
          <p:cNvPr id="409" name="Shape 409"/>
          <p:cNvSpPr txBox="1"/>
          <p:nvPr/>
        </p:nvSpPr>
        <p:spPr>
          <a:xfrm>
            <a:off x="2750341" y="4702644"/>
            <a:ext cx="6095563" cy="183679"/>
          </a:xfrm>
          <a:prstGeom prst="rect">
            <a:avLst/>
          </a:prstGeom>
          <a:noFill/>
          <a:ln>
            <a:noFill/>
          </a:ln>
        </p:spPr>
        <p:txBody>
          <a:bodyPr lIns="91425" tIns="45700" rIns="91425" bIns="45700" anchor="t" anchorCtr="0">
            <a:noAutofit/>
          </a:bodyPr>
          <a:lstStyle/>
          <a:p>
            <a:pPr marL="257175" marR="0" lvl="0" indent="-257175" algn="l" rtl="0">
              <a:lnSpc>
                <a:spcPct val="100000"/>
              </a:lnSpc>
              <a:spcBef>
                <a:spcPts val="0"/>
              </a:spcBef>
              <a:spcAft>
                <a:spcPts val="0"/>
              </a:spcAft>
              <a:buClr>
                <a:srgbClr val="FFFFFF"/>
              </a:buClr>
              <a:buSzPct val="25000"/>
              <a:buFont typeface="Arial"/>
              <a:buNone/>
            </a:pPr>
            <a:r>
              <a:rPr lang="en" sz="750" b="0" i="0" u="none" strike="noStrike" cap="none">
                <a:solidFill>
                  <a:srgbClr val="FFFFFF"/>
                </a:solidFill>
                <a:latin typeface="Calibri"/>
                <a:ea typeface="Calibri"/>
                <a:cs typeface="Calibri"/>
                <a:sym typeface="Calibri"/>
              </a:rPr>
              <a:t>National Center for Chronic Disease Prevention and Health Promotion</a:t>
            </a:r>
          </a:p>
        </p:txBody>
      </p:sp>
      <p:sp>
        <p:nvSpPr>
          <p:cNvPr id="410" name="Shape 410"/>
          <p:cNvSpPr txBox="1"/>
          <p:nvPr/>
        </p:nvSpPr>
        <p:spPr>
          <a:xfrm>
            <a:off x="2750342" y="4838794"/>
            <a:ext cx="6095561" cy="171449"/>
          </a:xfrm>
          <a:prstGeom prst="rect">
            <a:avLst/>
          </a:prstGeom>
          <a:noFill/>
          <a:ln>
            <a:noFill/>
          </a:ln>
        </p:spPr>
        <p:txBody>
          <a:bodyPr lIns="91425" tIns="45700" rIns="91425" bIns="45700" anchor="t" anchorCtr="0">
            <a:noAutofit/>
          </a:bodyPr>
          <a:lstStyle/>
          <a:p>
            <a:pPr marL="257175" marR="0" lvl="0" indent="-257175" algn="l" rtl="0">
              <a:lnSpc>
                <a:spcPct val="100000"/>
              </a:lnSpc>
              <a:spcBef>
                <a:spcPts val="0"/>
              </a:spcBef>
              <a:spcAft>
                <a:spcPts val="0"/>
              </a:spcAft>
              <a:buClr>
                <a:srgbClr val="333333"/>
              </a:buClr>
              <a:buSzPct val="25000"/>
              <a:buFont typeface="Arial"/>
              <a:buNone/>
            </a:pPr>
            <a:r>
              <a:rPr lang="en" sz="750" b="0" i="0" u="none" strike="noStrike" cap="none">
                <a:solidFill>
                  <a:srgbClr val="333333"/>
                </a:solidFill>
                <a:latin typeface="Calibri"/>
                <a:ea typeface="Calibri"/>
                <a:cs typeface="Calibri"/>
                <a:sym typeface="Calibri"/>
              </a:rPr>
              <a:t>Division of Diabetes Translation</a:t>
            </a:r>
          </a:p>
        </p:txBody>
      </p:sp>
      <p:sp>
        <p:nvSpPr>
          <p:cNvPr id="411" name="Shape 411" descr="Map Image" title="Map Image"/>
          <p:cNvSpPr/>
          <p:nvPr/>
        </p:nvSpPr>
        <p:spPr>
          <a:xfrm>
            <a:off x="1543508" y="557214"/>
            <a:ext cx="5928853" cy="3871912"/>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rgbClr val="FFFFFF"/>
              </a:solidFill>
              <a:latin typeface="Open Sans"/>
              <a:ea typeface="Open Sans"/>
              <a:cs typeface="Open Sans"/>
              <a:sym typeface="Open Sans"/>
            </a:endParaRPr>
          </a:p>
        </p:txBody>
      </p:sp>
      <p:sp>
        <p:nvSpPr>
          <p:cNvPr id="412" name="Shape 412" descr="Title" title="Title"/>
          <p:cNvSpPr txBox="1">
            <a:spLocks noGrp="1"/>
          </p:cNvSpPr>
          <p:nvPr>
            <p:ph type="title"/>
          </p:nvPr>
        </p:nvSpPr>
        <p:spPr>
          <a:xfrm>
            <a:off x="1907382" y="157163"/>
            <a:ext cx="5815010" cy="364329"/>
          </a:xfrm>
          <a:prstGeom prst="rect">
            <a:avLst/>
          </a:prstGeom>
          <a:noFill/>
          <a:ln>
            <a:noFill/>
          </a:ln>
        </p:spPr>
        <p:txBody>
          <a:bodyPr lIns="91425" tIns="45700" rIns="91425" bIns="45700" anchor="t" anchorCtr="0">
            <a:noAutofit/>
          </a:bodyPr>
          <a:lstStyle/>
          <a:p>
            <a:pPr marL="0" marR="0" lvl="0" indent="0" algn="ctr" rtl="0">
              <a:lnSpc>
                <a:spcPct val="214285"/>
              </a:lnSpc>
              <a:spcBef>
                <a:spcPts val="0"/>
              </a:spcBef>
              <a:spcAft>
                <a:spcPts val="0"/>
              </a:spcAft>
              <a:buClr>
                <a:schemeClr val="dk1"/>
              </a:buClr>
              <a:buSzPct val="25000"/>
              <a:buFont typeface="Calibri"/>
              <a:buNone/>
            </a:pPr>
            <a:r>
              <a:rPr lang="en" sz="1050" b="1" i="0" u="none" strike="noStrike" cap="none">
                <a:solidFill>
                  <a:schemeClr val="dk1"/>
                </a:solidFill>
                <a:latin typeface="Calibri"/>
                <a:ea typeface="Calibri"/>
                <a:cs typeface="Calibri"/>
                <a:sym typeface="Calibri"/>
              </a:rPr>
              <a:t>Diagnosed Diabetes, Age-Adjusted Percentage, Adults with Diabetes-Total, 2014</a:t>
            </a:r>
          </a:p>
        </p:txBody>
      </p:sp>
      <p:sp>
        <p:nvSpPr>
          <p:cNvPr id="413" name="Shape 413" descr="Map Image" title="Map Image"/>
          <p:cNvSpPr/>
          <p:nvPr/>
        </p:nvSpPr>
        <p:spPr>
          <a:xfrm>
            <a:off x="1650208" y="614364"/>
            <a:ext cx="5886448" cy="38719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rgbClr val="FFFFFF"/>
              </a:solidFill>
              <a:latin typeface="Open Sans"/>
              <a:ea typeface="Open Sans"/>
              <a:cs typeface="Open Sans"/>
              <a:sym typeface="Open Sans"/>
            </a:endParaRPr>
          </a:p>
        </p:txBody>
      </p:sp>
      <p:sp>
        <p:nvSpPr>
          <p:cNvPr id="414" name="Shape 414"/>
          <p:cNvSpPr/>
          <p:nvPr/>
        </p:nvSpPr>
        <p:spPr>
          <a:xfrm>
            <a:off x="1409719" y="4595801"/>
            <a:ext cx="6343650" cy="18466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Open Sans"/>
              <a:buNone/>
            </a:pPr>
            <a:r>
              <a:rPr lang="en" sz="600" b="1" i="0" u="none" strike="noStrike" cap="none">
                <a:solidFill>
                  <a:srgbClr val="002060"/>
                </a:solidFill>
                <a:latin typeface="Open Sans"/>
                <a:ea typeface="Open Sans"/>
                <a:cs typeface="Open Sans"/>
                <a:sym typeface="Open Sans"/>
              </a:rPr>
              <a:t>Disclaimer: </a:t>
            </a:r>
            <a:r>
              <a:rPr lang="en" sz="600" b="0" i="0" u="none" strike="noStrike" cap="none">
                <a:solidFill>
                  <a:srgbClr val="002060"/>
                </a:solidFill>
                <a:latin typeface="Open Sans"/>
                <a:ea typeface="Open Sans"/>
                <a:cs typeface="Open Sans"/>
                <a:sym typeface="Open Sans"/>
              </a:rPr>
              <a:t>This is a user-generated report. The findings and conclusions are those of the user and do not necessarily represent the views of the CDC.</a:t>
            </a:r>
          </a:p>
        </p:txBody>
      </p:sp>
      <p:sp>
        <p:nvSpPr>
          <p:cNvPr id="415" name="Shape 415" descr="Icon Image" title="Icon Image"/>
          <p:cNvSpPr/>
          <p:nvPr/>
        </p:nvSpPr>
        <p:spPr>
          <a:xfrm>
            <a:off x="1400175" y="250031"/>
            <a:ext cx="507205" cy="3428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rgbClr val="FFFFFF"/>
              </a:solidFill>
              <a:latin typeface="Open Sans"/>
              <a:ea typeface="Open Sans"/>
              <a:cs typeface="Open Sans"/>
              <a:sym typeface="Open Sans"/>
            </a:endParaRPr>
          </a:p>
        </p:txBody>
      </p:sp>
      <p:sp>
        <p:nvSpPr>
          <p:cNvPr id="416" name="Shape 416" descr="Thumbnail Image" title="Thumbnail Image"/>
          <p:cNvSpPr/>
          <p:nvPr/>
        </p:nvSpPr>
        <p:spPr>
          <a:xfrm>
            <a:off x="1400175" y="250031"/>
            <a:ext cx="404622" cy="27431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rgbClr val="FFFFFF"/>
              </a:solidFill>
              <a:latin typeface="Open Sans"/>
              <a:ea typeface="Open Sans"/>
              <a:cs typeface="Open Sans"/>
              <a:sym typeface="Open Sans"/>
            </a:endParaRPr>
          </a:p>
        </p:txBody>
      </p:sp>
      <p:sp>
        <p:nvSpPr>
          <p:cNvPr id="417" name="Shape 417" descr="Legend Image" title="Legend Image"/>
          <p:cNvSpPr/>
          <p:nvPr/>
        </p:nvSpPr>
        <p:spPr>
          <a:xfrm>
            <a:off x="7131606" y="3194873"/>
            <a:ext cx="1038701" cy="1257298"/>
          </a:xfrm>
          <a:prstGeom prst="rect">
            <a:avLst/>
          </a:prstGeom>
          <a:blipFill rotWithShape="1">
            <a:blip r:embed="rId5">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350" b="0" i="0" u="none" strike="noStrike" cap="none">
              <a:solidFill>
                <a:srgbClr val="000000"/>
              </a:solidFill>
              <a:latin typeface="Open Sans"/>
              <a:ea typeface="Open Sans"/>
              <a:cs typeface="Open Sans"/>
              <a:sym typeface="Open Sans"/>
            </a:endParaRPr>
          </a:p>
        </p:txBody>
      </p:sp>
      <p:sp>
        <p:nvSpPr>
          <p:cNvPr id="418" name="Shape 418"/>
          <p:cNvSpPr txBox="1"/>
          <p:nvPr/>
        </p:nvSpPr>
        <p:spPr>
          <a:xfrm>
            <a:off x="1699847" y="4424528"/>
            <a:ext cx="893449" cy="220701"/>
          </a:xfrm>
          <a:prstGeom prst="rect">
            <a:avLst/>
          </a:prstGeom>
          <a:noFill/>
          <a:ln>
            <a:noFill/>
          </a:ln>
        </p:spPr>
        <p:txBody>
          <a:bodyPr lIns="91425" tIns="45700" rIns="91425" bIns="45700" anchor="t" anchorCtr="0">
            <a:noAutofit/>
          </a:bodyPr>
          <a:lstStyle/>
          <a:p>
            <a:pPr marL="0" marR="0" lvl="0" indent="0" algn="ctr" rtl="0">
              <a:lnSpc>
                <a:spcPct val="250000"/>
              </a:lnSpc>
              <a:spcBef>
                <a:spcPts val="0"/>
              </a:spcBef>
              <a:spcAft>
                <a:spcPts val="0"/>
              </a:spcAft>
              <a:buClr>
                <a:srgbClr val="002060"/>
              </a:buClr>
              <a:buSzPct val="25000"/>
              <a:buFont typeface="Open Sans"/>
              <a:buNone/>
            </a:pPr>
            <a:r>
              <a:rPr lang="en" sz="600" b="0" i="0" u="sng" strike="noStrike" cap="none">
                <a:solidFill>
                  <a:schemeClr val="hlink"/>
                </a:solidFill>
                <a:latin typeface="Open Sans"/>
                <a:ea typeface="Open Sans"/>
                <a:cs typeface="Open Sans"/>
                <a:sym typeface="Open Sans"/>
                <a:hlinkClick r:id="rId6"/>
              </a:rPr>
              <a:t>www.cdc.gov/diabetes</a:t>
            </a:r>
          </a:p>
        </p:txBody>
      </p:sp>
      <p:sp>
        <p:nvSpPr>
          <p:cNvPr id="419" name="Shape 419"/>
          <p:cNvSpPr/>
          <p:nvPr/>
        </p:nvSpPr>
        <p:spPr>
          <a:xfrm>
            <a:off x="1408429" y="4495966"/>
            <a:ext cx="436665" cy="2769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2060"/>
              </a:buClr>
              <a:buSzPct val="25000"/>
              <a:buFont typeface="Open Sans"/>
              <a:buNone/>
            </a:pPr>
            <a:r>
              <a:rPr lang="en" sz="600" b="1" i="0" u="none" strike="noStrike" cap="none">
                <a:solidFill>
                  <a:srgbClr val="002060"/>
                </a:solidFill>
                <a:latin typeface="Open Sans"/>
                <a:ea typeface="Open Sans"/>
                <a:cs typeface="Open Sans"/>
                <a:sym typeface="Open Sans"/>
              </a:rPr>
              <a:t>Source:</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State Highlights</a:t>
            </a:r>
          </a:p>
        </p:txBody>
      </p:sp>
      <p:sp>
        <p:nvSpPr>
          <p:cNvPr id="425" name="Shape 425"/>
          <p:cNvSpPr txBox="1">
            <a:spLocks noGrp="1"/>
          </p:cNvSpPr>
          <p:nvPr>
            <p:ph type="body" idx="1"/>
          </p:nvPr>
        </p:nvSpPr>
        <p:spPr>
          <a:xfrm>
            <a:off x="254000" y="1147225"/>
            <a:ext cx="8578300" cy="3432000"/>
          </a:xfrm>
          <a:prstGeom prst="rect">
            <a:avLst/>
          </a:prstGeom>
          <a:noFill/>
          <a:ln>
            <a:noFill/>
          </a:ln>
        </p:spPr>
        <p:txBody>
          <a:bodyPr lIns="91425" tIns="91425" rIns="91425" bIns="91425" anchor="t" anchorCtr="0">
            <a:noAutofit/>
          </a:bodyPr>
          <a:lstStyle/>
          <a:p>
            <a:pPr marL="285750" marR="0" lvl="0" indent="-285750" algn="l" rtl="0">
              <a:lnSpc>
                <a:spcPct val="115000"/>
              </a:lnSpc>
              <a:spcBef>
                <a:spcPts val="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Mississippi has the highest rate of diabetes at 14.7 percent. </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Ten of the 12 states with the highest type 2 diabetes rates are in the South.</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Virginia ranked 22</a:t>
            </a:r>
            <a:r>
              <a:rPr lang="en" sz="1800" b="0" i="0" u="none" strike="noStrike" cap="none" baseline="30000">
                <a:solidFill>
                  <a:schemeClr val="dk1"/>
                </a:solidFill>
                <a:latin typeface="Open Sans"/>
                <a:ea typeface="Open Sans"/>
                <a:cs typeface="Open Sans"/>
                <a:sym typeface="Open Sans"/>
              </a:rPr>
              <a:t>nd</a:t>
            </a:r>
            <a:r>
              <a:rPr lang="en" sz="1800" b="0" i="0" u="none" strike="noStrike" cap="none">
                <a:solidFill>
                  <a:schemeClr val="dk1"/>
                </a:solidFill>
                <a:latin typeface="Open Sans"/>
                <a:ea typeface="Open Sans"/>
                <a:cs typeface="Open Sans"/>
                <a:sym typeface="Open Sans"/>
              </a:rPr>
              <a:t> with rate of 10.3 percent </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Utah, Colorado were 2 lowest at 7.0 and 6.8 percent respectively</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 Nationwide, diabetes rates have nearly doubled in the past 20 years — from 5.5 percent (1994) to 9.3 percent in 2012</a:t>
            </a:r>
          </a:p>
          <a:p>
            <a:pPr marL="285750" marR="0" lvl="0" indent="-285750" algn="l" rtl="0">
              <a:lnSpc>
                <a:spcPct val="115000"/>
              </a:lnSpc>
              <a:spcBef>
                <a:spcPts val="1600"/>
              </a:spcBef>
              <a:spcAft>
                <a:spcPts val="0"/>
              </a:spcAft>
              <a:buClr>
                <a:schemeClr val="dk1"/>
              </a:buClr>
              <a:buSzPct val="25000"/>
              <a:buFont typeface="Arial"/>
              <a:buNone/>
            </a:pPr>
            <a:endParaRPr sz="1800" b="0" i="0" u="none" strike="noStrike" cap="none">
              <a:solidFill>
                <a:schemeClr val="dk1"/>
              </a:solidFill>
              <a:latin typeface="Open Sans"/>
              <a:ea typeface="Open Sans"/>
              <a:cs typeface="Open Sans"/>
              <a:sym typeface="Open Sans"/>
            </a:endParaRPr>
          </a:p>
        </p:txBody>
      </p:sp>
      <p:sp>
        <p:nvSpPr>
          <p:cNvPr id="426" name="Shape 426"/>
          <p:cNvSpPr/>
          <p:nvPr/>
        </p:nvSpPr>
        <p:spPr>
          <a:xfrm>
            <a:off x="781654" y="4493405"/>
            <a:ext cx="2058577" cy="246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000" b="0" i="0" u="none" strike="noStrike" cap="none">
                <a:solidFill>
                  <a:srgbClr val="000000"/>
                </a:solidFill>
                <a:latin typeface="Arial"/>
                <a:ea typeface="Arial"/>
                <a:cs typeface="Arial"/>
                <a:sym typeface="Arial"/>
              </a:rPr>
              <a:t>http://stateofobesity.org/diabetes/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Diabetes Mortality</a:t>
            </a:r>
          </a:p>
        </p:txBody>
      </p:sp>
      <p:sp>
        <p:nvSpPr>
          <p:cNvPr id="432" name="Shape 432"/>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Diabetes was the </a:t>
            </a:r>
            <a:r>
              <a:rPr lang="en" sz="1800" b="1" i="0" u="none" strike="noStrike" cap="none">
                <a:solidFill>
                  <a:schemeClr val="dk1"/>
                </a:solidFill>
                <a:latin typeface="Open Sans"/>
                <a:ea typeface="Open Sans"/>
                <a:cs typeface="Open Sans"/>
                <a:sym typeface="Open Sans"/>
              </a:rPr>
              <a:t>7th</a:t>
            </a:r>
            <a:r>
              <a:rPr lang="en" sz="1800" b="0" i="0" u="none" strike="noStrike" cap="none">
                <a:solidFill>
                  <a:schemeClr val="dk1"/>
                </a:solidFill>
                <a:latin typeface="Open Sans"/>
                <a:ea typeface="Open Sans"/>
                <a:cs typeface="Open Sans"/>
                <a:sym typeface="Open Sans"/>
              </a:rPr>
              <a:t> leading cause of death in the United States</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Number of deaths: 76,488</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Deaths per 100,000 population: 24.0</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 Diabetes may be underreported as a cause of death</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Studies have found that only about 35% to 40% of people with diabetes who died had diabetes listed anywhere on the death certificate (ADA)</a:t>
            </a:r>
          </a:p>
        </p:txBody>
      </p:sp>
      <p:sp>
        <p:nvSpPr>
          <p:cNvPr id="433" name="Shape 433"/>
          <p:cNvSpPr/>
          <p:nvPr/>
        </p:nvSpPr>
        <p:spPr>
          <a:xfrm>
            <a:off x="311700" y="4657225"/>
            <a:ext cx="4274813" cy="2308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900" b="0" i="0" u="none" strike="noStrike" cap="none">
                <a:solidFill>
                  <a:srgbClr val="000000"/>
                </a:solidFill>
                <a:latin typeface="Arial"/>
                <a:ea typeface="Arial"/>
                <a:cs typeface="Arial"/>
                <a:sym typeface="Arial"/>
              </a:rPr>
              <a:t>https://www.cdc.gov/nchs/fastats/diabetes.htm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pic>
        <p:nvPicPr>
          <p:cNvPr id="439" name="Shape 439" descr="adv-cost-of-diabetes.gif"/>
          <p:cNvPicPr preferRelativeResize="0"/>
          <p:nvPr/>
        </p:nvPicPr>
        <p:blipFill rotWithShape="1">
          <a:blip r:embed="rId3">
            <a:alphaModFix/>
          </a:blip>
          <a:srcRect/>
          <a:stretch/>
        </p:blipFill>
        <p:spPr>
          <a:xfrm>
            <a:off x="186743" y="199620"/>
            <a:ext cx="8306872" cy="48122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Diagnosis of Diabetes</a:t>
            </a:r>
          </a:p>
        </p:txBody>
      </p:sp>
      <p:sp>
        <p:nvSpPr>
          <p:cNvPr id="213" name="Shape 213"/>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pic>
        <p:nvPicPr>
          <p:cNvPr id="214" name="Shape 214"/>
          <p:cNvPicPr preferRelativeResize="0"/>
          <p:nvPr/>
        </p:nvPicPr>
        <p:blipFill rotWithShape="1">
          <a:blip r:embed="rId3">
            <a:alphaModFix/>
          </a:blip>
          <a:srcRect/>
          <a:stretch/>
        </p:blipFill>
        <p:spPr>
          <a:xfrm>
            <a:off x="311700" y="1081825"/>
            <a:ext cx="8010648" cy="396957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Estimated Economic Cost </a:t>
            </a:r>
          </a:p>
        </p:txBody>
      </p:sp>
      <p:sp>
        <p:nvSpPr>
          <p:cNvPr id="445" name="Shape 445"/>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285750" marR="0" lvl="0" indent="-285750" algn="l" rtl="0">
              <a:lnSpc>
                <a:spcPct val="115000"/>
              </a:lnSpc>
              <a:spcBef>
                <a:spcPts val="0"/>
              </a:spcBef>
              <a:spcAft>
                <a:spcPts val="0"/>
              </a:spcAft>
              <a:buClr>
                <a:schemeClr val="dk1"/>
              </a:buClr>
              <a:buSzPct val="100000"/>
              <a:buFont typeface="Noto Sans Symbols"/>
              <a:buChar char="▪"/>
            </a:pPr>
            <a:r>
              <a:rPr lang="en" sz="1800" b="1" i="0" u="none" strike="noStrike" cap="none">
                <a:solidFill>
                  <a:srgbClr val="FF0000"/>
                </a:solidFill>
                <a:latin typeface="Open Sans"/>
                <a:ea typeface="Open Sans"/>
                <a:cs typeface="Open Sans"/>
                <a:sym typeface="Open Sans"/>
              </a:rPr>
              <a:t>$245 billion </a:t>
            </a:r>
            <a:r>
              <a:rPr lang="en" sz="1800" b="0" i="0" u="none" strike="noStrike" cap="none">
                <a:solidFill>
                  <a:schemeClr val="dk1"/>
                </a:solidFill>
                <a:latin typeface="Open Sans"/>
                <a:ea typeface="Open Sans"/>
                <a:cs typeface="Open Sans"/>
                <a:sym typeface="Open Sans"/>
              </a:rPr>
              <a:t>total costs of diagnosed diabetes in the United States in 2012 (CDC)</a:t>
            </a:r>
          </a:p>
          <a:p>
            <a:pPr marL="285750" marR="0" lvl="0" indent="-285750" algn="l" rtl="0">
              <a:lnSpc>
                <a:spcPct val="115000"/>
              </a:lnSpc>
              <a:spcBef>
                <a:spcPts val="1600"/>
              </a:spcBef>
              <a:spcAft>
                <a:spcPts val="0"/>
              </a:spcAft>
              <a:buClr>
                <a:schemeClr val="dk1"/>
              </a:buClr>
              <a:buSzPct val="100000"/>
              <a:buFont typeface="Noto Sans Symbols"/>
              <a:buChar char="▪"/>
            </a:pPr>
            <a:r>
              <a:rPr lang="en" sz="1800" b="0" i="0" u="none" strike="noStrike" cap="none">
                <a:solidFill>
                  <a:schemeClr val="dk1"/>
                </a:solidFill>
                <a:latin typeface="Open Sans"/>
                <a:ea typeface="Open Sans"/>
                <a:cs typeface="Open Sans"/>
                <a:sym typeface="Open Sans"/>
              </a:rPr>
              <a:t> $176 billion for direct medical costs </a:t>
            </a:r>
          </a:p>
          <a:p>
            <a:pPr marL="285750" marR="0" lvl="0" indent="-285750" algn="l" rtl="0">
              <a:lnSpc>
                <a:spcPct val="115000"/>
              </a:lnSpc>
              <a:spcBef>
                <a:spcPts val="1600"/>
              </a:spcBef>
              <a:spcAft>
                <a:spcPts val="0"/>
              </a:spcAft>
              <a:buClr>
                <a:schemeClr val="dk1"/>
              </a:buClr>
              <a:buSzPct val="100000"/>
              <a:buFont typeface="Noto Sans Symbols"/>
              <a:buChar char="▪"/>
            </a:pPr>
            <a:r>
              <a:rPr lang="en" sz="1800" b="0" i="0" u="none" strike="noStrike" cap="none">
                <a:solidFill>
                  <a:schemeClr val="dk1"/>
                </a:solidFill>
                <a:latin typeface="Open Sans"/>
                <a:ea typeface="Open Sans"/>
                <a:cs typeface="Open Sans"/>
                <a:sym typeface="Open Sans"/>
              </a:rPr>
              <a:t>$69 billion in indirect cost (reduced productivity)</a:t>
            </a:r>
          </a:p>
          <a:p>
            <a:pPr marL="285750" marR="0" lvl="0" indent="-285750" algn="l" rtl="0">
              <a:lnSpc>
                <a:spcPct val="115000"/>
              </a:lnSpc>
              <a:spcBef>
                <a:spcPts val="1600"/>
              </a:spcBef>
              <a:spcAft>
                <a:spcPts val="0"/>
              </a:spcAft>
              <a:buClr>
                <a:schemeClr val="dk1"/>
              </a:buClr>
              <a:buSzPct val="100000"/>
              <a:buFont typeface="Noto Sans Symbols"/>
              <a:buChar char="▪"/>
            </a:pPr>
            <a:r>
              <a:rPr lang="en" sz="1800" b="0" i="0" u="none" strike="noStrike" cap="none">
                <a:solidFill>
                  <a:schemeClr val="dk1"/>
                </a:solidFill>
                <a:latin typeface="Open Sans"/>
                <a:ea typeface="Open Sans"/>
                <a:cs typeface="Open Sans"/>
                <a:sym typeface="Open Sans"/>
              </a:rPr>
              <a:t>Medical cost for individual with diabetes 2x higher than individual without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Diabetes: Prevention</a:t>
            </a:r>
          </a:p>
        </p:txBody>
      </p:sp>
      <p:sp>
        <p:nvSpPr>
          <p:cNvPr id="451" name="Shape 451"/>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Weight loss (5-7% of your starting weight). </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Regular physical activity (30 mins 5x/week) </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Healthy diet/eating lifestyle</a:t>
            </a: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1600"/>
              </a:spcBef>
              <a:spcAft>
                <a:spcPts val="0"/>
              </a:spcAft>
              <a:buClr>
                <a:schemeClr val="dk1"/>
              </a:buClr>
              <a:buSzPct val="25000"/>
              <a:buFont typeface="Open Sans"/>
              <a:buNone/>
            </a:pPr>
            <a:endParaRPr sz="1800" b="0" i="0" u="none" strike="noStrike" cap="none">
              <a:solidFill>
                <a:schemeClr val="dk1"/>
              </a:solidFill>
              <a:latin typeface="Open Sans"/>
              <a:ea typeface="Open Sans"/>
              <a:cs typeface="Open Sans"/>
              <a:sym typeface="Open Sans"/>
            </a:endParaRPr>
          </a:p>
        </p:txBody>
      </p:sp>
      <p:pic>
        <p:nvPicPr>
          <p:cNvPr id="452" name="Shape 452" descr="Related image"/>
          <p:cNvPicPr preferRelativeResize="0"/>
          <p:nvPr/>
        </p:nvPicPr>
        <p:blipFill rotWithShape="1">
          <a:blip r:embed="rId3">
            <a:alphaModFix/>
          </a:blip>
          <a:srcRect/>
          <a:stretch/>
        </p:blipFill>
        <p:spPr>
          <a:xfrm>
            <a:off x="3956960" y="2220686"/>
            <a:ext cx="4388751" cy="235853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Diabetes Interventions</a:t>
            </a:r>
          </a:p>
        </p:txBody>
      </p:sp>
      <p:sp>
        <p:nvSpPr>
          <p:cNvPr id="458" name="Shape 458"/>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CDC- National Diabetes Prevention Program </a:t>
            </a:r>
          </a:p>
          <a:p>
            <a:pPr marL="285750" marR="0" lvl="0" indent="-285750" algn="l" rtl="0">
              <a:lnSpc>
                <a:spcPct val="115000"/>
              </a:lnSpc>
              <a:spcBef>
                <a:spcPts val="1600"/>
              </a:spcBef>
              <a:spcAft>
                <a:spcPts val="0"/>
              </a:spcAft>
              <a:buClr>
                <a:schemeClr val="dk1"/>
              </a:buClr>
              <a:buSzPct val="100000"/>
              <a:buFont typeface="Arial"/>
              <a:buChar char="•"/>
            </a:pPr>
            <a:r>
              <a:rPr lang="en" sz="1400" b="0" i="0" u="sng" strike="noStrike" cap="none">
                <a:solidFill>
                  <a:schemeClr val="hlink"/>
                </a:solidFill>
                <a:latin typeface="Open Sans"/>
                <a:ea typeface="Open Sans"/>
                <a:cs typeface="Open Sans"/>
                <a:sym typeface="Open Sans"/>
                <a:hlinkClick r:id="rId3"/>
              </a:rPr>
              <a:t>https://www.youtube.com/watch?v=mRVZ9lkubag</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Richmond YMCA one of many common community organizations that host the program nationwide</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Year-long program focused on long-term changes and lasting results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Diabetes Management &amp; Treatment</a:t>
            </a:r>
          </a:p>
        </p:txBody>
      </p:sp>
      <p:sp>
        <p:nvSpPr>
          <p:cNvPr id="464" name="Shape 464"/>
          <p:cNvSpPr txBox="1">
            <a:spLocks noGrp="1"/>
          </p:cNvSpPr>
          <p:nvPr>
            <p:ph type="body" idx="1"/>
          </p:nvPr>
        </p:nvSpPr>
        <p:spPr>
          <a:xfrm>
            <a:off x="311700" y="1225224"/>
            <a:ext cx="8520599" cy="371688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600" b="0" i="0" u="none" strike="noStrike" cap="none">
                <a:solidFill>
                  <a:schemeClr val="dk1"/>
                </a:solidFill>
                <a:latin typeface="Open Sans"/>
                <a:ea typeface="Open Sans"/>
                <a:cs typeface="Open Sans"/>
                <a:sym typeface="Open Sans"/>
              </a:rPr>
              <a:t>Healthy Eating</a:t>
            </a:r>
          </a:p>
          <a:p>
            <a:pPr marL="0" marR="0" lvl="0" indent="0" algn="l" rtl="0">
              <a:lnSpc>
                <a:spcPct val="115000"/>
              </a:lnSpc>
              <a:spcBef>
                <a:spcPts val="1600"/>
              </a:spcBef>
              <a:spcAft>
                <a:spcPts val="0"/>
              </a:spcAft>
              <a:buClr>
                <a:schemeClr val="dk1"/>
              </a:buClr>
              <a:buSzPct val="25000"/>
              <a:buFont typeface="Open Sans"/>
              <a:buNone/>
            </a:pPr>
            <a:r>
              <a:rPr lang="en" sz="1600" b="0" i="0" u="none" strike="noStrike" cap="none">
                <a:solidFill>
                  <a:schemeClr val="dk1"/>
                </a:solidFill>
                <a:latin typeface="Open Sans"/>
                <a:ea typeface="Open Sans"/>
                <a:cs typeface="Open Sans"/>
                <a:sym typeface="Open Sans"/>
              </a:rPr>
              <a:t>Physical Activity </a:t>
            </a:r>
          </a:p>
          <a:p>
            <a:pPr marL="0" marR="0" lvl="0" indent="0" algn="l" rtl="0">
              <a:lnSpc>
                <a:spcPct val="115000"/>
              </a:lnSpc>
              <a:spcBef>
                <a:spcPts val="1600"/>
              </a:spcBef>
              <a:spcAft>
                <a:spcPts val="0"/>
              </a:spcAft>
              <a:buClr>
                <a:schemeClr val="dk1"/>
              </a:buClr>
              <a:buSzPct val="25000"/>
              <a:buFont typeface="Open Sans"/>
              <a:buNone/>
            </a:pPr>
            <a:r>
              <a:rPr lang="en" sz="1600" b="0" i="0" u="none" strike="noStrike" cap="none">
                <a:solidFill>
                  <a:schemeClr val="dk1"/>
                </a:solidFill>
                <a:latin typeface="Open Sans"/>
                <a:ea typeface="Open Sans"/>
                <a:cs typeface="Open Sans"/>
                <a:sym typeface="Open Sans"/>
              </a:rPr>
              <a:t>Blood Sugar Monitoring</a:t>
            </a:r>
          </a:p>
          <a:p>
            <a:pPr marL="0" marR="0" lvl="0" indent="0" algn="l" rtl="0">
              <a:lnSpc>
                <a:spcPct val="115000"/>
              </a:lnSpc>
              <a:spcBef>
                <a:spcPts val="1600"/>
              </a:spcBef>
              <a:spcAft>
                <a:spcPts val="0"/>
              </a:spcAft>
              <a:buClr>
                <a:schemeClr val="dk1"/>
              </a:buClr>
              <a:buSzPct val="25000"/>
              <a:buFont typeface="Open Sans"/>
              <a:buNone/>
            </a:pPr>
            <a:r>
              <a:rPr lang="en" sz="1600" b="0" i="0" u="none" strike="noStrike" cap="none">
                <a:solidFill>
                  <a:schemeClr val="dk1"/>
                </a:solidFill>
                <a:latin typeface="Open Sans"/>
                <a:ea typeface="Open Sans"/>
                <a:cs typeface="Open Sans"/>
                <a:sym typeface="Open Sans"/>
              </a:rPr>
              <a:t>Diabetes Medication &amp; Insulin Therapy</a:t>
            </a:r>
          </a:p>
          <a:p>
            <a:pPr marL="285750" marR="0" lvl="0" indent="-285750" algn="l" rtl="0">
              <a:lnSpc>
                <a:spcPct val="115000"/>
              </a:lnSpc>
              <a:spcBef>
                <a:spcPts val="1600"/>
              </a:spcBef>
              <a:spcAft>
                <a:spcPts val="0"/>
              </a:spcAft>
              <a:buClr>
                <a:schemeClr val="dk1"/>
              </a:buClr>
              <a:buSzPct val="100000"/>
              <a:buFont typeface="Arial"/>
              <a:buChar char="•"/>
            </a:pPr>
            <a:r>
              <a:rPr lang="en" sz="1400" b="0" i="0" u="none" strike="noStrike" cap="none">
                <a:solidFill>
                  <a:schemeClr val="dk1"/>
                </a:solidFill>
                <a:latin typeface="Open Sans"/>
                <a:ea typeface="Open Sans"/>
                <a:cs typeface="Open Sans"/>
                <a:sym typeface="Open Sans"/>
              </a:rPr>
              <a:t>Metformin</a:t>
            </a:r>
          </a:p>
          <a:p>
            <a:pPr marL="285750" marR="0" lvl="0" indent="-285750" algn="l" rtl="0">
              <a:lnSpc>
                <a:spcPct val="115000"/>
              </a:lnSpc>
              <a:spcBef>
                <a:spcPts val="1600"/>
              </a:spcBef>
              <a:spcAft>
                <a:spcPts val="0"/>
              </a:spcAft>
              <a:buClr>
                <a:schemeClr val="dk1"/>
              </a:buClr>
              <a:buSzPct val="100000"/>
              <a:buFont typeface="Arial"/>
              <a:buChar char="•"/>
            </a:pPr>
            <a:r>
              <a:rPr lang="en" sz="1400" b="0" i="0" u="none" strike="noStrike" cap="none">
                <a:solidFill>
                  <a:schemeClr val="dk1"/>
                </a:solidFill>
                <a:latin typeface="Open Sans"/>
                <a:ea typeface="Open Sans"/>
                <a:cs typeface="Open Sans"/>
                <a:sym typeface="Open Sans"/>
              </a:rPr>
              <a:t>Sulfonylureas</a:t>
            </a:r>
          </a:p>
          <a:p>
            <a:pPr marL="285750" marR="0" lvl="0" indent="-285750" algn="l" rtl="0">
              <a:lnSpc>
                <a:spcPct val="115000"/>
              </a:lnSpc>
              <a:spcBef>
                <a:spcPts val="1600"/>
              </a:spcBef>
              <a:spcAft>
                <a:spcPts val="0"/>
              </a:spcAft>
              <a:buClr>
                <a:schemeClr val="dk1"/>
              </a:buClr>
              <a:buSzPct val="100000"/>
              <a:buFont typeface="Arial"/>
              <a:buChar char="•"/>
            </a:pPr>
            <a:r>
              <a:rPr lang="en" sz="1400" b="0" i="0" u="none" strike="noStrike" cap="none">
                <a:solidFill>
                  <a:schemeClr val="dk1"/>
                </a:solidFill>
                <a:latin typeface="Open Sans"/>
                <a:ea typeface="Open Sans"/>
                <a:cs typeface="Open Sans"/>
                <a:sym typeface="Open Sans"/>
              </a:rPr>
              <a:t>GLP-1 receptor agonists</a:t>
            </a:r>
          </a:p>
          <a:p>
            <a:pPr marL="285750" marR="0" lvl="0" indent="-285750" algn="l" rtl="0">
              <a:lnSpc>
                <a:spcPct val="115000"/>
              </a:lnSpc>
              <a:spcBef>
                <a:spcPts val="1600"/>
              </a:spcBef>
              <a:spcAft>
                <a:spcPts val="0"/>
              </a:spcAft>
              <a:buClr>
                <a:schemeClr val="dk1"/>
              </a:buClr>
              <a:buSzPct val="100000"/>
              <a:buFont typeface="Arial"/>
              <a:buChar char="•"/>
            </a:pPr>
            <a:r>
              <a:rPr lang="en" sz="1400" b="0" i="0" u="none" strike="noStrike" cap="none">
                <a:solidFill>
                  <a:schemeClr val="dk1"/>
                </a:solidFill>
                <a:latin typeface="Open Sans"/>
                <a:ea typeface="Open Sans"/>
                <a:cs typeface="Open Sans"/>
                <a:sym typeface="Open Sans"/>
              </a:rPr>
              <a:t>SGLT2 inhibitors</a:t>
            </a:r>
          </a:p>
          <a:p>
            <a:pPr marL="285750" marR="0" lvl="0" indent="-285750" algn="l" rtl="0">
              <a:lnSpc>
                <a:spcPct val="115000"/>
              </a:lnSpc>
              <a:spcBef>
                <a:spcPts val="1600"/>
              </a:spcBef>
              <a:spcAft>
                <a:spcPts val="0"/>
              </a:spcAft>
              <a:buClr>
                <a:schemeClr val="dk1"/>
              </a:buClr>
              <a:buSzPct val="100000"/>
              <a:buFont typeface="Arial"/>
              <a:buNone/>
            </a:pPr>
            <a:endParaRPr sz="1400" b="0" i="0" u="none" strike="noStrike" cap="none">
              <a:solidFill>
                <a:schemeClr val="dk1"/>
              </a:solidFill>
              <a:latin typeface="Open Sans"/>
              <a:ea typeface="Open Sans"/>
              <a:cs typeface="Open Sans"/>
              <a:sym typeface="Open Sans"/>
            </a:endParaRPr>
          </a:p>
          <a:p>
            <a:pPr marL="285750" marR="0" lvl="0" indent="-285750" algn="l" rtl="0">
              <a:lnSpc>
                <a:spcPct val="115000"/>
              </a:lnSpc>
              <a:spcBef>
                <a:spcPts val="1600"/>
              </a:spcBef>
              <a:spcAft>
                <a:spcPts val="0"/>
              </a:spcAft>
              <a:buClr>
                <a:schemeClr val="dk1"/>
              </a:buClr>
              <a:buSzPct val="100000"/>
              <a:buFont typeface="Arial"/>
              <a:buNone/>
            </a:pPr>
            <a:endParaRPr sz="1400" b="0" i="0" u="none" strike="noStrike" cap="none">
              <a:solidFill>
                <a:schemeClr val="dk1"/>
              </a:solidFill>
              <a:latin typeface="Open Sans"/>
              <a:ea typeface="Open Sans"/>
              <a:cs typeface="Open Sans"/>
              <a:sym typeface="Open Sans"/>
            </a:endParaRPr>
          </a:p>
          <a:p>
            <a:pPr marL="285750" marR="0" lvl="0" indent="-285750" algn="l" rtl="0">
              <a:lnSpc>
                <a:spcPct val="115000"/>
              </a:lnSpc>
              <a:spcBef>
                <a:spcPts val="1600"/>
              </a:spcBef>
              <a:spcAft>
                <a:spcPts val="0"/>
              </a:spcAft>
              <a:buClr>
                <a:schemeClr val="dk1"/>
              </a:buClr>
              <a:buSzPct val="100000"/>
              <a:buFont typeface="Arial"/>
              <a:buNone/>
            </a:pPr>
            <a:endParaRPr sz="1400" b="0" i="0" u="none" strike="noStrike" cap="none">
              <a:solidFill>
                <a:schemeClr val="dk1"/>
              </a:solidFill>
              <a:latin typeface="Open Sans"/>
              <a:ea typeface="Open Sans"/>
              <a:cs typeface="Open Sans"/>
              <a:sym typeface="Open Sans"/>
            </a:endParaRPr>
          </a:p>
          <a:p>
            <a:pPr marL="285750" marR="0" lvl="0" indent="-285750" algn="l" rtl="0">
              <a:lnSpc>
                <a:spcPct val="115000"/>
              </a:lnSpc>
              <a:spcBef>
                <a:spcPts val="1600"/>
              </a:spcBef>
              <a:spcAft>
                <a:spcPts val="0"/>
              </a:spcAft>
              <a:buClr>
                <a:schemeClr val="dk1"/>
              </a:buClr>
              <a:buSzPct val="100000"/>
              <a:buFont typeface="Arial"/>
              <a:buNone/>
            </a:pPr>
            <a:endParaRPr sz="1600" b="0" i="0" u="none" strike="noStrike" cap="none">
              <a:solidFill>
                <a:schemeClr val="dk1"/>
              </a:solidFill>
              <a:latin typeface="Open Sans"/>
              <a:ea typeface="Open Sans"/>
              <a:cs typeface="Open Sans"/>
              <a:sym typeface="Open Sans"/>
            </a:endParaRPr>
          </a:p>
          <a:p>
            <a:pPr marL="285750" marR="0" lvl="0" indent="-285750" algn="l" rtl="0">
              <a:lnSpc>
                <a:spcPct val="115000"/>
              </a:lnSpc>
              <a:spcBef>
                <a:spcPts val="1600"/>
              </a:spcBef>
              <a:spcAft>
                <a:spcPts val="0"/>
              </a:spcAft>
              <a:buClr>
                <a:schemeClr val="dk1"/>
              </a:buClr>
              <a:buSzPct val="100000"/>
              <a:buFont typeface="Arial"/>
              <a:buNone/>
            </a:pPr>
            <a:endParaRPr sz="1800" b="0" i="0" u="none" strike="noStrike" cap="none">
              <a:solidFill>
                <a:schemeClr val="dk1"/>
              </a:solidFill>
              <a:latin typeface="Open Sans"/>
              <a:ea typeface="Open Sans"/>
              <a:cs typeface="Open Sans"/>
              <a:sym typeface="Open Sans"/>
            </a:endParaRPr>
          </a:p>
          <a:p>
            <a:pPr marL="285750" marR="0" lvl="0" indent="-285750" algn="l" rtl="0">
              <a:lnSpc>
                <a:spcPct val="115000"/>
              </a:lnSpc>
              <a:spcBef>
                <a:spcPts val="1600"/>
              </a:spcBef>
              <a:spcAft>
                <a:spcPts val="0"/>
              </a:spcAft>
              <a:buClr>
                <a:schemeClr val="dk1"/>
              </a:buClr>
              <a:buSzPct val="100000"/>
              <a:buFont typeface="Arial"/>
              <a:buNone/>
            </a:pPr>
            <a:endParaRPr sz="1800" b="0" i="0" u="none" strike="noStrike" cap="none">
              <a:solidFill>
                <a:schemeClr val="dk1"/>
              </a:solidFill>
              <a:latin typeface="Open Sans"/>
              <a:ea typeface="Open Sans"/>
              <a:cs typeface="Open Sans"/>
              <a:sym typeface="Open Sans"/>
            </a:endParaRPr>
          </a:p>
        </p:txBody>
      </p:sp>
      <p:pic>
        <p:nvPicPr>
          <p:cNvPr id="465" name="Shape 465" descr="Image result for diabetes prevention"/>
          <p:cNvPicPr preferRelativeResize="0"/>
          <p:nvPr/>
        </p:nvPicPr>
        <p:blipFill rotWithShape="1">
          <a:blip r:embed="rId3">
            <a:alphaModFix/>
          </a:blip>
          <a:srcRect/>
          <a:stretch/>
        </p:blipFill>
        <p:spPr>
          <a:xfrm>
            <a:off x="4846183" y="1225224"/>
            <a:ext cx="3449866" cy="344986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2: Current Research Efforts</a:t>
            </a:r>
          </a:p>
        </p:txBody>
      </p:sp>
      <p:sp>
        <p:nvSpPr>
          <p:cNvPr id="471" name="Shape 471"/>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Connection between stress and type 2 diabetes.  </a:t>
            </a:r>
          </a:p>
          <a:p>
            <a:pPr marL="285750" marR="0" lvl="0" indent="-285750" algn="l" rtl="0">
              <a:lnSpc>
                <a:spcPct val="115000"/>
              </a:lnSpc>
              <a:spcBef>
                <a:spcPts val="1600"/>
              </a:spcBef>
              <a:spcAft>
                <a:spcPts val="0"/>
              </a:spcAft>
              <a:buClr>
                <a:schemeClr val="dk1"/>
              </a:buClr>
              <a:buSzPct val="100000"/>
              <a:buFont typeface="Arial"/>
              <a:buChar char="•"/>
            </a:pPr>
            <a:r>
              <a:rPr lang="en" sz="1800" b="0" i="0" u="none" strike="noStrike" cap="none">
                <a:solidFill>
                  <a:schemeClr val="dk1"/>
                </a:solidFill>
                <a:latin typeface="Open Sans"/>
                <a:ea typeface="Open Sans"/>
                <a:cs typeface="Open Sans"/>
                <a:sym typeface="Open Sans"/>
              </a:rPr>
              <a:t> E.g., Richmond Stress and Sugar Study, an ongoing longitudinal cohort study of the role of stress reactivity and glucose metabolism among individuals with pre-diabetes (Dr. Briana Mezuk)</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Investigations on Diabetes and Psychosocial Care</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Investigations on genetic defect in beta cells which may underlie both forms of diabetes.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773700" y="1806450"/>
            <a:ext cx="7596600" cy="15306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Economica"/>
              <a:buNone/>
            </a:pPr>
            <a:r>
              <a:rPr lang="en" sz="4200" b="1" i="0" u="none" strike="noStrike" cap="none">
                <a:solidFill>
                  <a:schemeClr val="dk1"/>
                </a:solidFill>
                <a:latin typeface="Economica"/>
                <a:ea typeface="Economica"/>
                <a:cs typeface="Economica"/>
                <a:sym typeface="Economica"/>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Complications/Co-Morbid conditions</a:t>
            </a:r>
          </a:p>
        </p:txBody>
      </p:sp>
      <p:sp>
        <p:nvSpPr>
          <p:cNvPr id="220" name="Shape 220"/>
          <p:cNvSpPr txBox="1">
            <a:spLocks noGrp="1"/>
          </p:cNvSpPr>
          <p:nvPr>
            <p:ph type="body" idx="1"/>
          </p:nvPr>
        </p:nvSpPr>
        <p:spPr>
          <a:xfrm>
            <a:off x="311700" y="1225225"/>
            <a:ext cx="8520599" cy="33540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1" i="0" u="none" strike="noStrike" cap="none">
                <a:solidFill>
                  <a:schemeClr val="dk1"/>
                </a:solidFill>
                <a:latin typeface="Open Sans"/>
                <a:ea typeface="Open Sans"/>
                <a:cs typeface="Open Sans"/>
                <a:sym typeface="Open Sans"/>
              </a:rPr>
              <a:t>Heart disease and stroke: </a:t>
            </a:r>
            <a:r>
              <a:rPr lang="en" sz="1800" b="0" i="0" u="none" strike="noStrike" cap="none">
                <a:solidFill>
                  <a:schemeClr val="dk1"/>
                </a:solidFill>
                <a:latin typeface="Open Sans"/>
                <a:ea typeface="Open Sans"/>
                <a:cs typeface="Open Sans"/>
                <a:sym typeface="Open Sans"/>
              </a:rPr>
              <a:t>People with diabetes are twice as likely to have heart disease or a stroke as people without diabetes—and at an earlier age.</a:t>
            </a:r>
          </a:p>
          <a:p>
            <a:pPr marL="0" marR="0" lvl="0" indent="0" algn="l" rtl="0">
              <a:lnSpc>
                <a:spcPct val="115000"/>
              </a:lnSpc>
              <a:spcBef>
                <a:spcPts val="1600"/>
              </a:spcBef>
              <a:spcAft>
                <a:spcPts val="0"/>
              </a:spcAft>
              <a:buClr>
                <a:schemeClr val="dk1"/>
              </a:buClr>
              <a:buSzPct val="25000"/>
              <a:buFont typeface="Open Sans"/>
              <a:buNone/>
            </a:pPr>
            <a:r>
              <a:rPr lang="en" sz="1800" b="1" i="0" u="none" strike="noStrike" cap="none">
                <a:solidFill>
                  <a:schemeClr val="dk1"/>
                </a:solidFill>
                <a:latin typeface="Open Sans"/>
                <a:ea typeface="Open Sans"/>
                <a:cs typeface="Open Sans"/>
                <a:sym typeface="Open Sans"/>
              </a:rPr>
              <a:t>Blindness/eye problems: </a:t>
            </a:r>
            <a:r>
              <a:rPr lang="en" sz="1800" b="0" i="0" u="none" strike="noStrike" cap="none">
                <a:solidFill>
                  <a:schemeClr val="dk1"/>
                </a:solidFill>
                <a:latin typeface="Open Sans"/>
                <a:ea typeface="Open Sans"/>
                <a:cs typeface="Open Sans"/>
                <a:sym typeface="Open Sans"/>
              </a:rPr>
              <a:t>retinopathy (damage to blood vessels in</a:t>
            </a:r>
          </a:p>
          <a:p>
            <a:pPr marL="0" marR="0" lvl="0" indent="0" algn="l" rtl="0">
              <a:lnSpc>
                <a:spcPct val="115000"/>
              </a:lnSpc>
              <a:spcBef>
                <a:spcPts val="1600"/>
              </a:spcBef>
              <a:spcAft>
                <a:spcPts val="0"/>
              </a:spcAft>
              <a:buClr>
                <a:schemeClr val="dk1"/>
              </a:buClr>
              <a:buSzPct val="25000"/>
              <a:buFont typeface="Open Sans"/>
              <a:buNone/>
            </a:pPr>
            <a:r>
              <a:rPr lang="en" sz="1800" b="1" i="0" u="none" strike="noStrike" cap="none">
                <a:solidFill>
                  <a:schemeClr val="dk1"/>
                </a:solidFill>
                <a:latin typeface="Open Sans"/>
                <a:ea typeface="Open Sans"/>
                <a:cs typeface="Open Sans"/>
                <a:sym typeface="Open Sans"/>
              </a:rPr>
              <a:t>Kidney disease: </a:t>
            </a:r>
            <a:r>
              <a:rPr lang="en" sz="1800" b="0" i="0" u="none" strike="noStrike" cap="none">
                <a:solidFill>
                  <a:schemeClr val="dk1"/>
                </a:solidFill>
                <a:latin typeface="Open Sans"/>
                <a:ea typeface="Open Sans"/>
                <a:cs typeface="Open Sans"/>
                <a:sym typeface="Open Sans"/>
              </a:rPr>
              <a:t>High blood sugar levels can damage the kidneys long before a person has symptoms. Kidney damage can cause chronic kidney disease, and lead to kidney failure.</a:t>
            </a:r>
          </a:p>
          <a:p>
            <a:pPr marL="0" marR="0" lvl="0" indent="0" algn="l" rtl="0">
              <a:lnSpc>
                <a:spcPct val="115000"/>
              </a:lnSpc>
              <a:spcBef>
                <a:spcPts val="1600"/>
              </a:spcBef>
              <a:spcAft>
                <a:spcPts val="0"/>
              </a:spcAft>
              <a:buClr>
                <a:schemeClr val="dk1"/>
              </a:buClr>
              <a:buSzPct val="25000"/>
              <a:buFont typeface="Open Sans"/>
              <a:buNone/>
            </a:pPr>
            <a:r>
              <a:rPr lang="en" sz="1800" b="1" i="0" u="none" strike="noStrike" cap="none">
                <a:solidFill>
                  <a:schemeClr val="dk1"/>
                </a:solidFill>
                <a:latin typeface="Open Sans"/>
                <a:ea typeface="Open Sans"/>
                <a:cs typeface="Open Sans"/>
                <a:sym typeface="Open Sans"/>
              </a:rPr>
              <a:t>Amputations: </a:t>
            </a:r>
            <a:r>
              <a:rPr lang="en" sz="1800" b="0" i="0" u="none" strike="noStrike" cap="none">
                <a:solidFill>
                  <a:schemeClr val="dk1"/>
                </a:solidFill>
                <a:latin typeface="Open Sans"/>
                <a:ea typeface="Open Sans"/>
                <a:cs typeface="Open Sans"/>
                <a:sym typeface="Open Sans"/>
              </a:rPr>
              <a:t>Diabetes damages blood vessels and nerves, particularly in the feet, and can lead to serious, hard-to-treat infections. Amputation is sometimes necessary to stop the spread of infection.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ctrTitle"/>
          </p:nvPr>
        </p:nvSpPr>
        <p:spPr>
          <a:xfrm>
            <a:off x="3044700" y="1444254"/>
            <a:ext cx="3054600" cy="15371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1 Diabetes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1 Diabetes</a:t>
            </a:r>
          </a:p>
        </p:txBody>
      </p:sp>
      <p:sp>
        <p:nvSpPr>
          <p:cNvPr id="231" name="Shape 231"/>
          <p:cNvSpPr txBox="1">
            <a:spLocks noGrp="1"/>
          </p:cNvSpPr>
          <p:nvPr>
            <p:ph type="body" idx="1"/>
          </p:nvPr>
        </p:nvSpPr>
        <p:spPr>
          <a:xfrm>
            <a:off x="311700" y="1152475"/>
            <a:ext cx="8520599"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Condition in which the body does not produce insulin</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Autoimmune disorder caused by genetic susceptibility and environmental triggers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Usually begins in childhood</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1% of population (5% of diabetes cases)</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Increasing in prevalence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Type 1 Diabetes: Cause</a:t>
            </a:r>
          </a:p>
        </p:txBody>
      </p:sp>
      <p:sp>
        <p:nvSpPr>
          <p:cNvPr id="237" name="Shape 237"/>
          <p:cNvSpPr txBox="1">
            <a:spLocks noGrp="1"/>
          </p:cNvSpPr>
          <p:nvPr>
            <p:ph type="body" idx="1"/>
          </p:nvPr>
        </p:nvSpPr>
        <p:spPr>
          <a:xfrm>
            <a:off x="311700" y="1152475"/>
            <a:ext cx="2499000"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Immune cells attack beta cells in the pancreas which produce insulin</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Slow manifestation as beta cells are gradually lost</a:t>
            </a:r>
          </a:p>
        </p:txBody>
      </p:sp>
      <p:pic>
        <p:nvPicPr>
          <p:cNvPr id="238" name="Shape 238"/>
          <p:cNvPicPr preferRelativeResize="0"/>
          <p:nvPr/>
        </p:nvPicPr>
        <p:blipFill rotWithShape="1">
          <a:blip r:embed="rId3">
            <a:alphaModFix/>
          </a:blip>
          <a:srcRect/>
          <a:stretch/>
        </p:blipFill>
        <p:spPr>
          <a:xfrm>
            <a:off x="2963100" y="991375"/>
            <a:ext cx="5777374" cy="3999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315925"/>
            <a:ext cx="8520599" cy="8312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Economica"/>
              <a:buNone/>
            </a:pPr>
            <a:r>
              <a:rPr lang="en" sz="4200" b="0" i="0" u="none" strike="noStrike" cap="none">
                <a:solidFill>
                  <a:schemeClr val="dk1"/>
                </a:solidFill>
                <a:latin typeface="Economica"/>
                <a:ea typeface="Economica"/>
                <a:cs typeface="Economica"/>
                <a:sym typeface="Economica"/>
              </a:rPr>
              <a:t>Treatment</a:t>
            </a:r>
          </a:p>
        </p:txBody>
      </p:sp>
      <p:sp>
        <p:nvSpPr>
          <p:cNvPr id="244" name="Shape 244"/>
          <p:cNvSpPr txBox="1">
            <a:spLocks noGrp="1"/>
          </p:cNvSpPr>
          <p:nvPr>
            <p:ph type="body" idx="1"/>
          </p:nvPr>
        </p:nvSpPr>
        <p:spPr>
          <a:xfrm>
            <a:off x="311700" y="1152475"/>
            <a:ext cx="3852000" cy="37401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Blood sugar monitoring</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Insulin therapy</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Diet</a:t>
            </a:r>
          </a:p>
          <a:p>
            <a:pPr marL="0" marR="0" lvl="0" indent="0" algn="l" rtl="0">
              <a:lnSpc>
                <a:spcPct val="115000"/>
              </a:lnSpc>
              <a:spcBef>
                <a:spcPts val="1600"/>
              </a:spcBef>
              <a:spcAft>
                <a:spcPts val="0"/>
              </a:spcAft>
              <a:buClr>
                <a:schemeClr val="dk1"/>
              </a:buClr>
              <a:buSzPct val="25000"/>
              <a:buFont typeface="Open Sans"/>
              <a:buNone/>
            </a:pPr>
            <a:r>
              <a:rPr lang="en" sz="1800" b="0" i="0" u="none" strike="noStrike" cap="none">
                <a:solidFill>
                  <a:schemeClr val="dk1"/>
                </a:solidFill>
                <a:latin typeface="Open Sans"/>
                <a:ea typeface="Open Sans"/>
                <a:cs typeface="Open Sans"/>
                <a:sym typeface="Open Sans"/>
              </a:rPr>
              <a:t>Exercise</a:t>
            </a:r>
          </a:p>
        </p:txBody>
      </p:sp>
      <p:pic>
        <p:nvPicPr>
          <p:cNvPr id="245" name="Shape 245"/>
          <p:cNvPicPr preferRelativeResize="0"/>
          <p:nvPr/>
        </p:nvPicPr>
        <p:blipFill rotWithShape="1">
          <a:blip r:embed="rId3">
            <a:alphaModFix/>
          </a:blip>
          <a:srcRect/>
          <a:stretch/>
        </p:blipFill>
        <p:spPr>
          <a:xfrm>
            <a:off x="4292075" y="204375"/>
            <a:ext cx="4396550" cy="4734749"/>
          </a:xfrm>
          <a:prstGeom prst="rect">
            <a:avLst/>
          </a:prstGeom>
          <a:noFill/>
          <a:ln>
            <a:noFill/>
          </a:ln>
        </p:spPr>
      </p:pic>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ry temp1">
  <a:themeElements>
    <a:clrScheme name="1_try temp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2741</Words>
  <Application>Microsoft Office PowerPoint</Application>
  <PresentationFormat>On-screen Show (16:9)</PresentationFormat>
  <Paragraphs>235</Paragraphs>
  <Slides>45</Slides>
  <Notes>45</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45</vt:i4>
      </vt:variant>
    </vt:vector>
  </HeadingPairs>
  <TitlesOfParts>
    <vt:vector size="57" baseType="lpstr">
      <vt:lpstr>Open Sans</vt:lpstr>
      <vt:lpstr>Times New Roman</vt:lpstr>
      <vt:lpstr>Georgia</vt:lpstr>
      <vt:lpstr>Economica</vt:lpstr>
      <vt:lpstr>Noto Sans Symbols</vt:lpstr>
      <vt:lpstr>Calibri</vt:lpstr>
      <vt:lpstr>Arial</vt:lpstr>
      <vt:lpstr>Helvetica Neue</vt:lpstr>
      <vt:lpstr>luxe</vt:lpstr>
      <vt:lpstr>2_try temp1</vt:lpstr>
      <vt:lpstr>CDC_OD_PPT_light([1]</vt:lpstr>
      <vt:lpstr>1_luxe</vt:lpstr>
      <vt:lpstr>Diabetes</vt:lpstr>
      <vt:lpstr>Objectives</vt:lpstr>
      <vt:lpstr>Diabetes: Definition</vt:lpstr>
      <vt:lpstr>Diagnosis of Diabetes</vt:lpstr>
      <vt:lpstr>Complications/Co-Morbid conditions</vt:lpstr>
      <vt:lpstr>Type 1 Diabetes</vt:lpstr>
      <vt:lpstr>Type 1 Diabetes</vt:lpstr>
      <vt:lpstr>Type 1 Diabetes: Cause</vt:lpstr>
      <vt:lpstr>Treatment</vt:lpstr>
      <vt:lpstr>Type 1 Diabetes: Risk Factors</vt:lpstr>
      <vt:lpstr>Genetic Susceptibility</vt:lpstr>
      <vt:lpstr>Age</vt:lpstr>
      <vt:lpstr>PowerPoint Presentation</vt:lpstr>
      <vt:lpstr>PowerPoint Presentation</vt:lpstr>
      <vt:lpstr>Viral trigger?</vt:lpstr>
      <vt:lpstr>PowerPoint Presentation</vt:lpstr>
      <vt:lpstr>PowerPoint Presentation</vt:lpstr>
      <vt:lpstr>PowerPoint Presentation</vt:lpstr>
      <vt:lpstr>Research</vt:lpstr>
      <vt:lpstr>PowerPoint Presentation</vt:lpstr>
      <vt:lpstr>Gestational Diabetes</vt:lpstr>
      <vt:lpstr>Gestational Diabetes</vt:lpstr>
      <vt:lpstr>Risk factors</vt:lpstr>
      <vt:lpstr>Complications</vt:lpstr>
      <vt:lpstr>Type 2 Diabetes</vt:lpstr>
      <vt:lpstr>Type 2 Diabetes</vt:lpstr>
      <vt:lpstr>Type 2 Diabetes: Risk Factors</vt:lpstr>
      <vt:lpstr>Type 2 Risk Factors: Prediabetes</vt:lpstr>
      <vt:lpstr>Type 2 Diabetes: Family History/Genetics Risk</vt:lpstr>
      <vt:lpstr>Type 2 Risk Factors: Race/Ethnicity &amp; Genetics </vt:lpstr>
      <vt:lpstr>Diabetes by race/ethnicity</vt:lpstr>
      <vt:lpstr>Type 2 Diabetes National Outlook</vt:lpstr>
      <vt:lpstr>PowerPoint Presentation</vt:lpstr>
      <vt:lpstr>Trends in Incidence and Prevalence of Diagnosed Diabetes Among Adults Aged 20-79, United States, 1980-2014</vt:lpstr>
      <vt:lpstr>Distribution of Age at Diagnosis for Incident Cases</vt:lpstr>
      <vt:lpstr>Diagnosed Diabetes, Age-Adjusted Percentage, Adults with Diabetes-Total, 2014</vt:lpstr>
      <vt:lpstr>State Highlights</vt:lpstr>
      <vt:lpstr>Diabetes Mortality</vt:lpstr>
      <vt:lpstr>PowerPoint Presentation</vt:lpstr>
      <vt:lpstr>Estimated Economic Cost </vt:lpstr>
      <vt:lpstr>Type 2 Diabetes: Prevention</vt:lpstr>
      <vt:lpstr>Type 2 Diabetes Interventions</vt:lpstr>
      <vt:lpstr>Type 2 Diabetes Management &amp; Treatment</vt:lpstr>
      <vt:lpstr>Type 2: Current Research Efforts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dc:title>
  <dc:creator>Christopher Buttery</dc:creator>
  <cp:lastModifiedBy>Christopher Buttery</cp:lastModifiedBy>
  <cp:revision>1</cp:revision>
  <dcterms:modified xsi:type="dcterms:W3CDTF">2017-02-25T17:33:41Z</dcterms:modified>
</cp:coreProperties>
</file>