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308" r:id="rId4"/>
    <p:sldId id="258" r:id="rId5"/>
    <p:sldId id="279" r:id="rId6"/>
    <p:sldId id="291" r:id="rId7"/>
    <p:sldId id="297" r:id="rId8"/>
    <p:sldId id="275" r:id="rId9"/>
    <p:sldId id="306" r:id="rId10"/>
    <p:sldId id="302" r:id="rId11"/>
    <p:sldId id="301" r:id="rId12"/>
    <p:sldId id="300" r:id="rId13"/>
    <p:sldId id="299" r:id="rId14"/>
    <p:sldId id="298" r:id="rId15"/>
    <p:sldId id="274" r:id="rId16"/>
    <p:sldId id="272" r:id="rId17"/>
    <p:sldId id="263" r:id="rId18"/>
    <p:sldId id="264" r:id="rId19"/>
    <p:sldId id="265" r:id="rId20"/>
    <p:sldId id="266" r:id="rId21"/>
    <p:sldId id="267" r:id="rId22"/>
    <p:sldId id="259" r:id="rId23"/>
    <p:sldId id="260" r:id="rId24"/>
    <p:sldId id="269" r:id="rId25"/>
    <p:sldId id="268" r:id="rId26"/>
    <p:sldId id="262" r:id="rId27"/>
    <p:sldId id="271" r:id="rId28"/>
    <p:sldId id="273" r:id="rId29"/>
    <p:sldId id="276" r:id="rId30"/>
    <p:sldId id="277" r:id="rId31"/>
    <p:sldId id="288" r:id="rId32"/>
    <p:sldId id="307" r:id="rId33"/>
    <p:sldId id="286" r:id="rId34"/>
    <p:sldId id="284" r:id="rId35"/>
    <p:sldId id="282" r:id="rId36"/>
    <p:sldId id="287" r:id="rId37"/>
    <p:sldId id="285" r:id="rId38"/>
    <p:sldId id="283" r:id="rId39"/>
    <p:sldId id="289" r:id="rId40"/>
    <p:sldId id="290" r:id="rId41"/>
    <p:sldId id="296" r:id="rId42"/>
    <p:sldId id="293" r:id="rId43"/>
    <p:sldId id="294" r:id="rId44"/>
    <p:sldId id="295" r:id="rId45"/>
    <p:sldId id="292" r:id="rId46"/>
    <p:sldId id="270" r:id="rId47"/>
    <p:sldId id="309" r:id="rId48"/>
    <p:sldId id="303" r:id="rId49"/>
  </p:sldIdLst>
  <p:sldSz cx="9144000" cy="5143500" type="screen16x9"/>
  <p:notesSz cx="6858000" cy="9144000"/>
  <p:embeddedFontLst>
    <p:embeddedFont>
      <p:font typeface="Robot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4647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336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https://www.cdc.gov/arthritis/data_statistics/cost.htm</a:t>
            </a:r>
          </a:p>
        </p:txBody>
      </p:sp>
    </p:spTree>
    <p:extLst>
      <p:ext uri="{BB962C8B-B14F-4D97-AF65-F5344CB8AC3E}">
        <p14:creationId xmlns:p14="http://schemas.microsoft.com/office/powerpoint/2010/main" val="56269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https://www.cdc.gov/arthritis/data_statistics/cost.htm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3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446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769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60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93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352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005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734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64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237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5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https://www.hopkinsarthritis.org/arthritis-info/osteoarthritis/oa-pathophysiology/#cart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108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322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42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391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71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https://www.ncbi.nlm.nih.gov/pmc/articles/PMC4405030/</a:t>
            </a:r>
          </a:p>
        </p:txBody>
      </p:sp>
    </p:spTree>
    <p:extLst>
      <p:ext uri="{BB962C8B-B14F-4D97-AF65-F5344CB8AC3E}">
        <p14:creationId xmlns:p14="http://schemas.microsoft.com/office/powerpoint/2010/main" val="372482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http://sogacot.org/position-statement-the-epidemiology-pathogenesis-and-risk-factors-of-osteoarthritis-of-the-knee/</a:t>
            </a:r>
          </a:p>
        </p:txBody>
      </p:sp>
    </p:spTree>
    <p:extLst>
      <p:ext uri="{BB962C8B-B14F-4D97-AF65-F5344CB8AC3E}">
        <p14:creationId xmlns:p14="http://schemas.microsoft.com/office/powerpoint/2010/main" val="2837566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33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2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159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https://www.rheumatoidarthritis.org/ra/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30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39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810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05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https://rheumatoidarthritis.net/what-is-ra/ra-statistics/</a:t>
            </a:r>
          </a:p>
        </p:txBody>
      </p:sp>
    </p:spTree>
    <p:extLst>
      <p:ext uri="{BB962C8B-B14F-4D97-AF65-F5344CB8AC3E}">
        <p14:creationId xmlns:p14="http://schemas.microsoft.com/office/powerpoint/2010/main" val="730249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https://rheumatoidarthritis.net/what-is-ra/ra-statistics/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3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http://sogacot.org/position-statement-the-epidemiology-pathogenesis-and-risk-factors-of-rheumatiod-of-the-knee</a:t>
            </a:r>
          </a:p>
        </p:txBody>
      </p:sp>
    </p:spTree>
    <p:extLst>
      <p:ext uri="{BB962C8B-B14F-4D97-AF65-F5344CB8AC3E}">
        <p14:creationId xmlns:p14="http://schemas.microsoft.com/office/powerpoint/2010/main" val="3641808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16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69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12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http://www.terraclouds.com/images/Global-Arthritis-Statistics.gif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8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78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https://www.cdc.gov/arthritis/data_statistics/state-data-current.htm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3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https://www.cdc.gov/arthritis/data_statistics/state-data-current.htm</a:t>
            </a:r>
          </a:p>
        </p:txBody>
      </p:sp>
    </p:spTree>
    <p:extLst>
      <p:ext uri="{BB962C8B-B14F-4D97-AF65-F5344CB8AC3E}">
        <p14:creationId xmlns:p14="http://schemas.microsoft.com/office/powerpoint/2010/main" val="2610148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https://www.cdc.gov/chronicdisease/resources/publications/aag/arthritis.htm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11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https://www.cdc.gov/chronicdisease/resources/publications/aag/arthritis.htm</a:t>
            </a:r>
          </a:p>
        </p:txBody>
      </p:sp>
    </p:spTree>
    <p:extLst>
      <p:ext uri="{BB962C8B-B14F-4D97-AF65-F5344CB8AC3E}">
        <p14:creationId xmlns:p14="http://schemas.microsoft.com/office/powerpoint/2010/main" val="307497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3"/>
            <a:ext cx="3045625" cy="2030571"/>
            <a:chOff x="6098378" y="3"/>
            <a:chExt cx="3045625" cy="2030571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3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5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4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7" y="2715911"/>
            <a:ext cx="82221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3"/>
            <a:ext cx="3045625" cy="2030571"/>
            <a:chOff x="6098378" y="3"/>
            <a:chExt cx="3045625" cy="2030571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3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5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4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599" cy="203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>
              <a:spcBef>
                <a:spcPts val="0"/>
              </a:spcBef>
              <a:buClr>
                <a:schemeClr val="lt1"/>
              </a:buClr>
              <a:buFont typeface="Roboto"/>
              <a:buNone/>
              <a:defRPr sz="1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599" cy="128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0" y="3903669"/>
            <a:ext cx="9144000" cy="1239924"/>
            <a:chOff x="0" y="3903669"/>
            <a:chExt cx="9144000" cy="1239924"/>
          </a:xfrm>
        </p:grpSpPr>
        <p:sp>
          <p:nvSpPr>
            <p:cNvPr id="21" name="Shape 21"/>
            <p:cNvSpPr/>
            <p:nvPr/>
          </p:nvSpPr>
          <p:spPr>
            <a:xfrm>
              <a:off x="8154895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6181161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7170274" y="3903669"/>
              <a:ext cx="989099" cy="9878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154757" y="3903682"/>
              <a:ext cx="989099" cy="98789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0" y="4891594"/>
              <a:ext cx="9144000" cy="2519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hape 30"/>
          <p:cNvGrpSpPr/>
          <p:nvPr/>
        </p:nvGrpSpPr>
        <p:grpSpPr>
          <a:xfrm>
            <a:off x="6098378" y="3"/>
            <a:ext cx="3045625" cy="2030571"/>
            <a:chOff x="6098378" y="3"/>
            <a:chExt cx="3045625" cy="2030571"/>
          </a:xfrm>
        </p:grpSpPr>
        <p:sp>
          <p:nvSpPr>
            <p:cNvPr id="31" name="Shape 3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 flipH="1">
              <a:off x="7113463" y="3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 flipH="1">
              <a:off x="7113588" y="10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6098378" y="95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 rot="10800000">
              <a:off x="8128789" y="1015374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8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8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79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3"/>
            <a:ext cx="3045625" cy="2030571"/>
            <a:chOff x="6098378" y="3"/>
            <a:chExt cx="3045625" cy="2030571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3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5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199" cy="156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26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8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TVKuFPWR8" TargetMode="External"/><Relationship Id="rId2" Type="http://schemas.openxmlformats.org/officeDocument/2006/relationships/hyperlink" Target="https://www.youtube.com/watch?v=SrWykwEd_f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RChEcy5yHo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thritis.org/living-with-arthritis/pain-management/understanding/types-of-pain.php" TargetMode="External"/><Relationship Id="rId3" Type="http://schemas.openxmlformats.org/officeDocument/2006/relationships/hyperlink" Target="https://www.cdc.gov/chronicdisease/resources/publications/aag/arthritis.htm" TargetMode="External"/><Relationship Id="rId7" Type="http://schemas.openxmlformats.org/officeDocument/2006/relationships/hyperlink" Target="http://www.arthritis.org/about-arthritis/understanding-arthritis/what-is-arthritis.php" TargetMode="External"/><Relationship Id="rId12" Type="http://schemas.openxmlformats.org/officeDocument/2006/relationships/hyperlink" Target="http://www.orthofracs.com/general/osteoarthritis/osteoarthriti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ho.org/" TargetMode="External"/><Relationship Id="rId11" Type="http://schemas.openxmlformats.org/officeDocument/2006/relationships/hyperlink" Target="http://medical-dictionary.thefreedictionary.com/osteoarthritis" TargetMode="External"/><Relationship Id="rId5" Type="http://schemas.openxmlformats.org/officeDocument/2006/relationships/hyperlink" Target="https://www.cdc.gov/features/arthritisawareness/" TargetMode="External"/><Relationship Id="rId10" Type="http://schemas.openxmlformats.org/officeDocument/2006/relationships/hyperlink" Target="http://www.theepochtimes.com/n3/1913721-secrets-of-korean-medicine-part-7-end-the-pain-of-arthritis/" TargetMode="External"/><Relationship Id="rId4" Type="http://schemas.openxmlformats.org/officeDocument/2006/relationships/hyperlink" Target="http://www.healthline.com/health-slideshow/arthritis-types#1" TargetMode="External"/><Relationship Id="rId9" Type="http://schemas.openxmlformats.org/officeDocument/2006/relationships/hyperlink" Target="http://youandarthritis.com/common-types-arthritis-treatment-options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heumatoidarthritis.org/ra/" TargetMode="External"/><Relationship Id="rId3" Type="http://schemas.openxmlformats.org/officeDocument/2006/relationships/hyperlink" Target="https://www.ncbi.nlm.nih.gov/pmc/articles/PMC2920533/pdf/nihms193462.pdf" TargetMode="External"/><Relationship Id="rId7" Type="http://schemas.openxmlformats.org/officeDocument/2006/relationships/hyperlink" Target="http://www.medscape.org/viewarticle/573740_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inicaladvisor.com/features/osteoarthritis-and-rheumatoid-arthritis-2012-pathophysiology-diagnosis-and-treatment/article/265549/" TargetMode="External"/><Relationship Id="rId11" Type="http://schemas.openxmlformats.org/officeDocument/2006/relationships/hyperlink" Target="https://rheumatoidarthritis.net/what-is-ra/ra-statistics/" TargetMode="External"/><Relationship Id="rId5" Type="http://schemas.openxmlformats.org/officeDocument/2006/relationships/hyperlink" Target="https://ghr.nlm.nih.gov/condition/rheumatoid-arthritis#genes" TargetMode="External"/><Relationship Id="rId10" Type="http://schemas.openxmlformats.org/officeDocument/2006/relationships/hyperlink" Target="http://www.arthritis.org/about-arthritis/types/rheumatoid-arthritis/treatment.php" TargetMode="External"/><Relationship Id="rId4" Type="http://schemas.openxmlformats.org/officeDocument/2006/relationships/hyperlink" Target="http://www.arthritis.org/about-arthritis/types/rheumatoid-arthritis/what-is-rheumatoid-arthritis.php" TargetMode="External"/><Relationship Id="rId9" Type="http://schemas.openxmlformats.org/officeDocument/2006/relationships/hyperlink" Target="http://emedicine.medscape.com/article/331715-treatment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98100" y="1307449"/>
            <a:ext cx="8222100" cy="13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en"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Arthiritis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en" sz="3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Rheumatoid, Osteo, and Traumatic Arthiritis 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98100" y="289580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Bethel Kebede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Epidemiology of Chronic Diseases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1" y="288758"/>
            <a:ext cx="7153275" cy="44481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61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16" y="410000"/>
            <a:ext cx="6248400" cy="41814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0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1" y="458724"/>
            <a:ext cx="7288656" cy="360460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05326" y="4231774"/>
            <a:ext cx="8229600" cy="604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n-US" sz="1200"/>
              <a:t>Age adjusted prevalence of (95% confidence interval) of dctor diagnoded arthritis among adults by obesity and heart disease.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3704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63" y="410000"/>
            <a:ext cx="602932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3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3" y="0"/>
            <a:ext cx="6057399" cy="49067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7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</a:rPr>
              <a:t>Types of Arthritis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49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Aim 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are the main types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dirty="0"/>
              <a:t>How do they develop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Cause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dirty="0"/>
              <a:t>Risk factors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Symptoms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dirty="0"/>
              <a:t>Treatment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r>
              <a:rPr lang="en-US" dirty="0"/>
              <a:t>Who is affected the most</a:t>
            </a: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188258" y="0"/>
            <a:ext cx="3415554" cy="4794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SzPct val="25000"/>
            </a:pPr>
            <a:r>
              <a:rPr lang="en-US" dirty="0"/>
              <a:t>Achilles tendinitis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Achondroplasia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 err="1"/>
              <a:t>Acromegalic</a:t>
            </a:r>
            <a:r>
              <a:rPr lang="en-US" dirty="0"/>
              <a:t> </a:t>
            </a:r>
            <a:r>
              <a:rPr lang="en-US" dirty="0" err="1"/>
              <a:t>arthropathy</a:t>
            </a:r>
            <a:endParaRPr lang="en-US" dirty="0"/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Adhesive capsulitis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Adult onset Still's disease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Ankylosing spondylitis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Anserine bursitis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Avascular necrosis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 err="1"/>
              <a:t>Behcet's</a:t>
            </a:r>
            <a:r>
              <a:rPr lang="en-US" dirty="0"/>
              <a:t> syndrome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Bicipital tendinitis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Blount's disease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 err="1"/>
              <a:t>Brucellar</a:t>
            </a:r>
            <a:r>
              <a:rPr lang="en-US" dirty="0"/>
              <a:t> spondylitis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Bursitis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Calcaneal bursitis</a:t>
            </a:r>
          </a:p>
          <a:p>
            <a:pPr lvl="0">
              <a:spcAft>
                <a:spcPts val="0"/>
              </a:spcAft>
              <a:buSzPct val="25000"/>
            </a:pPr>
            <a:r>
              <a:rPr lang="en-US" dirty="0"/>
              <a:t>Calcium pyrophosphate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3460" y="64463"/>
            <a:ext cx="4446494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dihydrate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(CPPD)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Crystal deposition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Caplan's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Carpal tunnel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Chondrocalcinosis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Chondromalacia patellae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Chronic synovitis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Chronic recurrent multifocal osteomyelitis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Churg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-Strauss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Cogan's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Corticosteroid-induced osteoporosis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Costosternal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CREST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Cryoglobulinemia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Degenerative joint disease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86195" y="0"/>
            <a:ext cx="3874818" cy="48319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Foreign body synovitis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Freiberg's disease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Fungal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Gaucher's</a:t>
            </a:r>
            <a:r>
              <a:rPr lang="en-US" dirty="0">
                <a:solidFill>
                  <a:srgbClr val="434343"/>
                </a:solidFill>
              </a:rPr>
              <a:t> disease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Giant cell arteritis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Gonococcal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Goodpasture's</a:t>
            </a:r>
            <a:r>
              <a:rPr lang="en-US" dirty="0">
                <a:solidFill>
                  <a:srgbClr val="434343"/>
                </a:solidFill>
              </a:rPr>
              <a:t>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Gout Granulomatous arteritis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Hemarthrosis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Hemochromatosis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Henoch-</a:t>
            </a:r>
            <a:r>
              <a:rPr lang="en-US" dirty="0" err="1">
                <a:solidFill>
                  <a:srgbClr val="434343"/>
                </a:solidFill>
              </a:rPr>
              <a:t>Schonlein</a:t>
            </a:r>
            <a:r>
              <a:rPr lang="en-US" dirty="0">
                <a:solidFill>
                  <a:srgbClr val="434343"/>
                </a:solidFill>
              </a:rPr>
              <a:t> purpura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Hepatitis B surface antigen disease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Hip dysplasia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Hurler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Hypermobility syndrome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1013" y="0"/>
            <a:ext cx="3899646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Hypersensitivity vasculitis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Hypertrophic 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osteoarthropathy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Immune complex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Impingement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Jaccoud's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arthropathy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Juvenile ankylosing spondylitis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Juvenile dermatomyositis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Juvenile rheumatoid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Kawasaki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Kienbock's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Legg-Calve-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Perthes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Lesch-Nyhan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Linear scleroderma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Lipoid 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dermatoarthritis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Lofgren's syndrome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4332017" cy="48409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Lyme disease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Malignant </a:t>
            </a:r>
            <a:r>
              <a:rPr lang="en-US" dirty="0" err="1">
                <a:solidFill>
                  <a:srgbClr val="434343"/>
                </a:solidFill>
              </a:rPr>
              <a:t>synovioma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Marfan's</a:t>
            </a:r>
            <a:r>
              <a:rPr lang="en-US" dirty="0">
                <a:solidFill>
                  <a:srgbClr val="434343"/>
                </a:solidFill>
              </a:rPr>
              <a:t>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Medial plica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Metastatic carcinomatous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Mixed connective tissue disease (MCTD)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Mixed </a:t>
            </a:r>
            <a:r>
              <a:rPr lang="en-US" dirty="0" err="1">
                <a:solidFill>
                  <a:srgbClr val="434343"/>
                </a:solidFill>
              </a:rPr>
              <a:t>cryoglobulinemia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Mucopolysaccharidosis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Multicentric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reticulohistiocytosis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Multiple epiphyseal dysplasia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Mycoplasmal</a:t>
            </a:r>
            <a:r>
              <a:rPr lang="en-US" dirty="0">
                <a:solidFill>
                  <a:srgbClr val="434343"/>
                </a:solidFill>
              </a:rPr>
              <a:t>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Myofascial pain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Neonatal lupus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Neuropathic </a:t>
            </a:r>
            <a:r>
              <a:rPr lang="en-US" dirty="0" err="1">
                <a:solidFill>
                  <a:srgbClr val="434343"/>
                </a:solidFill>
              </a:rPr>
              <a:t>arthropathy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Nodular panniculitis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9625" y="0"/>
            <a:ext cx="5065058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Ochronosis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Olecranon bursitis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Osgood-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Schlatter's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Osteochondromatosis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Osteogenesis imperfecta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Osteomalacia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Osteomyelitis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Osteonecrosis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Osteoporosis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Overlap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Pachydermoperiostosis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Paget's disease of bone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Palindromic rheumatism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Patellofemoral pain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Pellegrini-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Stieda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syndrome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74300" y="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Objectives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9325" y="427950"/>
            <a:ext cx="3491823" cy="349182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79025" y="491706"/>
            <a:ext cx="8520599" cy="41838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" sz="1400" b="0" i="0" u="none" strike="noStrike" cap="none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lvl="0" indent="-285750">
              <a:lnSpc>
                <a:spcPct val="2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b="0" i="0" u="none" strike="noStrike" cap="none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What is arthritis</a:t>
            </a:r>
            <a:r>
              <a:rPr lang="en" sz="1400" dirty="0">
                <a:solidFill>
                  <a:srgbClr val="434343"/>
                </a:solidFill>
              </a:rPr>
              <a:t>? </a:t>
            </a:r>
          </a:p>
          <a:p>
            <a:pPr marL="285750" lvl="0" indent="-285750">
              <a:lnSpc>
                <a:spcPct val="2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34343"/>
                </a:solidFill>
              </a:rPr>
              <a:t>Why should we focus on it?</a:t>
            </a:r>
            <a:endParaRPr lang="en" sz="1400" dirty="0">
              <a:solidFill>
                <a:srgbClr val="434343"/>
              </a:solidFill>
            </a:endParaRPr>
          </a:p>
          <a:p>
            <a:pPr marL="285750" lvl="0" indent="-285750">
              <a:lnSpc>
                <a:spcPct val="2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434343"/>
                </a:solidFill>
              </a:rPr>
              <a:t>What are the types of Arthritis?</a:t>
            </a:r>
          </a:p>
          <a:p>
            <a:pPr marL="742950" lvl="1" indent="-285750">
              <a:lnSpc>
                <a:spcPct val="25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rgbClr val="434343"/>
                </a:solidFill>
              </a:rPr>
              <a:t>Rheumatoid, Osteo and Traumatic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br>
              <a:rPr lang="en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en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1" y="0"/>
            <a:ext cx="3810000" cy="48319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Pigmented </a:t>
            </a:r>
            <a:r>
              <a:rPr lang="en-US" dirty="0" err="1">
                <a:solidFill>
                  <a:srgbClr val="434343"/>
                </a:solidFill>
              </a:rPr>
              <a:t>villonodular</a:t>
            </a:r>
            <a:r>
              <a:rPr lang="en-US" dirty="0">
                <a:solidFill>
                  <a:srgbClr val="434343"/>
                </a:solidFill>
              </a:rPr>
              <a:t> synovitis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Piriformis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Plantar fasciitis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Polyarteritis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nodos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Polymyalgia </a:t>
            </a:r>
            <a:r>
              <a:rPr lang="en-US" dirty="0" err="1">
                <a:solidFill>
                  <a:srgbClr val="434343"/>
                </a:solidFill>
              </a:rPr>
              <a:t>rheumatica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Polymyositis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Popliteal cysts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Posterior </a:t>
            </a:r>
            <a:r>
              <a:rPr lang="en-US" dirty="0" err="1">
                <a:solidFill>
                  <a:srgbClr val="434343"/>
                </a:solidFill>
              </a:rPr>
              <a:t>tibial</a:t>
            </a:r>
            <a:r>
              <a:rPr lang="en-US" dirty="0">
                <a:solidFill>
                  <a:srgbClr val="434343"/>
                </a:solidFill>
              </a:rPr>
              <a:t> tendinitis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Pott's disease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Prepatellar</a:t>
            </a:r>
            <a:r>
              <a:rPr lang="en-US" dirty="0">
                <a:solidFill>
                  <a:srgbClr val="434343"/>
                </a:solidFill>
              </a:rPr>
              <a:t> bursitis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Prosthetic joint infection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Pseudoxanthoma </a:t>
            </a:r>
            <a:r>
              <a:rPr lang="en-US" dirty="0" err="1">
                <a:solidFill>
                  <a:srgbClr val="434343"/>
                </a:solidFill>
              </a:rPr>
              <a:t>elasticum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Psoriatic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Raynaud's phenomenon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Reactive arthritis/Reiter's syndrome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6189" y="0"/>
            <a:ext cx="4280339" cy="5167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Reflex sympathetic dystrophy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Relapsing </a:t>
            </a: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polychondritis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Retrocalcaneal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bursitis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Rheumatic fever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Rheumatoid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Rheumatoid vasculitis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Rotator cuff tendinitis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Sacroiliitis</a:t>
            </a: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Salmonella osteomyelitis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Sarcoidosis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Saturnine gout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Scheuermann's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osteochondritis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Scleroderma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Septic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Seronegative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3926541" cy="4814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Shigella</a:t>
            </a:r>
            <a:r>
              <a:rPr lang="en-US" dirty="0">
                <a:solidFill>
                  <a:srgbClr val="434343"/>
                </a:solidFill>
              </a:rPr>
              <a:t>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Shoulder-hand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Sickle cell </a:t>
            </a:r>
            <a:r>
              <a:rPr lang="en-US" dirty="0" err="1">
                <a:solidFill>
                  <a:srgbClr val="434343"/>
                </a:solidFill>
              </a:rPr>
              <a:t>arthropathy</a:t>
            </a:r>
            <a:endParaRPr lang="en-US" dirty="0">
              <a:solidFill>
                <a:srgbClr val="434343"/>
              </a:solidFill>
            </a:endParaRP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Sjogren's</a:t>
            </a:r>
            <a:r>
              <a:rPr lang="en-US" dirty="0">
                <a:solidFill>
                  <a:srgbClr val="434343"/>
                </a:solidFill>
              </a:rPr>
              <a:t>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Slipped capital femoral epiphysis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Spinal stenosis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Spondylolysis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Staphylococcus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Stickler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Subacute cutaneous lupus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Sweet's syndrome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Sydenham's chorea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Syphilitic arthritis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>
                <a:solidFill>
                  <a:srgbClr val="434343"/>
                </a:solidFill>
              </a:rPr>
              <a:t>Systemic lupus erythematosus (SLE)</a:t>
            </a:r>
          </a:p>
          <a:p>
            <a:pPr lvl="0">
              <a:spcAft>
                <a:spcPts val="0"/>
              </a:spcAft>
              <a:buClr>
                <a:srgbClr val="434343"/>
              </a:buClr>
              <a:buSzPct val="25000"/>
            </a:pPr>
            <a:r>
              <a:rPr lang="en-US" dirty="0" err="1">
                <a:solidFill>
                  <a:srgbClr val="434343"/>
                </a:solidFill>
              </a:rPr>
              <a:t>Takayasu's</a:t>
            </a:r>
            <a:r>
              <a:rPr lang="en-US" dirty="0">
                <a:solidFill>
                  <a:srgbClr val="434343"/>
                </a:solidFill>
              </a:rPr>
              <a:t> arteritis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9318" y="0"/>
            <a:ext cx="5549917" cy="5167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Tarsal tunnel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Tennis elbow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Tietse's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syndrome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Transient osteoporosis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Traumatic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Trochanteric bursitis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Tuberculosis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Arthritis of Ulcerative colitis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Undifferentiated connective tissue syndrome (UCTS)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Urticarial vasculitis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Viral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Wegener's granulomatosis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Whipple's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Wilson's disease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r>
              <a:rPr lang="en-US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Yersinial</a:t>
            </a:r>
            <a:r>
              <a:rPr lang="en-US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arthritis</a:t>
            </a:r>
          </a:p>
          <a:p>
            <a:pPr lvl="0">
              <a:lnSpc>
                <a:spcPct val="115000"/>
              </a:lnSpc>
              <a:buClr>
                <a:srgbClr val="434343"/>
              </a:buClr>
              <a:buSzPct val="25000"/>
            </a:pPr>
            <a:endParaRPr lang="en-US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dirty="0"/>
              <a:t>T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ypes of </a:t>
            </a:r>
            <a:r>
              <a:rPr lang="en-US" dirty="0"/>
              <a:t>Arthritis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699" y="1031553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For the purpose of this presentation 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/>
              <a:t>Osteoarthritis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/>
            </a:pPr>
            <a:endParaRPr lang="en-US"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/>
            </a:pPr>
            <a:r>
              <a:rPr lang="en-US" dirty="0"/>
              <a:t>Rheumatoid arthritis 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/>
            </a:pPr>
            <a:endParaRPr lang="en-US"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/>
            </a:pPr>
            <a:r>
              <a:rPr lang="en-US" dirty="0"/>
              <a:t>Traumatic arthritis </a:t>
            </a: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Osteoarthritis 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69901" y="1143000"/>
            <a:ext cx="8089900" cy="3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most common non-inflammatory type of arthritis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endParaRPr lang="en-US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Also called degenerative arthritis, non-infective arthritis, “wear and tear” arthritis</a:t>
            </a:r>
            <a:endParaRPr lang="en-US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Osteoarthritis (OA) is a non-inflammatory degenerative joint disease characterized by progressive loss of articular cartilage  with associated new bone formation (bony spurs and cysts) and capsular fibrosis.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"/>
              <a:buNone/>
            </a:pP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65" y="732021"/>
            <a:ext cx="4690235" cy="2127720"/>
          </a:xfrm>
          <a:prstGeom prst="rect">
            <a:avLst/>
          </a:prstGeom>
        </p:spPr>
      </p:pic>
      <p:sp>
        <p:nvSpPr>
          <p:cNvPr id="7" name="Shape 158"/>
          <p:cNvSpPr txBox="1">
            <a:spLocks noGrp="1"/>
          </p:cNvSpPr>
          <p:nvPr>
            <p:ph type="title"/>
          </p:nvPr>
        </p:nvSpPr>
        <p:spPr>
          <a:xfrm>
            <a:off x="192915" y="0"/>
            <a:ext cx="8521700" cy="608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Shape 159"/>
          <p:cNvSpPr txBox="1">
            <a:spLocks/>
          </p:cNvSpPr>
          <p:nvPr/>
        </p:nvSpPr>
        <p:spPr>
          <a:xfrm>
            <a:off x="0" y="608013"/>
            <a:ext cx="4679576" cy="42687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Normally there is low level of degenerative enzyme activity vs synthetic enzyme activity to maintain volume of cartilage.</a:t>
            </a: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 OA cartilage there is increased degenerative enzyme activity (over expressed), shifting the balance in favor of increased degradation.</a:t>
            </a: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Reparative attempts are made with increased production of proteoglycan and collagen (main constituents of cartilage) but progression of disease outmatches this attempt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239981" y="95947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0" y="1512765"/>
            <a:ext cx="4381500" cy="2857500"/>
          </a:xfrm>
          <a:prstGeom prst="rect">
            <a:avLst/>
          </a:prstGeom>
        </p:spPr>
      </p:pic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118780" y="679525"/>
            <a:ext cx="4381500" cy="7711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Normal knee joint vs </a:t>
            </a:r>
            <a:r>
              <a:rPr lang="en-US" dirty="0"/>
              <a:t>knee joints </a:t>
            </a: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affected by osteoarthritis </a:t>
            </a: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171" y="176615"/>
            <a:ext cx="3773751" cy="2889754"/>
          </a:xfrm>
          <a:prstGeom prst="rect">
            <a:avLst/>
          </a:prstGeom>
        </p:spPr>
      </p:pic>
      <p:sp>
        <p:nvSpPr>
          <p:cNvPr id="8" name="Shape 159"/>
          <p:cNvSpPr txBox="1">
            <a:spLocks/>
          </p:cNvSpPr>
          <p:nvPr/>
        </p:nvSpPr>
        <p:spPr>
          <a:xfrm>
            <a:off x="4762500" y="3201957"/>
            <a:ext cx="4381500" cy="787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Cartilage that has sustained clinically observable erosion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699" y="10921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32347" y="601579"/>
            <a:ext cx="8699952" cy="42351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Cause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Idiopathic (primary OA)- no known cause for joint breakdown, “just Happens”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Secondary OA- caused due to other condition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e.g. metabolic (Iron deposition, CPPD deposition), trauma (injury, instability, hypermobility), dysplasia (abnormal cells), etc…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Less likely than primary OA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Risk factors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Obesity- especially for knee, hip, hand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7X increased risk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Metabolic and mechanical reason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Heredity –increased risk with family history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Age- increased risk as age increases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Occupational- involving heavy loads and repetition of joint use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Sports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84221" y="717010"/>
            <a:ext cx="4090738" cy="4143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Symptoms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Pain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may start as sporadic moderate pain but worsens with time and </a:t>
            </a:r>
            <a:r>
              <a:rPr lang="en-US" dirty="0" err="1"/>
              <a:t>becames</a:t>
            </a:r>
            <a:r>
              <a:rPr lang="en-US" dirty="0"/>
              <a:t> constant chronic pain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May be misleading therefore not diagnosed early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Stiffness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Occurs after inactivity, becomes constant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Deformity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From joint instability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Disability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Difficulty performing daily tasks</a:t>
            </a:r>
          </a:p>
        </p:txBody>
      </p:sp>
      <p:sp>
        <p:nvSpPr>
          <p:cNvPr id="4" name="Shape 122"/>
          <p:cNvSpPr txBox="1">
            <a:spLocks noGrp="1"/>
          </p:cNvSpPr>
          <p:nvPr>
            <p:ph type="title"/>
          </p:nvPr>
        </p:nvSpPr>
        <p:spPr>
          <a:xfrm>
            <a:off x="311699" y="10921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344148"/>
            <a:ext cx="1705292" cy="213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329" y="1270433"/>
            <a:ext cx="1904789" cy="21866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48198" y="717010"/>
            <a:ext cx="4323800" cy="40835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Treatment and management</a:t>
            </a:r>
          </a:p>
          <a:p>
            <a:pPr marL="742950" lvl="1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Decreasing load to protect affected joints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Weight loss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 of walking stick</a:t>
            </a:r>
          </a:p>
          <a:p>
            <a:pPr marL="742950" lvl="1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Exercise of supporting muscles around joints to avoid wasting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Pain relief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Analgesics (NSAID)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Hyaluronic acid injections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Glucosamine and chondroitin</a:t>
            </a:r>
          </a:p>
          <a:p>
            <a:pPr marL="742950" lvl="1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Surgical</a:t>
            </a:r>
          </a:p>
          <a:p>
            <a:pPr marL="1200150" lvl="2" indent="-285750">
              <a:lnSpc>
                <a:spcPct val="10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Arthroscopy</a:t>
            </a:r>
          </a:p>
          <a:p>
            <a:pPr marL="1200150" lvl="2" indent="-285750">
              <a:lnSpc>
                <a:spcPct val="10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Osteotomy</a:t>
            </a:r>
          </a:p>
          <a:p>
            <a:pPr marL="1200150" lvl="2" indent="-285750">
              <a:lnSpc>
                <a:spcPct val="10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Arthrodesis</a:t>
            </a:r>
          </a:p>
          <a:p>
            <a:pPr marL="1200150" lvl="2" indent="-285750">
              <a:lnSpc>
                <a:spcPct val="10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Excision arthroplasty</a:t>
            </a:r>
          </a:p>
          <a:p>
            <a:pPr marL="1200150" lvl="2" indent="-285750">
              <a:lnSpc>
                <a:spcPct val="100000"/>
              </a:lnSpc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Replacement arthroplasty</a:t>
            </a:r>
            <a:endParaRPr lang="en-US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hape 122"/>
          <p:cNvSpPr txBox="1">
            <a:spLocks noGrp="1"/>
          </p:cNvSpPr>
          <p:nvPr>
            <p:ph type="title"/>
          </p:nvPr>
        </p:nvSpPr>
        <p:spPr>
          <a:xfrm>
            <a:off x="311699" y="10921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184" y="93613"/>
            <a:ext cx="2482295" cy="167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529" y="1938476"/>
            <a:ext cx="1885950" cy="187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80" y="109210"/>
            <a:ext cx="1508124" cy="2263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638" y="2758805"/>
            <a:ext cx="2072217" cy="15541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2"/>
          <p:cNvSpPr txBox="1">
            <a:spLocks noGrp="1"/>
          </p:cNvSpPr>
          <p:nvPr>
            <p:ph type="title"/>
          </p:nvPr>
        </p:nvSpPr>
        <p:spPr>
          <a:xfrm>
            <a:off x="311699" y="10921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Osteoarthritis </a:t>
            </a:r>
            <a:r>
              <a:rPr lang="en-US" dirty="0" err="1"/>
              <a:t>cont</a:t>
            </a:r>
            <a:r>
              <a:rPr lang="en-US" dirty="0"/>
              <a:t>…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Shape 189"/>
          <p:cNvSpPr txBox="1">
            <a:spLocks noGrp="1"/>
          </p:cNvSpPr>
          <p:nvPr>
            <p:ph type="body" idx="1"/>
          </p:nvPr>
        </p:nvSpPr>
        <p:spPr>
          <a:xfrm>
            <a:off x="101600" y="603315"/>
            <a:ext cx="5029201" cy="41210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Prevalence and incidence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Affects 27 million people in the US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Although it affects people of all ages, it is more common in people over the ages of 65.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Increased risk with increased age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15% at 40 and 75% at 70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Men-hips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Women-knees and hands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One in 2 adults will develop symptoms of knee OA in their life time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One in 4 adults will develop hip symptom of hip OA by age 85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One in 12 adults ages 60 or above will develop hand OA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34" y="177555"/>
            <a:ext cx="2147396" cy="2041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63" y="2287762"/>
            <a:ext cx="3070158" cy="20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2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is Arthritis?</a:t>
            </a:r>
          </a:p>
        </p:txBody>
      </p:sp>
    </p:spTree>
    <p:extLst>
      <p:ext uri="{BB962C8B-B14F-4D97-AF65-F5344CB8AC3E}">
        <p14:creationId xmlns:p14="http://schemas.microsoft.com/office/powerpoint/2010/main" val="90392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1" y="230499"/>
            <a:ext cx="5867400" cy="464312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6726" y="272903"/>
            <a:ext cx="2347274" cy="4558317"/>
          </a:xfrm>
        </p:spPr>
        <p:txBody>
          <a:bodyPr/>
          <a:lstStyle/>
          <a:p>
            <a:r>
              <a:rPr lang="en-US" dirty="0"/>
              <a:t>Age and sex-specific incidence rates (/1000 person-years) of knee osteoarthritis (black), hip osteoarthritis (red), and hand osteoarthritis (green). Solid, all population; short dash line, women; long dash line, men. Reproduced from.</a:t>
            </a:r>
          </a:p>
        </p:txBody>
      </p:sp>
    </p:spTree>
    <p:extLst>
      <p:ext uri="{BB962C8B-B14F-4D97-AF65-F5344CB8AC3E}">
        <p14:creationId xmlns:p14="http://schemas.microsoft.com/office/powerpoint/2010/main" val="289863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34578" cy="3275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718" y="3533313"/>
            <a:ext cx="852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Represents international data collected from the WHO regarding the specific burden of OA worldwide.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is expected to increase both in developed and developing nations.</a:t>
            </a:r>
          </a:p>
        </p:txBody>
      </p:sp>
    </p:spTree>
    <p:extLst>
      <p:ext uri="{BB962C8B-B14F-4D97-AF65-F5344CB8AC3E}">
        <p14:creationId xmlns:p14="http://schemas.microsoft.com/office/powerpoint/2010/main" val="2227474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80061"/>
            <a:ext cx="8520599" cy="607800"/>
          </a:xfrm>
        </p:spPr>
        <p:txBody>
          <a:bodyPr/>
          <a:lstStyle/>
          <a:p>
            <a:pPr algn="ctr"/>
            <a:r>
              <a:rPr lang="en-US" dirty="0"/>
              <a:t>2. Rheumatoid Arthritis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699" y="715846"/>
            <a:ext cx="8520599" cy="38650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common inflammatory arthritis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Rheumatoid Arthritis (RA) is an </a:t>
            </a:r>
            <a:r>
              <a:rPr lang="en-US" dirty="0" err="1"/>
              <a:t>aoutoimmune</a:t>
            </a:r>
            <a:r>
              <a:rPr lang="en-US" dirty="0"/>
              <a:t> disease where the immune system attacks the joints creating  inflammation resulting in swelling and pain in and around the joints.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Damges</a:t>
            </a:r>
            <a:r>
              <a:rPr lang="en-US" dirty="0"/>
              <a:t> cartilage, the elastic tissue covering the end of joint bones, as well as the bones themselves. The spacing between joints becomes smaller reducing mobility.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also cause inflammation in other </a:t>
            </a:r>
            <a:r>
              <a:rPr lang="en-US" dirty="0" err="1"/>
              <a:t>tussues</a:t>
            </a:r>
            <a:r>
              <a:rPr lang="en-US" dirty="0"/>
              <a:t> and organs (</a:t>
            </a:r>
            <a:r>
              <a:rPr lang="en-US" dirty="0" err="1"/>
              <a:t>eg</a:t>
            </a:r>
            <a:r>
              <a:rPr lang="en-US" dirty="0"/>
              <a:t>. Eyes, lungs and blood vessels).</a:t>
            </a:r>
          </a:p>
        </p:txBody>
      </p:sp>
    </p:spTree>
    <p:extLst>
      <p:ext uri="{BB962C8B-B14F-4D97-AF65-F5344CB8AC3E}">
        <p14:creationId xmlns:p14="http://schemas.microsoft.com/office/powerpoint/2010/main" val="1839859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27901"/>
            <a:ext cx="5014902" cy="42127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triggers are unclear- Hormones, genetic factors and environmental factors all play a role in onset of disease.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the initial immune response is triggered, production of autoantibodies and inflammatory cytokines begins creating inflammation.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complex process of inflammatory mediators released in the affected joints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in formation of pannus which invades and destroys cartilage and bones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599" cy="607800"/>
          </a:xfrm>
        </p:spPr>
        <p:txBody>
          <a:bodyPr/>
          <a:lstStyle/>
          <a:p>
            <a:r>
              <a:rPr lang="en-US" dirty="0"/>
              <a:t>Rheumatoid Arthritis Cont...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901" y="719091"/>
            <a:ext cx="3929849" cy="29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00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135" y="343097"/>
            <a:ext cx="3816416" cy="28623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8016" y="3377541"/>
            <a:ext cx="2867487" cy="1070172"/>
          </a:xfrm>
        </p:spPr>
        <p:txBody>
          <a:bodyPr/>
          <a:lstStyle/>
          <a:p>
            <a:r>
              <a:rPr lang="en-US" dirty="0"/>
              <a:t>Normal foot vs. foot affected by Rheumatoid arthritis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73" y="408698"/>
            <a:ext cx="2810318" cy="1571024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35674" y="2670322"/>
            <a:ext cx="3205390" cy="15732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The difference between healthy joints and joints with inflammation due to Rheumatoid arthritis </a:t>
            </a:r>
          </a:p>
        </p:txBody>
      </p:sp>
    </p:spTree>
    <p:extLst>
      <p:ext uri="{BB962C8B-B14F-4D97-AF65-F5344CB8AC3E}">
        <p14:creationId xmlns:p14="http://schemas.microsoft.com/office/powerpoint/2010/main" val="3765487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599" cy="607800"/>
          </a:xfrm>
        </p:spPr>
        <p:txBody>
          <a:bodyPr/>
          <a:lstStyle/>
          <a:p>
            <a:r>
              <a:rPr lang="en-US" dirty="0"/>
              <a:t>Rheumatoid Arthritis Cont...</a:t>
            </a:r>
          </a:p>
        </p:txBody>
      </p:sp>
      <p:sp>
        <p:nvSpPr>
          <p:cNvPr id="7" name="Shape 123"/>
          <p:cNvSpPr txBox="1">
            <a:spLocks noGrp="1"/>
          </p:cNvSpPr>
          <p:nvPr>
            <p:ph type="body" idx="1"/>
          </p:nvPr>
        </p:nvSpPr>
        <p:spPr>
          <a:xfrm>
            <a:off x="311699" y="530558"/>
            <a:ext cx="8193109" cy="42351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Cause and risk factors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Genetic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Genetic markers that control the immune system (thereby playing a role in RA) have been identified.-</a:t>
            </a:r>
            <a:r>
              <a:rPr lang="en-US" dirty="0" err="1"/>
              <a:t>eg</a:t>
            </a:r>
            <a:r>
              <a:rPr lang="en-US" dirty="0"/>
              <a:t>. HLA gene- 5X more susceptible to RA.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Environmental factors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Bacteria and viruses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Smoking (including second hand smoking)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Air pollution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Insecticides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Occupational hazards- mineral oils and silica minerals (jobs in mining)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Gender- more common in women (70% are women)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Some say that the hormonal differences is why there is such huge difference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Contraceptive use has been identified promoting RA—jury is out on this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Family history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02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599" cy="607800"/>
          </a:xfrm>
        </p:spPr>
        <p:txBody>
          <a:bodyPr/>
          <a:lstStyle/>
          <a:p>
            <a:r>
              <a:rPr lang="en-US" dirty="0"/>
              <a:t>Rheumatoid Arthritis Cont...</a:t>
            </a:r>
          </a:p>
        </p:txBody>
      </p:sp>
      <p:sp>
        <p:nvSpPr>
          <p:cNvPr id="5" name="Shape 177"/>
          <p:cNvSpPr txBox="1">
            <a:spLocks noGrp="1"/>
          </p:cNvSpPr>
          <p:nvPr>
            <p:ph type="body" idx="1"/>
          </p:nvPr>
        </p:nvSpPr>
        <p:spPr>
          <a:xfrm>
            <a:off x="84221" y="607800"/>
            <a:ext cx="4090738" cy="4143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Symptoms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Swelling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Thickness and swelling of the synovial tissue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Stiffness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Especially in the mornings and after long periods of rest.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Disability without pain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May not experience pain but be unable to function due to swelling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Pain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Wearing of joints causes pain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Redness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Joints can seem warm and appear to be pink.</a:t>
            </a:r>
          </a:p>
        </p:txBody>
      </p:sp>
      <p:sp>
        <p:nvSpPr>
          <p:cNvPr id="6" name="Shape 177"/>
          <p:cNvSpPr txBox="1">
            <a:spLocks/>
          </p:cNvSpPr>
          <p:nvPr/>
        </p:nvSpPr>
        <p:spPr>
          <a:xfrm>
            <a:off x="4174959" y="607800"/>
            <a:ext cx="4451683" cy="41437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Other symptoms resulting from inflammation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Fatigue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Minor fever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Muscle aches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Weight loss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Symptoms in other tissue damage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Scars in lungs may cause shortness of breath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Dry eyes, itching, burning, discharge, and impaired vision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Rheumathoid</a:t>
            </a:r>
            <a:r>
              <a:rPr lang="en-US" dirty="0"/>
              <a:t> nodules-bumps under and on skin in areas where the bones are eroded.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8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599" cy="607800"/>
          </a:xfrm>
        </p:spPr>
        <p:txBody>
          <a:bodyPr/>
          <a:lstStyle/>
          <a:p>
            <a:r>
              <a:rPr lang="en-US" dirty="0"/>
              <a:t>Rheumatoid Arthritis Cont...</a:t>
            </a:r>
          </a:p>
        </p:txBody>
      </p:sp>
      <p:sp>
        <p:nvSpPr>
          <p:cNvPr id="7" name="Shape 123"/>
          <p:cNvSpPr txBox="1">
            <a:spLocks noGrp="1"/>
          </p:cNvSpPr>
          <p:nvPr>
            <p:ph type="body" idx="1"/>
          </p:nvPr>
        </p:nvSpPr>
        <p:spPr>
          <a:xfrm>
            <a:off x="215448" y="534191"/>
            <a:ext cx="6563011" cy="44384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Treatment and management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Non-pharmacological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Diet and exercise 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Massage (some suggest acupuncture)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Stress reduction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Physical therapy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Medication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NAIDS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Corticosteroids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DMARDs ( Subset-biologics, JAK inhibitors)</a:t>
            </a:r>
          </a:p>
          <a:p>
            <a:pPr marL="1200150" lvl="2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Surgery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Synovectomy</a:t>
            </a:r>
            <a:endParaRPr lang="en-US" dirty="0"/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Tenosynovectomy</a:t>
            </a:r>
            <a:endParaRPr lang="en-US" dirty="0"/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Tendon realignment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Arthroplasty- also called joint replacement</a:t>
            </a:r>
          </a:p>
          <a:p>
            <a:pPr marL="1657350" lvl="3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Arthrodesis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r>
              <a:rPr lang="en-US" dirty="0"/>
              <a:t>* Some of the medication can have adverse effects on fetuses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840" y="117559"/>
            <a:ext cx="2917020" cy="1578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864" y="1824035"/>
            <a:ext cx="1858796" cy="1858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615" y="1824035"/>
            <a:ext cx="1717844" cy="9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31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599" cy="607800"/>
          </a:xfrm>
        </p:spPr>
        <p:txBody>
          <a:bodyPr/>
          <a:lstStyle/>
          <a:p>
            <a:r>
              <a:rPr lang="en-US" dirty="0"/>
              <a:t>Rheumatoid Arthritis Cont...</a:t>
            </a:r>
          </a:p>
        </p:txBody>
      </p:sp>
      <p:sp>
        <p:nvSpPr>
          <p:cNvPr id="5" name="Shape 123"/>
          <p:cNvSpPr txBox="1">
            <a:spLocks noGrp="1"/>
          </p:cNvSpPr>
          <p:nvPr>
            <p:ph type="body" idx="1"/>
          </p:nvPr>
        </p:nvSpPr>
        <p:spPr>
          <a:xfrm>
            <a:off x="215447" y="607800"/>
            <a:ext cx="8772142" cy="42649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Prevalence and incidence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endParaRPr lang="en-US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More common than psoriasis, </a:t>
            </a:r>
            <a:r>
              <a:rPr lang="en-US" sz="1800" dirty="0" err="1"/>
              <a:t>chron’s</a:t>
            </a:r>
            <a:r>
              <a:rPr lang="en-US" sz="1800" dirty="0"/>
              <a:t> disease, type 1 diabetes, lupus and multiple sclerosis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Affects about 1% of the world’s population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Prevalence of RA is </a:t>
            </a:r>
            <a:r>
              <a:rPr lang="en-US" sz="1800" dirty="0" err="1"/>
              <a:t>diefferent</a:t>
            </a:r>
            <a:r>
              <a:rPr lang="en-US" sz="1800" dirty="0"/>
              <a:t> from population to population with the lowest being in Asian countries and the highest among native American populations’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1.29 million people in the US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Incidence has decreased drastically since early 1960s</a:t>
            </a:r>
          </a:p>
        </p:txBody>
      </p:sp>
    </p:spTree>
    <p:extLst>
      <p:ext uri="{BB962C8B-B14F-4D97-AF65-F5344CB8AC3E}">
        <p14:creationId xmlns:p14="http://schemas.microsoft.com/office/powerpoint/2010/main" val="1207476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0" y="392618"/>
            <a:ext cx="4699321" cy="4130263"/>
          </a:xfrm>
          <a:prstGeom prst="rect">
            <a:avLst/>
          </a:prstGeom>
        </p:spPr>
      </p:pic>
      <p:sp>
        <p:nvSpPr>
          <p:cNvPr id="5" name="Shape 123"/>
          <p:cNvSpPr txBox="1">
            <a:spLocks noGrp="1"/>
          </p:cNvSpPr>
          <p:nvPr>
            <p:ph type="body" idx="1"/>
          </p:nvPr>
        </p:nvSpPr>
        <p:spPr>
          <a:xfrm>
            <a:off x="4969041" y="392618"/>
            <a:ext cx="4030580" cy="38665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1">
              <a:spcAft>
                <a:spcPts val="0"/>
              </a:spcAft>
              <a:buSzPct val="100000"/>
            </a:pPr>
            <a:r>
              <a:rPr lang="en-US" sz="1800" dirty="0" err="1"/>
              <a:t>Incedence</a:t>
            </a:r>
            <a:r>
              <a:rPr lang="en-US" sz="1800" dirty="0"/>
              <a:t> has decreased drastically since early 1960s</a:t>
            </a:r>
          </a:p>
          <a:p>
            <a:pPr lvl="1">
              <a:spcAft>
                <a:spcPts val="0"/>
              </a:spcAft>
              <a:buSzPct val="100000"/>
            </a:pPr>
            <a:r>
              <a:rPr lang="en-US" sz="1800" dirty="0"/>
              <a:t>Twice the rate in women than in men</a:t>
            </a:r>
          </a:p>
          <a:p>
            <a:pPr lvl="1">
              <a:spcAft>
                <a:spcPts val="0"/>
              </a:spcAft>
              <a:buSzPct val="100000"/>
            </a:pPr>
            <a:endParaRPr lang="en-US" sz="1800" dirty="0"/>
          </a:p>
          <a:p>
            <a:pPr lvl="1">
              <a:spcAft>
                <a:spcPts val="0"/>
              </a:spcAft>
              <a:buSzPct val="100000"/>
            </a:pPr>
            <a:r>
              <a:rPr lang="en-US" sz="1800" dirty="0"/>
              <a:t>2X more likely to occur  in women</a:t>
            </a:r>
          </a:p>
          <a:p>
            <a:pPr lvl="1">
              <a:spcAft>
                <a:spcPts val="0"/>
              </a:spcAft>
              <a:buSzPct val="100000"/>
            </a:pPr>
            <a:endParaRPr lang="en-US" sz="1800" dirty="0"/>
          </a:p>
          <a:p>
            <a:pPr lvl="1">
              <a:spcAft>
                <a:spcPts val="0"/>
              </a:spcAft>
              <a:buSzPct val="100000"/>
            </a:pPr>
            <a:r>
              <a:rPr lang="en-US" sz="1800" dirty="0"/>
              <a:t>1.6 % prevalence in women compared to 0.61% prevalence in men</a:t>
            </a:r>
          </a:p>
          <a:p>
            <a:pPr lvl="1">
              <a:spcAft>
                <a:spcPts val="0"/>
              </a:spcAft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4977477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is arthritis?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1" y="1229875"/>
            <a:ext cx="4789217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A</a:t>
            </a:r>
            <a:r>
              <a:rPr lang="en" dirty="0"/>
              <a:t> condition that is not well undedrstood</a:t>
            </a:r>
          </a:p>
          <a:p>
            <a:pPr marL="285750" indent="-285750">
              <a:spcAft>
                <a:spcPts val="0"/>
              </a:spcAft>
              <a:buSzPct val="100000"/>
              <a:buFont typeface="Arial"/>
              <a:buChar char="•"/>
            </a:pPr>
            <a:endParaRPr lang="en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Arthrithis is the inflamation or stiffness of a joint or joints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Arthritis is not a single disease rather a combination of over 100 different types of conditions that affect joints or tissue around joints.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633" y="1017800"/>
            <a:ext cx="3758394" cy="245154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0304" y="398946"/>
            <a:ext cx="2899612" cy="3968517"/>
          </a:xfrm>
        </p:spPr>
        <p:txBody>
          <a:bodyPr/>
          <a:lstStyle/>
          <a:p>
            <a:r>
              <a:rPr lang="en-US" dirty="0"/>
              <a:t>Increase of RA with increase of age</a:t>
            </a:r>
          </a:p>
          <a:p>
            <a:r>
              <a:rPr lang="en-US" dirty="0"/>
              <a:t>Yearly incidence increased until about ages 74-84 when it starts to decline </a:t>
            </a:r>
          </a:p>
          <a:p>
            <a:r>
              <a:rPr lang="en-US" dirty="0"/>
              <a:t>Incidence earlier for women between the ages of 55-64 compared to that of 74-84 for men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6" y="398946"/>
            <a:ext cx="4744452" cy="41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8" y="132348"/>
            <a:ext cx="8230313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5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3. Traumatic </a:t>
            </a:r>
            <a:r>
              <a:rPr lang="en-US" dirty="0" err="1"/>
              <a:t>Arthrithis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5487521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Occurs when there is damage to the articular cartilage with a joint leading to progressive deterioration of the joint.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Damaged articular cartilage takes a very long time to heal. In fact, torn cartilage never grows back.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Common cause of arthritis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Keen joint damage- often end in osteoarthritis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804" y="1542716"/>
            <a:ext cx="3229913" cy="18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6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1" y="1229875"/>
            <a:ext cx="2948858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sports injury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 accident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Blunt force trauma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 use of joints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Injury at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Fracture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</p:spPr>
        <p:txBody>
          <a:bodyPr/>
          <a:lstStyle/>
          <a:p>
            <a:r>
              <a:rPr lang="en-US" dirty="0"/>
              <a:t>Traumatic </a:t>
            </a:r>
            <a:r>
              <a:rPr lang="en-US" dirty="0" err="1"/>
              <a:t>Arthrithis</a:t>
            </a:r>
            <a:r>
              <a:rPr lang="en-US" dirty="0"/>
              <a:t>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58" y="1608961"/>
            <a:ext cx="2249169" cy="1639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692" y="929467"/>
            <a:ext cx="2019848" cy="151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709302"/>
            <a:ext cx="1763777" cy="1176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758" y="3709302"/>
            <a:ext cx="1762480" cy="1173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887" y="2278071"/>
            <a:ext cx="2457262" cy="1252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390" y="929466"/>
            <a:ext cx="2074294" cy="1314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740" y="3504690"/>
            <a:ext cx="2596260" cy="15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26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33623"/>
            <a:ext cx="3959511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Symptoms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Accumulation of fluid in the joints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Stiffness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Inflammation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bleeding inside the joints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Unable to bear any weight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599" cy="607800"/>
          </a:xfrm>
        </p:spPr>
        <p:txBody>
          <a:bodyPr/>
          <a:lstStyle/>
          <a:p>
            <a:r>
              <a:rPr lang="en-US" dirty="0"/>
              <a:t>Traumatic </a:t>
            </a:r>
            <a:r>
              <a:rPr lang="en-US" dirty="0" err="1"/>
              <a:t>Arthrithis</a:t>
            </a:r>
            <a:r>
              <a:rPr lang="en-US" dirty="0"/>
              <a:t>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723279" y="1133622"/>
            <a:ext cx="3959511" cy="3606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 to treatments of 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Pharmacutical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Cortisone injections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Exercise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to seek treatment early in order to avoid developing 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47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698" y="760643"/>
            <a:ext cx="8520599" cy="36068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Awareness month—”Moving in May”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 ones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https://www.youtube.com/watch?v=SrWykwEd_f0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ones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https://www.youtube.com/watch?v=lQTVKuFPWR8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Yikes!!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https://www.youtube.com/watch?v=7RChEcy5yHo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699" y="0"/>
            <a:ext cx="8520599" cy="607800"/>
          </a:xfrm>
        </p:spPr>
        <p:txBody>
          <a:bodyPr/>
          <a:lstStyle/>
          <a:p>
            <a:r>
              <a:rPr lang="en-US" dirty="0"/>
              <a:t>Awareness </a:t>
            </a:r>
          </a:p>
        </p:txBody>
      </p:sp>
    </p:spTree>
    <p:extLst>
      <p:ext uri="{BB962C8B-B14F-4D97-AF65-F5344CB8AC3E}">
        <p14:creationId xmlns:p14="http://schemas.microsoft.com/office/powerpoint/2010/main" val="1193970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0599" y="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sz="30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Refferences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hape 159"/>
          <p:cNvSpPr txBox="1">
            <a:spLocks noGrp="1"/>
          </p:cNvSpPr>
          <p:nvPr>
            <p:ph type="body" idx="1"/>
          </p:nvPr>
        </p:nvSpPr>
        <p:spPr>
          <a:xfrm>
            <a:off x="309498" y="607800"/>
            <a:ext cx="8521700" cy="41807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https://www.cdc.gov/chronicdisease/resources/publications/aag/arthritis.htm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http://www.healthline.com/health-slideshow/arthritis-types#1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https://www.cdc.gov/features/arthritisawareness/</a:t>
            </a:r>
            <a:r>
              <a:rPr lang="en-US" dirty="0"/>
              <a:t> </a:t>
            </a: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www.who.org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http://www.arthritis.org/about-arthritis/understanding-arthritis/what-is-arthritis.php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http://www.arthritis.org/living-with-arthritis/pain-management/understanding/types-of-pain.php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http://youandarthritis.com/common-types-arthritis-treatment-options/</a:t>
            </a:r>
            <a:endParaRPr lang="en-US" dirty="0"/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hlinkClick r:id="rId10"/>
              </a:rPr>
              <a:t>http://www.theepochtimes.com/n3/1913721-secrets-of-korean-medicine-part-7-end-the-pain-of-arthritis/</a:t>
            </a:r>
            <a:endParaRPr lang="en-US" dirty="0"/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http://medical-dictionary.thefreedictionary.com/osteoarthritis</a:t>
            </a: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http://www.orthofracs.com/general/osteoarthritis/osteoarthritis.html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0599" y="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sz="30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Refferences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hape 159"/>
          <p:cNvSpPr txBox="1">
            <a:spLocks noGrp="1"/>
          </p:cNvSpPr>
          <p:nvPr>
            <p:ph type="body" idx="1"/>
          </p:nvPr>
        </p:nvSpPr>
        <p:spPr>
          <a:xfrm>
            <a:off x="309498" y="607800"/>
            <a:ext cx="8521700" cy="41807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https://www.ncbi.nlm.nih.gov/pmc/articles/PMC2920533/pdf/nihms193462.pdf</a:t>
            </a: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http://www.arthritis.org/about-arthritis/types/rheumatoid-arthritis/what-is-rheumatoid-arthritis.php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https://ghr.nlm.nih.gov/condition/rheumatoid-arthritis#genes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http://www.clinicaladvisor.com/features/osteoarthritis-and-rheumatoid-arthritis-2012-pathophysiology-diagnosis-and-treatment/article/265549/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http://www.medscape.org/viewarticle/573740_2</a:t>
            </a: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https://www.rheumatoidarthritis.org/ra/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http://emedicine.medscape.com/article/331715-treatment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http://www.arthritis.org/about-arthritis/types/rheumatoid-arthritis/treatment.php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https://rheumatoidarthritis.net/what-is-ra/ra-statistics/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http://www.medic8.com/healthguide/arthritis/traumatic-arthritis.html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22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" y="0"/>
            <a:ext cx="9137317" cy="51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Arthritis?</a:t>
            </a:r>
          </a:p>
        </p:txBody>
      </p:sp>
    </p:spTree>
    <p:extLst>
      <p:ext uri="{BB962C8B-B14F-4D97-AF65-F5344CB8AC3E}">
        <p14:creationId xmlns:p14="http://schemas.microsoft.com/office/powerpoint/2010/main" val="388885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66090"/>
            <a:ext cx="8520599" cy="607800"/>
          </a:xfrm>
        </p:spPr>
        <p:txBody>
          <a:bodyPr/>
          <a:lstStyle/>
          <a:p>
            <a:r>
              <a:rPr lang="en-US" dirty="0"/>
              <a:t>Because…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0075">
            <a:off x="4695203" y="1586000"/>
            <a:ext cx="4173330" cy="2269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1245">
            <a:off x="461619" y="679381"/>
            <a:ext cx="4451683" cy="2504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938" y="2398265"/>
            <a:ext cx="3114031" cy="235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2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520011"/>
            <a:ext cx="8520599" cy="5628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5499" r="-5499"/>
          <a:stretch>
            <a:fillRect/>
          </a:stretch>
        </p:blipFill>
        <p:spPr>
          <a:xfrm>
            <a:off x="311700" y="102802"/>
            <a:ext cx="8229600" cy="4625609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rcRect l="-5499" r="-5499"/>
          <a:stretch>
            <a:fillRect/>
          </a:stretch>
        </p:blipFill>
        <p:spPr>
          <a:xfrm>
            <a:off x="311700" y="102802"/>
            <a:ext cx="8229600" cy="4625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51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35763" y="216568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en-US" dirty="0"/>
              <a:t>Current health and economic burden</a:t>
            </a:r>
            <a:endParaRPr sz="30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215448" y="920826"/>
            <a:ext cx="8520599" cy="42288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Affects 1 in 5 adults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54.4 million adults in the US 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Projected to increase to 78 million by 2040– 26% of the population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22.7% of  adults- arthritis diagnosed by a doctor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Jumps to ~30% for age 45-64 and ~50% for adults &gt; 65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Most common cause of disability among US adults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Many have activity limitations, work limitations, and report lower quality of life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From the current cases-23.7 million (43.5%) of adults with arthritis 18 years or older have arthritis-attributable activity limitation.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From the projected cases- with arthritis, an estimated 44% (35 million adults) will report arthritis-attributable activity limitations</a:t>
            </a:r>
          </a:p>
          <a:p>
            <a:pPr marL="285750" lvl="0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Costs: 128 billion dollars (2003)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$80.8 billion were direct costs (i.e., medical expenditures).</a:t>
            </a:r>
          </a:p>
          <a:p>
            <a:pPr marL="742950" lvl="1" indent="-285750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$47.0 billion were indirect costs (i.e., lost earnings).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 panose="020B0604020202020204" pitchFamily="34" charset="0"/>
              <a:buChar char="•"/>
            </a:pPr>
            <a:endParaRPr lang="en-US" sz="18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4964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0" y="410000"/>
            <a:ext cx="5772150" cy="43148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4403557"/>
            <a:ext cx="8520599" cy="4059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89771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2370</Words>
  <Application>Microsoft Office PowerPoint</Application>
  <PresentationFormat>On-screen Show (16:9)</PresentationFormat>
  <Paragraphs>440</Paragraphs>
  <Slides>48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Wingdings</vt:lpstr>
      <vt:lpstr>Roboto</vt:lpstr>
      <vt:lpstr>Arial</vt:lpstr>
      <vt:lpstr>geometric</vt:lpstr>
      <vt:lpstr>Arthiritis Rheumatoid, Osteo, and Traumatic Arthiritis </vt:lpstr>
      <vt:lpstr>Objectives</vt:lpstr>
      <vt:lpstr>What is Arthritis?</vt:lpstr>
      <vt:lpstr>What is arthritis?</vt:lpstr>
      <vt:lpstr>Why Focus on Arthritis?</vt:lpstr>
      <vt:lpstr>Because…</vt:lpstr>
      <vt:lpstr>PowerPoint Presentation</vt:lpstr>
      <vt:lpstr>Current health and economic burden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Arthritis</vt:lpstr>
      <vt:lpstr>Aim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Arthritis Cont…</vt:lpstr>
      <vt:lpstr>1. Osteoarthritis </vt:lpstr>
      <vt:lpstr>Osteoarthritis cont…</vt:lpstr>
      <vt:lpstr>Osteoarthritis cont…</vt:lpstr>
      <vt:lpstr>Osteoarthritis cont…</vt:lpstr>
      <vt:lpstr>Osteoarthritis cont…</vt:lpstr>
      <vt:lpstr>Osteoarthritis cont…</vt:lpstr>
      <vt:lpstr>Osteoarthritis cont…</vt:lpstr>
      <vt:lpstr>PowerPoint Presentation</vt:lpstr>
      <vt:lpstr>PowerPoint Presentation</vt:lpstr>
      <vt:lpstr>2. Rheumatoid Arthritis </vt:lpstr>
      <vt:lpstr>Rheumatoid Arthritis Cont...</vt:lpstr>
      <vt:lpstr>PowerPoint Presentation</vt:lpstr>
      <vt:lpstr>Rheumatoid Arthritis Cont...</vt:lpstr>
      <vt:lpstr>Rheumatoid Arthritis Cont...</vt:lpstr>
      <vt:lpstr>Rheumatoid Arthritis Cont...</vt:lpstr>
      <vt:lpstr>Rheumatoid Arthritis Cont...</vt:lpstr>
      <vt:lpstr>PowerPoint Presentation</vt:lpstr>
      <vt:lpstr>PowerPoint Presentation</vt:lpstr>
      <vt:lpstr>PowerPoint Presentation</vt:lpstr>
      <vt:lpstr>3. Traumatic Arthrithis</vt:lpstr>
      <vt:lpstr>Traumatic Arthrithis cont…</vt:lpstr>
      <vt:lpstr>Traumatic Arthrithis cont…</vt:lpstr>
      <vt:lpstr>Awareness </vt:lpstr>
      <vt:lpstr>Refferences </vt:lpstr>
      <vt:lpstr>Refferences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Arthiritis Rheumatoid, Osteo, and Traumatic Arthiritis</dc:title>
  <dc:creator>Bethel K Kebede</dc:creator>
  <cp:lastModifiedBy>Christopher Buttery</cp:lastModifiedBy>
  <cp:revision>91</cp:revision>
  <dcterms:modified xsi:type="dcterms:W3CDTF">2017-04-02T21:52:18Z</dcterms:modified>
</cp:coreProperties>
</file>