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0"/>
  </p:notesMasterIdLst>
  <p:sldIdLst>
    <p:sldId id="256" r:id="rId2"/>
    <p:sldId id="257" r:id="rId3"/>
    <p:sldId id="281" r:id="rId4"/>
    <p:sldId id="272" r:id="rId5"/>
    <p:sldId id="279" r:id="rId6"/>
    <p:sldId id="282" r:id="rId7"/>
    <p:sldId id="274" r:id="rId8"/>
    <p:sldId id="283" r:id="rId9"/>
    <p:sldId id="269" r:id="rId10"/>
    <p:sldId id="262" r:id="rId11"/>
    <p:sldId id="294" r:id="rId12"/>
    <p:sldId id="258" r:id="rId13"/>
    <p:sldId id="259" r:id="rId14"/>
    <p:sldId id="266" r:id="rId15"/>
    <p:sldId id="267" r:id="rId16"/>
    <p:sldId id="268" r:id="rId17"/>
    <p:sldId id="296" r:id="rId18"/>
    <p:sldId id="275" r:id="rId19"/>
    <p:sldId id="260" r:id="rId20"/>
    <p:sldId id="285" r:id="rId21"/>
    <p:sldId id="277" r:id="rId22"/>
    <p:sldId id="286" r:id="rId23"/>
    <p:sldId id="295" r:id="rId24"/>
    <p:sldId id="261" r:id="rId25"/>
    <p:sldId id="292" r:id="rId26"/>
    <p:sldId id="293" r:id="rId27"/>
    <p:sldId id="278" r:id="rId28"/>
    <p:sldId id="265" r:id="rId29"/>
    <p:sldId id="276" r:id="rId30"/>
    <p:sldId id="263" r:id="rId31"/>
    <p:sldId id="273" r:id="rId32"/>
    <p:sldId id="264" r:id="rId33"/>
    <p:sldId id="280" r:id="rId34"/>
    <p:sldId id="287" r:id="rId35"/>
    <p:sldId id="288" r:id="rId36"/>
    <p:sldId id="289" r:id="rId37"/>
    <p:sldId id="291" r:id="rId38"/>
    <p:sldId id="290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83124" autoAdjust="0"/>
  </p:normalViewPr>
  <p:slideViewPr>
    <p:cSldViewPr snapToGrid="0">
      <p:cViewPr varScale="1">
        <p:scale>
          <a:sx n="53" d="100"/>
          <a:sy n="53" d="100"/>
        </p:scale>
        <p:origin x="78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9EBE6-C161-4611-B320-A622368EE64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9E33B-790F-4891-8A27-B471D1990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93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http://www.cdc.gov/arthritis/basics.htm</a:t>
            </a:r>
          </a:p>
          <a:p>
            <a:r>
              <a:rPr lang="en-US" dirty="0" smtClean="0"/>
              <a:t>-values from graph were self reported to the U.S. Census Bureau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359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Info: http://www.cdc.gov/arthritis/basics/rheumatoid.htm</a:t>
            </a:r>
          </a:p>
          <a:p>
            <a:r>
              <a:rPr lang="en-US" dirty="0" smtClean="0"/>
              <a:t>Image:</a:t>
            </a:r>
            <a:r>
              <a:rPr lang="en-US" baseline="0" dirty="0" smtClean="0"/>
              <a:t> http://web.sls.hw.ac.uk/teaching/level4/A34TS3/assignments%202006/Andy/Advance%20topics/arthritis.htm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99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Info: http://www.cdc.gov/arthritis/basics/rheumatoid.htm,</a:t>
            </a:r>
            <a:r>
              <a:rPr lang="en-US" baseline="0" dirty="0" smtClean="0"/>
              <a:t> Re</a:t>
            </a:r>
            <a:r>
              <a:rPr lang="en-US" dirty="0" smtClean="0"/>
              <a:t>mington et. Al 2009</a:t>
            </a:r>
          </a:p>
          <a:p>
            <a:r>
              <a:rPr lang="en-US" dirty="0" smtClean="0"/>
              <a:t>-OC: in early studies, decreased risk in women who had ever taken OCs,</a:t>
            </a:r>
            <a:r>
              <a:rPr lang="en-US" baseline="0" dirty="0" smtClean="0"/>
              <a:t> but this difference isn’t seen today, possibly because estrogen concentration in OCs today is 80-90% lower than in the 1960s</a:t>
            </a:r>
          </a:p>
          <a:p>
            <a:r>
              <a:rPr lang="en-US" baseline="0" dirty="0" smtClean="0"/>
              <a:t>-Menstrual history: risk could be associated w/ aberrant menstrual history because women with Polycystic Ovarian Syndrome have increased RA risk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825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Info: http://www.cdc.gov/arthritis/basics/rheumatoid.htm</a:t>
            </a:r>
          </a:p>
          <a:p>
            <a:r>
              <a:rPr lang="en-US" dirty="0" smtClean="0"/>
              <a:t>-Rheumatoid arthritis is increasing in</a:t>
            </a:r>
            <a:r>
              <a:rPr lang="en-US" baseline="0" dirty="0" smtClean="0"/>
              <a:t> prevalence among women, but no change among men. Ideas?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84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Info: Rochester Epidemiology Project</a:t>
            </a:r>
          </a:p>
          <a:p>
            <a:r>
              <a:rPr lang="en-US" dirty="0" smtClean="0"/>
              <a:t>-data age adjusted to 2000 U.S.</a:t>
            </a:r>
            <a:r>
              <a:rPr lang="en-US" baseline="0" dirty="0" smtClean="0"/>
              <a:t> population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6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-mortality ratio: people with RA are more than twice as likely to die than people of the same age in the general population</a:t>
            </a:r>
          </a:p>
          <a:p>
            <a:r>
              <a:rPr lang="en-US" dirty="0" smtClean="0"/>
              <a:t>-the correlation of infections may be due to the use of </a:t>
            </a:r>
            <a:r>
              <a:rPr lang="en-US" dirty="0" err="1" smtClean="0"/>
              <a:t>nonsteroidal</a:t>
            </a:r>
            <a:r>
              <a:rPr lang="en-US" dirty="0" smtClean="0"/>
              <a:t> anti-inflammatory drugs, which are immunosuppressors</a:t>
            </a:r>
          </a:p>
          <a:p>
            <a:r>
              <a:rPr lang="en-US" dirty="0" smtClean="0"/>
              <a:t>-didn’t include RA cost information because I couldn’t</a:t>
            </a:r>
            <a:r>
              <a:rPr lang="en-US" baseline="0" dirty="0" smtClean="0"/>
              <a:t> locate any data more recent than 1998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98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Info: http://www.cdc.gov/arthritis/basics/osteoarthritis.htm</a:t>
            </a:r>
          </a:p>
          <a:p>
            <a:r>
              <a:rPr lang="en-US" dirty="0" smtClean="0"/>
              <a:t>Image: http://web.sls.hw.ac.uk/teaching/level4/A34TS3/assignments%202006/Andy/Advance%20topics/arthritis.htm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419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-http://www.cdc.gov/arthritis/basics/osteoarthritis.htm#2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692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-”total” data from 2005, taken from the American Academy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Orthopaedic</a:t>
            </a:r>
            <a:r>
              <a:rPr lang="en-US" baseline="0" dirty="0" smtClean="0"/>
              <a:t> Surgeons-http://www.aaos.org/news/aaosnow/mar09/research6.asp</a:t>
            </a:r>
          </a:p>
          <a:p>
            <a:r>
              <a:rPr lang="en-US" baseline="0" dirty="0" smtClean="0"/>
              <a:t>-http://www.cdc.gov/arthritis/basics/osteoarthritis.htm#2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386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http://www.cdc.gov/arthritis/basics/osteoarthritis.htm#2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836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-NHANES III data:</a:t>
            </a:r>
            <a:r>
              <a:rPr lang="en-US" baseline="0" dirty="0" smtClean="0"/>
              <a:t> http://www.cdc.gov/arthritis/basics/osteoarthritis.htm#8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87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-Inactive=no reported leisure-time physical activity</a:t>
            </a:r>
          </a:p>
          <a:p>
            <a:r>
              <a:rPr lang="en-US" dirty="0" smtClean="0"/>
              <a:t>-http://www.cdc.gov/arthritis/data_statistics/national_nhis.htm#gender_specific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972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-data from 2005 U.S. Census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341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-http://hscweb3.hsc.usf.edu/health/now/?p=12175       </a:t>
            </a:r>
            <a:r>
              <a:rPr lang="en-US" i="1" dirty="0" smtClean="0"/>
              <a:t>(2010)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052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-http://www.cdc.gov/arthritis/data_statistics/comorbidities.htm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755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-http://www.cdc.gov/arthritis/data_statistics/national_nhis.htm#gender_specific</a:t>
            </a:r>
          </a:p>
          <a:p>
            <a:r>
              <a:rPr lang="en-US" dirty="0" smtClean="0"/>
              <a:t>-based on the estimate of 50 million U.S. adults with doctor-diagnosed arthritis</a:t>
            </a:r>
          </a:p>
          <a:p>
            <a:r>
              <a:rPr lang="en-US" dirty="0" smtClean="0"/>
              <a:t>-for working limitations: only took into account population ages</a:t>
            </a:r>
            <a:r>
              <a:rPr lang="en-US" baseline="0" dirty="0" smtClean="0"/>
              <a:t> 18-64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573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AORC: Arthritis and Other Rheumatic Conditions</a:t>
            </a:r>
          </a:p>
          <a:p>
            <a:r>
              <a:rPr lang="en-US" dirty="0" smtClean="0"/>
              <a:t>	-also includes gout, lupus, and approx. 100 other conditions</a:t>
            </a:r>
          </a:p>
          <a:p>
            <a:r>
              <a:rPr lang="en-US" dirty="0" smtClean="0"/>
              <a:t>-http://www.cdc.gov/arthritis/data_statistics/cost.htm</a:t>
            </a:r>
          </a:p>
          <a:p>
            <a:r>
              <a:rPr lang="en-US" dirty="0" smtClean="0"/>
              <a:t>-American Academy of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Orthopaedic</a:t>
            </a:r>
            <a:r>
              <a:rPr lang="en-US" baseline="0" dirty="0" smtClean="0"/>
              <a:t> Doctors: http://www.aaos.org/news/aaosnow/mar09/research6.asp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846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http://www.cdc.gov/arthritis/data_statistics/cost.htm</a:t>
            </a:r>
          </a:p>
          <a:p>
            <a:r>
              <a:rPr lang="en-US" dirty="0" smtClean="0"/>
              <a:t>http://www.cdc.gov/arthritis/data_statistics/state.htm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986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-http://www.cdc.gov/arthritis/resources/spotlights/dollars.htm</a:t>
            </a:r>
          </a:p>
          <a:p>
            <a:r>
              <a:rPr lang="en-US" dirty="0" smtClean="0"/>
              <a:t>-these numbers</a:t>
            </a:r>
            <a:r>
              <a:rPr lang="en-US" baseline="0" dirty="0" smtClean="0"/>
              <a:t> are not SOLELY the cost of arthritis, but rather the cumulative of healthcare for people who have arthritis (and often other comorbid conditions)</a:t>
            </a:r>
          </a:p>
          <a:p>
            <a:r>
              <a:rPr lang="en-US" baseline="0" dirty="0" smtClean="0"/>
              <a:t>-AORC: Arthritis and Other Rheumatic Conditions (also includes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814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-these are programs</a:t>
            </a:r>
            <a:r>
              <a:rPr lang="en-US" baseline="0" dirty="0" smtClean="0"/>
              <a:t> funded by the CDC</a:t>
            </a:r>
          </a:p>
          <a:p>
            <a:r>
              <a:rPr lang="en-US" baseline="0" dirty="0" smtClean="0"/>
              <a:t>-http://www.cdc.gov/arthritis/interventions.htm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817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-granted,</a:t>
            </a:r>
            <a:r>
              <a:rPr lang="en-US" baseline="0" dirty="0" smtClean="0"/>
              <a:t> the National Agenda was in regards to Osteoarthritis in particular, whereas these maps depict general arthritis/program data, but still.</a:t>
            </a:r>
          </a:p>
          <a:p>
            <a:r>
              <a:rPr lang="en-US" baseline="0" dirty="0" smtClean="0"/>
              <a:t>-http://www.cdc.gov/chronicdisease/resources/publications/AAG/arthritis.htm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</a:t>
            </a:r>
            <a:r>
              <a:rPr lang="en-US" dirty="0" smtClean="0"/>
              <a:t>http://www.cdc.gov/arthritis/data_statistics/state.htm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96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-http://www.cdc.gov/arthritis/data_statistics/comorbidities.htm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75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-http://www.cdc.gov/chronicdisease/resources/publications/aag/arthritis.htm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-http://www.cdc.gov/arthritis/data_statistics/state.htm</a:t>
            </a:r>
          </a:p>
          <a:p>
            <a:r>
              <a:rPr lang="en-US" dirty="0" smtClean="0"/>
              <a:t>-data and</a:t>
            </a:r>
            <a:r>
              <a:rPr lang="en-US" baseline="0" dirty="0" smtClean="0"/>
              <a:t> projections based on National Health Interview Survey: annual survey conducted by the National Center for Health Statistics</a:t>
            </a:r>
          </a:p>
          <a:p>
            <a:r>
              <a:rPr lang="en-US" baseline="0" dirty="0" smtClean="0"/>
              <a:t>	-represents U.S. civilian, non-institutionalized population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94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http://www.cdc.gov/arthritis/data_statistics/state.htm</a:t>
            </a:r>
          </a:p>
          <a:p>
            <a:r>
              <a:rPr lang="en-US" dirty="0" smtClean="0"/>
              <a:t>-these percentages</a:t>
            </a:r>
            <a:r>
              <a:rPr lang="en-US" baseline="0" dirty="0" smtClean="0"/>
              <a:t> are of the total U.S. adult population of females and of males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49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-http://www.cdc.gov/arthritis/data_statistics/race.htm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98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-National Health</a:t>
            </a:r>
            <a:r>
              <a:rPr lang="en-US" baseline="0" dirty="0" smtClean="0"/>
              <a:t> Interview Survey, 2007-2009</a:t>
            </a:r>
          </a:p>
          <a:p>
            <a:r>
              <a:rPr lang="en-US" dirty="0" smtClean="0"/>
              <a:t>-http://www.cdc.gov/arthritis/data_statistics/national_nhis.htm#gender_specific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66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-http://www.cdc.gov/arthritis/data_statistics/national_nhis.htm#gender_specific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63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-from WHO: http://www.who.int/healthinfo/statistics/bod_rheumatoidarthritis.pdf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E33B-790F-4891-8A27-B471D19902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49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7E2947A-7DFF-4DE5-8C0B-70C0BE81A7D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7731474-237F-4958-93FC-AD080574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79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947A-7DFF-4DE5-8C0B-70C0BE81A7D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1474-237F-4958-93FC-AD080574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4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947A-7DFF-4DE5-8C0B-70C0BE81A7D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1474-237F-4958-93FC-AD080574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7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947A-7DFF-4DE5-8C0B-70C0BE81A7D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1474-237F-4958-93FC-AD080574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947A-7DFF-4DE5-8C0B-70C0BE81A7D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1474-237F-4958-93FC-AD080574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5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947A-7DFF-4DE5-8C0B-70C0BE81A7D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1474-237F-4958-93FC-AD080574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947A-7DFF-4DE5-8C0B-70C0BE81A7D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1474-237F-4958-93FC-AD080574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90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947A-7DFF-4DE5-8C0B-70C0BE81A7D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1474-237F-4958-93FC-AD080574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38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947A-7DFF-4DE5-8C0B-70C0BE81A7D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1474-237F-4958-93FC-AD080574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02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947A-7DFF-4DE5-8C0B-70C0BE81A7D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7731474-237F-4958-93FC-AD080574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1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7E2947A-7DFF-4DE5-8C0B-70C0BE81A7D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7731474-237F-4958-93FC-AD080574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30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7E2947A-7DFF-4DE5-8C0B-70C0BE81A7D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17731474-237F-4958-93FC-AD080574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6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Arthritis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Rheumatoid</a:t>
            </a:r>
          </a:p>
          <a:p>
            <a:r>
              <a:rPr lang="en-US" dirty="0" err="1" smtClean="0"/>
              <a:t>Osteo</a:t>
            </a:r>
            <a:endParaRPr lang="en-US" dirty="0" smtClean="0"/>
          </a:p>
          <a:p>
            <a:r>
              <a:rPr lang="en-US" dirty="0" smtClean="0"/>
              <a:t>Traumatic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1852" y="6400800"/>
            <a:ext cx="9144000" cy="4131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Clara Bergeron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11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Arthritis Prevalence by Relative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4013331" cy="3766185"/>
          </a:xfrm>
        </p:spPr>
        <p:txBody>
          <a:bodyPr/>
          <a:lstStyle/>
          <a:p>
            <a:r>
              <a:rPr lang="en-US" dirty="0" smtClean="0"/>
              <a:t>Higher prevalence in overweight people (by 3%)</a:t>
            </a:r>
          </a:p>
          <a:p>
            <a:r>
              <a:rPr lang="en-US" dirty="0" smtClean="0"/>
              <a:t>Even higher prevalence in obese people (by 13%)</a:t>
            </a:r>
          </a:p>
          <a:p>
            <a:endParaRPr lang="en-US" dirty="0"/>
          </a:p>
          <a:p>
            <a:r>
              <a:rPr lang="en-US" dirty="0" smtClean="0"/>
              <a:t>Especially relevant to arthritis in the knees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9923" y="1652811"/>
            <a:ext cx="5840366" cy="480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001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Arthritis Prevalence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possible to estimate incidence, prevalence, or outcomes of arthritis in most countries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30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types are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Rheumatic Arthritis</a:t>
            </a:r>
          </a:p>
          <a:p>
            <a:r>
              <a:rPr lang="en-US" b="1" dirty="0" smtClean="0"/>
              <a:t>Osteoarthritis</a:t>
            </a:r>
          </a:p>
          <a:p>
            <a:r>
              <a:rPr lang="en-US" b="1" dirty="0" smtClean="0"/>
              <a:t>Traumatic Arthritis</a:t>
            </a:r>
          </a:p>
          <a:p>
            <a:r>
              <a:rPr lang="en-US" dirty="0" smtClean="0"/>
              <a:t>Childhood Arthritis</a:t>
            </a:r>
          </a:p>
          <a:p>
            <a:r>
              <a:rPr lang="en-US" dirty="0" smtClean="0"/>
              <a:t>Fibromyalgia</a:t>
            </a:r>
          </a:p>
          <a:p>
            <a:r>
              <a:rPr lang="en-US" dirty="0" smtClean="0"/>
              <a:t>Gout</a:t>
            </a:r>
          </a:p>
          <a:p>
            <a:r>
              <a:rPr lang="en-US" dirty="0" smtClean="0"/>
              <a:t>Systemic Lupus Erythematosus</a:t>
            </a:r>
          </a:p>
          <a:p>
            <a:r>
              <a:rPr lang="en-US" dirty="0" smtClean="0"/>
              <a:t>Reactive arthritis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9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Rheumatic Arthritis (RA)-What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7" y="2011680"/>
            <a:ext cx="4222889" cy="4525598"/>
          </a:xfrm>
        </p:spPr>
        <p:txBody>
          <a:bodyPr/>
          <a:lstStyle/>
          <a:p>
            <a:pPr lvl="1"/>
            <a:r>
              <a:rPr lang="en-US" dirty="0"/>
              <a:t>An autoimmune condition, causing chronic inflammation of the synovial membrane</a:t>
            </a:r>
          </a:p>
          <a:p>
            <a:pPr lvl="1"/>
            <a:r>
              <a:rPr lang="en-US" dirty="0"/>
              <a:t>Inflamed </a:t>
            </a:r>
            <a:r>
              <a:rPr lang="en-US" dirty="0" err="1"/>
              <a:t>synovium</a:t>
            </a:r>
            <a:r>
              <a:rPr lang="en-US" dirty="0"/>
              <a:t> leads to erosions of cartilage and bone, and sometimes joint deformity</a:t>
            </a:r>
          </a:p>
          <a:p>
            <a:pPr lvl="1"/>
            <a:r>
              <a:rPr lang="en-US" dirty="0"/>
              <a:t>Polyarthritis: affects 5 or more joints in the body</a:t>
            </a:r>
          </a:p>
          <a:p>
            <a:pPr lvl="1"/>
            <a:r>
              <a:rPr lang="en-US" dirty="0"/>
              <a:t>Can begin at any age</a:t>
            </a:r>
          </a:p>
          <a:p>
            <a:pPr lvl="1"/>
            <a:r>
              <a:rPr lang="en-US" dirty="0"/>
              <a:t>No cure</a:t>
            </a:r>
          </a:p>
          <a:p>
            <a:endParaRPr lang="en-US" dirty="0"/>
          </a:p>
        </p:txBody>
      </p:sp>
      <p:pic>
        <p:nvPicPr>
          <p:cNvPr id="1026" name="Picture 2" descr="http://web.sls.hw.ac.uk/teaching/level4/A34TS3/assignments%202006/Andy/Advance%20topics/images/arthritis_diagr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887" y="2011680"/>
            <a:ext cx="6785484" cy="3423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23881" y="1842448"/>
            <a:ext cx="2934268" cy="398514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18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RA: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Genetic</a:t>
            </a:r>
          </a:p>
          <a:p>
            <a:pPr lvl="1"/>
            <a:r>
              <a:rPr lang="en-US" dirty="0" smtClean="0"/>
              <a:t>Strongest candidate so far is PTPN22 gene, which has been linked to several autoimmune conditions</a:t>
            </a:r>
          </a:p>
          <a:p>
            <a:r>
              <a:rPr lang="en-US" dirty="0" smtClean="0"/>
              <a:t>Modifiable Environmental</a:t>
            </a:r>
          </a:p>
          <a:p>
            <a:pPr lvl="1"/>
            <a:r>
              <a:rPr lang="en-US" dirty="0" smtClean="0"/>
              <a:t>Smoking: 1.3-2.4x higher risk</a:t>
            </a:r>
          </a:p>
          <a:p>
            <a:pPr lvl="1"/>
            <a:r>
              <a:rPr lang="en-US" dirty="0" smtClean="0"/>
              <a:t>Reproductive and breastfeeding history</a:t>
            </a:r>
          </a:p>
          <a:p>
            <a:pPr lvl="2"/>
            <a:r>
              <a:rPr lang="en-US" i="0" dirty="0" smtClean="0"/>
              <a:t>Oral contraceptives: decreased risk?</a:t>
            </a:r>
          </a:p>
          <a:p>
            <a:pPr lvl="2"/>
            <a:r>
              <a:rPr lang="en-US" i="0" dirty="0" smtClean="0"/>
              <a:t>Live birth history: no live births=increased risk</a:t>
            </a:r>
          </a:p>
          <a:p>
            <a:pPr lvl="2"/>
            <a:r>
              <a:rPr lang="en-US" i="0" dirty="0" smtClean="0"/>
              <a:t>Breastfeeding: decreased risk</a:t>
            </a:r>
          </a:p>
          <a:p>
            <a:pPr lvl="2"/>
            <a:r>
              <a:rPr lang="en-US" i="0" dirty="0" smtClean="0"/>
              <a:t>Menstrual history: irregular menses or early menopause=increased risk</a:t>
            </a:r>
          </a:p>
          <a:p>
            <a:r>
              <a:rPr lang="en-US" dirty="0" smtClean="0"/>
              <a:t>Low Socioeconomic Status</a:t>
            </a:r>
          </a:p>
          <a:p>
            <a:pPr lvl="1"/>
            <a:r>
              <a:rPr lang="en-US" i="0" dirty="0" smtClean="0"/>
              <a:t>Excess disability and increases mortality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539083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RA: Prevalence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476206"/>
          </a:xfrm>
        </p:spPr>
        <p:txBody>
          <a:bodyPr/>
          <a:lstStyle/>
          <a:p>
            <a:r>
              <a:rPr lang="en-US" dirty="0" smtClean="0"/>
              <a:t>0.5-1.0% of general population</a:t>
            </a:r>
          </a:p>
          <a:p>
            <a:r>
              <a:rPr lang="en-US" dirty="0" smtClean="0"/>
              <a:t>1.5 million US adults </a:t>
            </a:r>
            <a:r>
              <a:rPr lang="en-US" i="1" dirty="0" smtClean="0"/>
              <a:t>(2007)</a:t>
            </a:r>
          </a:p>
          <a:p>
            <a:pPr lvl="1"/>
            <a:r>
              <a:rPr lang="en-US" dirty="0" smtClean="0"/>
              <a:t>Decrease from 1990 estimate of 2.1 million</a:t>
            </a:r>
          </a:p>
          <a:p>
            <a:r>
              <a:rPr lang="en-US" dirty="0" smtClean="0"/>
              <a:t>Rochester Epidemiology Project in Minnesota (age adjusted prevalence)</a:t>
            </a:r>
            <a:endParaRPr lang="en-US" i="1" dirty="0" smtClean="0"/>
          </a:p>
          <a:p>
            <a:pPr lvl="1"/>
            <a:r>
              <a:rPr lang="en-US" i="1" dirty="0"/>
              <a:t> </a:t>
            </a:r>
            <a:r>
              <a:rPr lang="en-US" i="1" dirty="0" smtClean="0"/>
              <a:t>                        1995                              2005</a:t>
            </a:r>
          </a:p>
          <a:p>
            <a:pPr lvl="1"/>
            <a:r>
              <a:rPr lang="en-US" dirty="0" smtClean="0"/>
              <a:t>Women:    7.7 per 1000             9.8 per 1000       </a:t>
            </a:r>
          </a:p>
          <a:p>
            <a:pPr lvl="1"/>
            <a:r>
              <a:rPr lang="en-US" dirty="0" smtClean="0"/>
              <a:t>Men:          4.4 per 1000             4.1 per 1000</a:t>
            </a:r>
            <a:endParaRPr lang="en-US" i="1" dirty="0" smtClean="0"/>
          </a:p>
          <a:p>
            <a:pPr lvl="1"/>
            <a:endParaRPr lang="en-US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44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RA: Incidence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41 per 100,000 people diagnosed with Rheumatoid Arthritis each year </a:t>
            </a:r>
            <a:r>
              <a:rPr lang="en-US" i="1" dirty="0" smtClean="0"/>
              <a:t>(1995-2007)</a:t>
            </a:r>
            <a:endParaRPr lang="en-US" dirty="0" smtClean="0"/>
          </a:p>
          <a:p>
            <a:r>
              <a:rPr lang="en-US" dirty="0" smtClean="0"/>
              <a:t>Increases with age</a:t>
            </a:r>
          </a:p>
          <a:p>
            <a:pPr lvl="1"/>
            <a:r>
              <a:rPr lang="en-US" dirty="0" smtClean="0"/>
              <a:t>8.7 per 100,000 in ages 18-34</a:t>
            </a:r>
          </a:p>
          <a:p>
            <a:pPr lvl="1"/>
            <a:r>
              <a:rPr lang="en-US" dirty="0" smtClean="0"/>
              <a:t>89 per 100,000 in ages 65-74</a:t>
            </a:r>
          </a:p>
          <a:p>
            <a:pPr lvl="1"/>
            <a:r>
              <a:rPr lang="en-US" dirty="0" smtClean="0"/>
              <a:t>54 per 100,000 in ages &gt;85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943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RA: Morbidity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with RA have worse functional status than those with osteoarthritis and those without arthritis</a:t>
            </a:r>
          </a:p>
          <a:p>
            <a:r>
              <a:rPr lang="en-US" dirty="0" smtClean="0"/>
              <a:t>RA was the 19</a:t>
            </a:r>
            <a:r>
              <a:rPr lang="en-US" baseline="30000" dirty="0" smtClean="0"/>
              <a:t>th</a:t>
            </a:r>
            <a:r>
              <a:rPr lang="en-US" dirty="0" smtClean="0"/>
              <a:t> most common cause for years lost to disability in the U.S. </a:t>
            </a:r>
            <a:r>
              <a:rPr lang="en-US" i="1" dirty="0" smtClean="0"/>
              <a:t>(1996)</a:t>
            </a:r>
            <a:endParaRPr lang="en-US" dirty="0" smtClean="0"/>
          </a:p>
          <a:p>
            <a:pPr lvl="1"/>
            <a:r>
              <a:rPr lang="en-US" dirty="0" smtClean="0"/>
              <a:t>Notable given that RA is a low prevalence condition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33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RA: Mortality and Co-morbidities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1048312" cy="3766185"/>
          </a:xfrm>
        </p:spPr>
        <p:txBody>
          <a:bodyPr/>
          <a:lstStyle/>
          <a:p>
            <a:r>
              <a:rPr lang="en-US" dirty="0" smtClean="0"/>
              <a:t>Associated with excess mortality</a:t>
            </a:r>
          </a:p>
          <a:p>
            <a:pPr lvl="1"/>
            <a:r>
              <a:rPr lang="en-US" dirty="0" smtClean="0"/>
              <a:t>Most common causes: respiratory and infectious diseases, gastrointestinal disorders</a:t>
            </a:r>
          </a:p>
          <a:p>
            <a:pPr lvl="1"/>
            <a:r>
              <a:rPr lang="en-US" dirty="0" smtClean="0"/>
              <a:t>Accounted for 22% of all deaths due to AORC </a:t>
            </a:r>
            <a:r>
              <a:rPr lang="en-US" i="1" dirty="0" smtClean="0"/>
              <a:t>(1997)</a:t>
            </a:r>
          </a:p>
          <a:p>
            <a:pPr lvl="1"/>
            <a:r>
              <a:rPr lang="en-US" dirty="0" smtClean="0"/>
              <a:t>Standardized mortality ratio of 2.3 compared with general population </a:t>
            </a:r>
            <a:r>
              <a:rPr lang="en-US" i="1" dirty="0" smtClean="0"/>
              <a:t>(1990)</a:t>
            </a:r>
            <a:endParaRPr lang="en-US" dirty="0" smtClean="0"/>
          </a:p>
          <a:p>
            <a:r>
              <a:rPr lang="en-US" dirty="0" smtClean="0"/>
              <a:t>Co-morbidities</a:t>
            </a:r>
          </a:p>
          <a:p>
            <a:pPr lvl="1"/>
            <a:r>
              <a:rPr lang="en-US" dirty="0" smtClean="0"/>
              <a:t>Cardiovascular disease: not sure if RA or CVD occurs first</a:t>
            </a:r>
          </a:p>
          <a:p>
            <a:pPr lvl="1"/>
            <a:r>
              <a:rPr lang="en-US" dirty="0" smtClean="0"/>
              <a:t>Infections: especially tuberculosis</a:t>
            </a:r>
          </a:p>
          <a:p>
            <a:pPr lvl="1"/>
            <a:r>
              <a:rPr lang="en-US" dirty="0" smtClean="0"/>
              <a:t>Mental health conditions: decreased physical function</a:t>
            </a:r>
          </a:p>
          <a:p>
            <a:pPr lvl="1"/>
            <a:r>
              <a:rPr lang="en-US" dirty="0" smtClean="0"/>
              <a:t>Malignancies: especially leukemia and multiple myeloma. Cause unknown.</a:t>
            </a:r>
          </a:p>
        </p:txBody>
      </p:sp>
    </p:spTree>
    <p:extLst>
      <p:ext uri="{BB962C8B-B14F-4D97-AF65-F5344CB8AC3E}">
        <p14:creationId xmlns:p14="http://schemas.microsoft.com/office/powerpoint/2010/main" val="3642521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Osteoarthritis (OA)-What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7" y="2011680"/>
            <a:ext cx="4158282" cy="4348177"/>
          </a:xfrm>
        </p:spPr>
        <p:txBody>
          <a:bodyPr/>
          <a:lstStyle/>
          <a:p>
            <a:r>
              <a:rPr lang="en-US" dirty="0" smtClean="0"/>
              <a:t>Degeneration of cartilage and its underlying bone within a joint, as well as bony overgrowth</a:t>
            </a:r>
          </a:p>
          <a:p>
            <a:r>
              <a:rPr lang="en-US" dirty="0" smtClean="0"/>
              <a:t>Result of mechanical and molecular events in affected joint</a:t>
            </a:r>
          </a:p>
          <a:p>
            <a:r>
              <a:rPr lang="en-US" dirty="0" smtClean="0"/>
              <a:t>Commonly affects: knees, hips hands, spine</a:t>
            </a:r>
          </a:p>
          <a:p>
            <a:r>
              <a:rPr lang="en-US" dirty="0" smtClean="0"/>
              <a:t>Gradual onset after age 40</a:t>
            </a:r>
          </a:p>
          <a:p>
            <a:r>
              <a:rPr lang="en-US" dirty="0" smtClean="0"/>
              <a:t>No cure</a:t>
            </a:r>
          </a:p>
          <a:p>
            <a:endParaRPr lang="en-US" dirty="0"/>
          </a:p>
        </p:txBody>
      </p:sp>
      <p:pic>
        <p:nvPicPr>
          <p:cNvPr id="2050" name="Picture 2" descr="http://web.sls.hw.ac.uk/teaching/level4/A34TS3/assignments%202006/Andy/Advance%20topics/images/arthritis_diagr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877" y="2011679"/>
            <a:ext cx="6595060" cy="332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78616" y="1801752"/>
            <a:ext cx="2732802" cy="37141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92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76656" y="2011680"/>
            <a:ext cx="4765499" cy="4197391"/>
          </a:xfrm>
        </p:spPr>
        <p:txBody>
          <a:bodyPr/>
          <a:lstStyle/>
          <a:p>
            <a:r>
              <a:rPr lang="en-US" dirty="0" smtClean="0"/>
              <a:t>Means “joint inflammation”</a:t>
            </a:r>
          </a:p>
          <a:p>
            <a:r>
              <a:rPr lang="en-US" dirty="0" smtClean="0"/>
              <a:t>Describes more than 100 rheumatic diseases and conditions that affect joints, tissues surrounding the joints, and other connective tissue</a:t>
            </a:r>
          </a:p>
          <a:p>
            <a:r>
              <a:rPr lang="en-US" dirty="0" smtClean="0"/>
              <a:t>Characterized by pain and stiffness in and around one or more joints</a:t>
            </a:r>
          </a:p>
          <a:p>
            <a:r>
              <a:rPr lang="en-US" dirty="0"/>
              <a:t>C</a:t>
            </a:r>
            <a:r>
              <a:rPr lang="en-US" dirty="0" smtClean="0"/>
              <a:t>an also involve immune system or various internal organs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#1 cause of disability among US adults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6720" y="1792085"/>
            <a:ext cx="5875844" cy="410727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533535" y="2344994"/>
            <a:ext cx="4616246" cy="3392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7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OA: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Estrogen deficiency</a:t>
            </a:r>
          </a:p>
          <a:p>
            <a:pPr lvl="1"/>
            <a:r>
              <a:rPr lang="en-US" dirty="0" smtClean="0"/>
              <a:t>Estrogen replacement therapy may reduce risk of knee/hip OA</a:t>
            </a:r>
          </a:p>
          <a:p>
            <a:r>
              <a:rPr lang="en-US" dirty="0" smtClean="0"/>
              <a:t>Osteoporosis</a:t>
            </a:r>
          </a:p>
          <a:p>
            <a:r>
              <a:rPr lang="en-US" dirty="0" smtClean="0"/>
              <a:t>Vitamins C, D, and E</a:t>
            </a:r>
          </a:p>
          <a:p>
            <a:r>
              <a:rPr lang="en-US" dirty="0" smtClean="0"/>
              <a:t>C-reactive protein (increased risk with higher levels)</a:t>
            </a:r>
          </a:p>
          <a:p>
            <a:endParaRPr lang="en-US" dirty="0"/>
          </a:p>
          <a:p>
            <a:r>
              <a:rPr lang="en-US" dirty="0" smtClean="0"/>
              <a:t>Smoking has been shown to be PROTECTIVE</a:t>
            </a:r>
          </a:p>
          <a:p>
            <a:pPr lvl="1"/>
            <a:r>
              <a:rPr lang="en-US" dirty="0" smtClean="0"/>
              <a:t>Possibly due to physiological effects of smoking on bone, collagen, and cartilage tissue</a:t>
            </a:r>
          </a:p>
          <a:p>
            <a:pPr lvl="1"/>
            <a:r>
              <a:rPr lang="en-US" dirty="0" smtClean="0"/>
              <a:t>Or some unmeasured surrogate 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268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OA: Prevalence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U.S. adults with clinical osteoarthritis in at least one joint: 26.9 </a:t>
            </a:r>
            <a:r>
              <a:rPr lang="en-US" dirty="0" smtClean="0"/>
              <a:t>million</a:t>
            </a:r>
          </a:p>
          <a:p>
            <a:pPr lvl="1"/>
            <a:r>
              <a:rPr lang="en-US" dirty="0" smtClean="0"/>
              <a:t>(up from 21 million in 1990)</a:t>
            </a:r>
            <a:endParaRPr lang="en-US" dirty="0"/>
          </a:p>
          <a:p>
            <a:pPr lvl="1"/>
            <a:r>
              <a:rPr lang="en-US" dirty="0" smtClean="0"/>
              <a:t>Symptomatic hand osteoarthritis: 13.1 million U.S. adults</a:t>
            </a:r>
          </a:p>
          <a:p>
            <a:pPr lvl="1"/>
            <a:r>
              <a:rPr lang="en-US" dirty="0" smtClean="0"/>
              <a:t>Symptomatic knee osteoarthritis: 9.3 million U.S. adults</a:t>
            </a:r>
          </a:p>
          <a:p>
            <a:r>
              <a:rPr lang="en-US" dirty="0" smtClean="0"/>
              <a:t>By age:</a:t>
            </a:r>
          </a:p>
          <a:p>
            <a:pPr lvl="1"/>
            <a:r>
              <a:rPr lang="en-US" dirty="0" smtClean="0"/>
              <a:t>25 and older:  13.9%</a:t>
            </a:r>
          </a:p>
          <a:p>
            <a:pPr lvl="1"/>
            <a:r>
              <a:rPr lang="en-US" dirty="0" smtClean="0"/>
              <a:t>65+ years:        33.6% (12.4 million)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70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OA: Incidence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Increases with age, and levels off around 80 years</a:t>
            </a:r>
          </a:p>
          <a:p>
            <a:r>
              <a:rPr lang="en-US" dirty="0" smtClean="0"/>
              <a:t>Age and sex standardized incidence of symptomatic OA:</a:t>
            </a:r>
          </a:p>
          <a:p>
            <a:pPr lvl="1"/>
            <a:r>
              <a:rPr lang="en-US" dirty="0" smtClean="0"/>
              <a:t>Hand OA: 100 per 100,000 person years</a:t>
            </a:r>
          </a:p>
          <a:p>
            <a:pPr lvl="1"/>
            <a:r>
              <a:rPr lang="en-US" dirty="0" smtClean="0"/>
              <a:t>Hip OA: 88 per 100,000 person years</a:t>
            </a:r>
          </a:p>
          <a:p>
            <a:pPr lvl="1"/>
            <a:r>
              <a:rPr lang="en-US" dirty="0" smtClean="0"/>
              <a:t>Knee OA: 240 per 100,000 person years</a:t>
            </a:r>
          </a:p>
          <a:p>
            <a:r>
              <a:rPr lang="en-US" dirty="0" smtClean="0"/>
              <a:t>By sex:</a:t>
            </a:r>
          </a:p>
          <a:p>
            <a:pPr lvl="1"/>
            <a:r>
              <a:rPr lang="en-US" dirty="0" smtClean="0"/>
              <a:t>Women: 45% higher incidence risk of knee OA and 36% higher risk of hip OA than 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79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OA: Morbidity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OA of the knee: one of the top five causes of disability among non-institutionalized adults</a:t>
            </a:r>
          </a:p>
          <a:p>
            <a:r>
              <a:rPr lang="en-US" dirty="0" smtClean="0"/>
              <a:t>80% of patients with OA have some degree of movement limitation</a:t>
            </a:r>
          </a:p>
          <a:p>
            <a:pPr lvl="1"/>
            <a:r>
              <a:rPr lang="en-US" dirty="0" smtClean="0"/>
              <a:t>25% cannot perform major activities of daily living</a:t>
            </a:r>
          </a:p>
          <a:p>
            <a:pPr lvl="1"/>
            <a:r>
              <a:rPr lang="en-US" dirty="0" smtClean="0"/>
              <a:t>11% need help with personal care</a:t>
            </a:r>
          </a:p>
          <a:p>
            <a:pPr lvl="1"/>
            <a:r>
              <a:rPr lang="en-US" dirty="0" smtClean="0"/>
              <a:t>14% require help with routine needs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39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Arthritis (TA)-What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Arthritis caused by blunt, penetrating, or repeated trauma , or from forced inappropriate motion of a joint or ligament, generally leading to “bruised” cartilage</a:t>
            </a:r>
          </a:p>
          <a:p>
            <a:pPr lvl="1"/>
            <a:r>
              <a:rPr lang="en-US" dirty="0" smtClean="0"/>
              <a:t>Defects in cartilage tissue are refilled with scar tissue, which doesn’t support weight well and isn’t as smooth as normal articular cartilage</a:t>
            </a:r>
          </a:p>
          <a:p>
            <a:r>
              <a:rPr lang="en-US" dirty="0" smtClean="0"/>
              <a:t>Symptoms: swelling, pain, tenderness, joint instability, internal bleeding</a:t>
            </a:r>
          </a:p>
          <a:p>
            <a:r>
              <a:rPr lang="en-US" dirty="0" smtClean="0"/>
              <a:t>Often lumped in as another form of osteoarthritis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981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Rheumatic disease caused by deposition of uric acid crystals in tissues and fluids in the body</a:t>
            </a:r>
          </a:p>
          <a:p>
            <a:pPr lvl="1"/>
            <a:r>
              <a:rPr lang="en-US" dirty="0" smtClean="0"/>
              <a:t>Caused by overproduction or under excretion of uric acid</a:t>
            </a:r>
          </a:p>
          <a:p>
            <a:r>
              <a:rPr lang="en-US" dirty="0" smtClean="0"/>
              <a:t>Acute Symptoms (typical): red, hot, swollen joints associated with excruciating pain</a:t>
            </a:r>
          </a:p>
          <a:p>
            <a:r>
              <a:rPr lang="en-US" dirty="0" smtClean="0"/>
              <a:t>Chronic Gout: can lead to a degenerative form of chronic arthritis-“Gouty Arthritis”</a:t>
            </a:r>
          </a:p>
          <a:p>
            <a:r>
              <a:rPr lang="en-US" dirty="0" smtClean="0"/>
              <a:t>Affects about 6 million people in the U.S.</a:t>
            </a:r>
          </a:p>
          <a:p>
            <a:pPr lvl="1"/>
            <a:r>
              <a:rPr lang="en-US" dirty="0" smtClean="0"/>
              <a:t>Incidence increases with age</a:t>
            </a:r>
          </a:p>
          <a:p>
            <a:pPr lvl="1"/>
            <a:r>
              <a:rPr lang="en-US" dirty="0" smtClean="0"/>
              <a:t>More prevalent in men than women</a:t>
            </a:r>
          </a:p>
          <a:p>
            <a:r>
              <a:rPr lang="en-US" dirty="0" smtClean="0"/>
              <a:t>Treatment with medication and altered diet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491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Reactive Arthritis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“Reiter’s Syndrome” autoimmune disorder that develops as a response to an infection elsewhere in the body</a:t>
            </a:r>
          </a:p>
          <a:p>
            <a:pPr lvl="1"/>
            <a:r>
              <a:rPr lang="en-US" dirty="0"/>
              <a:t>Commonly due to Chlamydia trachomatis bacteria (the STD</a:t>
            </a:r>
            <a:r>
              <a:rPr lang="en-US" dirty="0" smtClean="0"/>
              <a:t>)</a:t>
            </a:r>
          </a:p>
          <a:p>
            <a:pPr marL="4572" lvl="1" indent="0">
              <a:buNone/>
            </a:pPr>
            <a:r>
              <a:rPr lang="en-US" dirty="0" smtClean="0"/>
              <a:t>Often misdiagnosed, incidence may rival or surpass that of rheumatoid arthritis (~125,000 new cases per year in U.S.)</a:t>
            </a:r>
            <a:endParaRPr lang="en-US" dirty="0"/>
          </a:p>
          <a:p>
            <a:r>
              <a:rPr lang="en-US" dirty="0" smtClean="0"/>
              <a:t>Effectively </a:t>
            </a:r>
            <a:r>
              <a:rPr lang="en-US" dirty="0"/>
              <a:t>treated by combination antibiotics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1410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Comorbidities Associated with Arthritis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3848849" cy="3766185"/>
          </a:xfrm>
        </p:spPr>
        <p:txBody>
          <a:bodyPr/>
          <a:lstStyle/>
          <a:p>
            <a:r>
              <a:rPr lang="en-US" dirty="0" smtClean="0"/>
              <a:t>Medical expenses associated with these four conditions make up a significant portion of the estimated $353 billion in medical expenditures of U.S adults who have AORC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2444" y="1899284"/>
            <a:ext cx="6385093" cy="43930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72380" y="5777865"/>
            <a:ext cx="5393410" cy="51444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652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Arthritis-Attributable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4146067" cy="3766185"/>
          </a:xfrm>
        </p:spPr>
        <p:txBody>
          <a:bodyPr/>
          <a:lstStyle/>
          <a:p>
            <a:r>
              <a:rPr lang="en-US" dirty="0" smtClean="0"/>
              <a:t>~21 million U.S. adults with doctor-diagnosed arthritis reported limitations in their general activities due to the condition</a:t>
            </a:r>
          </a:p>
          <a:p>
            <a:r>
              <a:rPr lang="en-US" dirty="0" smtClean="0"/>
              <a:t>Work limitation group only considered population between ages 18 and 64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7672" y="1864199"/>
            <a:ext cx="6030094" cy="442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4640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and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Rheumatoid:</a:t>
            </a:r>
          </a:p>
          <a:p>
            <a:pPr lvl="1"/>
            <a:r>
              <a:rPr lang="en-US" dirty="0" smtClean="0"/>
              <a:t>No screening or primary prevention per se</a:t>
            </a:r>
          </a:p>
          <a:p>
            <a:pPr lvl="2"/>
            <a:r>
              <a:rPr lang="en-US" i="0" dirty="0" smtClean="0"/>
              <a:t>But can manage other risk factors: smoking cessation, influenza vaccination, moderate exercise</a:t>
            </a:r>
          </a:p>
          <a:p>
            <a:pPr lvl="1"/>
            <a:r>
              <a:rPr lang="en-US" dirty="0" smtClean="0"/>
              <a:t>Medications: tumor necrosis factor blockers, interleukin 1 receptor antagonists</a:t>
            </a:r>
          </a:p>
          <a:p>
            <a:pPr lvl="1"/>
            <a:r>
              <a:rPr lang="en-US" dirty="0" smtClean="0"/>
              <a:t>Early aggressive treatment with medication, followed by drug step-down</a:t>
            </a:r>
          </a:p>
          <a:p>
            <a:r>
              <a:rPr lang="en-US" dirty="0" err="1" smtClean="0"/>
              <a:t>Osteo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No screening or early detection</a:t>
            </a:r>
          </a:p>
          <a:p>
            <a:pPr lvl="1"/>
            <a:r>
              <a:rPr lang="en-US" dirty="0" smtClean="0"/>
              <a:t>Multidisciplinary treatment: low-impact exercise, physical &amp; occupational therapy, over the counter analgesics, non-steroidal anti-inflammatory drugs</a:t>
            </a:r>
          </a:p>
          <a:p>
            <a:pPr lvl="1"/>
            <a:r>
              <a:rPr lang="en-US" dirty="0" smtClean="0"/>
              <a:t>Possible joint replacement if moderate/severe pain and limitation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9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a public health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prevalence</a:t>
            </a:r>
          </a:p>
          <a:p>
            <a:r>
              <a:rPr lang="en-US" dirty="0" smtClean="0"/>
              <a:t>High lifetime risk</a:t>
            </a:r>
          </a:p>
          <a:p>
            <a:r>
              <a:rPr lang="en-US" dirty="0" smtClean="0"/>
              <a:t>Common disability</a:t>
            </a:r>
          </a:p>
          <a:p>
            <a:r>
              <a:rPr lang="en-US" dirty="0" smtClean="0"/>
              <a:t>Occurs with other chronic conditions</a:t>
            </a:r>
          </a:p>
          <a:p>
            <a:r>
              <a:rPr lang="en-US" dirty="0" smtClean="0"/>
              <a:t>Discourages physical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106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Cost of Arthritis in the U.S.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costs attributable to AORC in 2003: $128 billion</a:t>
            </a:r>
          </a:p>
          <a:p>
            <a:pPr lvl="1"/>
            <a:r>
              <a:rPr lang="en-US" dirty="0" smtClean="0"/>
              <a:t>Equal to 1.2% of the 2003 U.S. gross domestic product</a:t>
            </a:r>
          </a:p>
          <a:p>
            <a:pPr lvl="1"/>
            <a:r>
              <a:rPr lang="en-US" dirty="0" smtClean="0"/>
              <a:t>Direct costs: $80.8 billion</a:t>
            </a:r>
            <a:endParaRPr lang="en-US" dirty="0"/>
          </a:p>
          <a:p>
            <a:pPr lvl="1"/>
            <a:r>
              <a:rPr lang="en-US" dirty="0" smtClean="0"/>
              <a:t>Indirect costs: $47 billion</a:t>
            </a:r>
          </a:p>
          <a:p>
            <a:pPr lvl="1"/>
            <a:endParaRPr lang="en-US" dirty="0"/>
          </a:p>
          <a:p>
            <a:r>
              <a:rPr lang="en-US" dirty="0" smtClean="0"/>
              <a:t>24% growth between 1997 and 2003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3218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Cost: Percentage of GDP by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4619236" cy="3766185"/>
          </a:xfrm>
        </p:spPr>
        <p:txBody>
          <a:bodyPr/>
          <a:lstStyle/>
          <a:p>
            <a:r>
              <a:rPr lang="en-US" dirty="0" smtClean="0"/>
              <a:t>Concentrated in the Eastern U.S.</a:t>
            </a:r>
          </a:p>
          <a:p>
            <a:r>
              <a:rPr lang="en-US" dirty="0" smtClean="0"/>
              <a:t>Cost is well aligned with prevalence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860" y="1881054"/>
            <a:ext cx="6003471" cy="44333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446" y="2930661"/>
            <a:ext cx="484822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74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Cost of U.S. Adults with Arthritis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Total medical expenditures of people with AORC in 1997: $252 billion</a:t>
            </a:r>
          </a:p>
          <a:p>
            <a:r>
              <a:rPr lang="en-US" dirty="0" smtClean="0"/>
              <a:t>Total medical expenditures of people with AORC in 2005: $353 billion</a:t>
            </a:r>
          </a:p>
          <a:p>
            <a:pPr marL="4572" lvl="1" indent="0">
              <a:buNone/>
            </a:pPr>
            <a:endParaRPr lang="en-US" dirty="0" smtClean="0"/>
          </a:p>
          <a:p>
            <a:r>
              <a:rPr lang="en-US" dirty="0" smtClean="0"/>
              <a:t>Increased by 22% in 8 years</a:t>
            </a:r>
          </a:p>
          <a:p>
            <a:pPr lvl="1"/>
            <a:r>
              <a:rPr lang="en-US" dirty="0" smtClean="0"/>
              <a:t>Due to 22% increase in the number of people diagnosed with arthritis</a:t>
            </a:r>
          </a:p>
          <a:p>
            <a:pPr lvl="1"/>
            <a:r>
              <a:rPr lang="en-US" dirty="0" smtClean="0"/>
              <a:t>And a 15% increase in the medical expenditures for each person with arthritis</a:t>
            </a:r>
          </a:p>
          <a:p>
            <a:pPr marL="4572" lvl="1" indent="0">
              <a:buNone/>
            </a:pPr>
            <a:endParaRPr lang="en-US" dirty="0"/>
          </a:p>
          <a:p>
            <a:pPr marL="4572" lvl="1" indent="0">
              <a:buNone/>
            </a:pPr>
            <a:r>
              <a:rPr lang="en-US" dirty="0" smtClean="0"/>
              <a:t>Prescription drugs accounted for the main portion of this increase</a:t>
            </a:r>
          </a:p>
          <a:p>
            <a:pPr marL="4572" lvl="1" indent="0">
              <a:buNone/>
            </a:pPr>
            <a:r>
              <a:rPr lang="en-US" dirty="0" smtClean="0"/>
              <a:t>Ambulatory care costs also increased</a:t>
            </a:r>
          </a:p>
          <a:p>
            <a:pPr marL="4572" lvl="1" indent="0">
              <a:buNone/>
            </a:pPr>
            <a:r>
              <a:rPr lang="en-US" dirty="0" smtClean="0"/>
              <a:t>Hospital care costs decreased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0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Efforts to Reduce Incidence and Prevalence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self-management education programs</a:t>
            </a:r>
          </a:p>
          <a:p>
            <a:pPr lvl="1"/>
            <a:r>
              <a:rPr lang="en-US" dirty="0" smtClean="0"/>
              <a:t>Teach people with arthritis techniques to manage it on a day-to-day basis</a:t>
            </a:r>
          </a:p>
          <a:p>
            <a:pPr lvl="1"/>
            <a:r>
              <a:rPr lang="en-US" dirty="0" smtClean="0"/>
              <a:t>2 of these programs are specifically designed for </a:t>
            </a:r>
            <a:r>
              <a:rPr lang="en-US" dirty="0"/>
              <a:t>S</a:t>
            </a:r>
            <a:r>
              <a:rPr lang="en-US" dirty="0" smtClean="0"/>
              <a:t>panish speakers</a:t>
            </a:r>
          </a:p>
          <a:p>
            <a:r>
              <a:rPr lang="en-US" dirty="0" smtClean="0"/>
              <a:t>6 physical activity programs</a:t>
            </a:r>
          </a:p>
          <a:p>
            <a:pPr lvl="1"/>
            <a:r>
              <a:rPr lang="en-US" dirty="0" smtClean="0"/>
              <a:t>Appropriate physical activity can decrease arthritis pain and disability</a:t>
            </a:r>
          </a:p>
          <a:p>
            <a:r>
              <a:rPr lang="en-US" dirty="0" smtClean="0"/>
              <a:t>2 health communications campaigns promoting physical activity</a:t>
            </a:r>
          </a:p>
          <a:p>
            <a:pPr lvl="1"/>
            <a:r>
              <a:rPr lang="en-US" dirty="0" smtClean="0"/>
              <a:t>1 designed for Caucasians and African Americans</a:t>
            </a:r>
          </a:p>
          <a:p>
            <a:pPr lvl="1"/>
            <a:r>
              <a:rPr lang="en-US" dirty="0" smtClean="0"/>
              <a:t>1 designed for Spanish-speaking Hispanics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3368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National Public Health Agenda for Osteoarthritis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in 2010, following a call to action by the Arthritis Foundation and the CDC</a:t>
            </a:r>
          </a:p>
          <a:p>
            <a:r>
              <a:rPr lang="en-US" dirty="0" smtClean="0"/>
              <a:t>Three overall goals to be reached in 3-5 years (aka now…)</a:t>
            </a:r>
          </a:p>
          <a:p>
            <a:pPr lvl="1"/>
            <a:r>
              <a:rPr lang="en-US" dirty="0" smtClean="0"/>
              <a:t>Availability of evidence-based intervention strategies to all Americans with OA</a:t>
            </a:r>
          </a:p>
          <a:p>
            <a:pPr lvl="1"/>
            <a:r>
              <a:rPr lang="en-US" dirty="0" smtClean="0"/>
              <a:t>Establish supportive policies communication initiatives, and strategic alliances for OA prevention and maintenance</a:t>
            </a:r>
          </a:p>
          <a:p>
            <a:pPr lvl="1"/>
            <a:r>
              <a:rPr lang="en-US" dirty="0" smtClean="0"/>
              <a:t>Initiate needed research to better understand the burden of OA, its risk factors and effective intervention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937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meeting our goals?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4" y="1944310"/>
            <a:ext cx="5076388" cy="40380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7693" y="2130288"/>
            <a:ext cx="5352501" cy="403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04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CDC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Step to Active Health</a:t>
            </a:r>
          </a:p>
          <a:p>
            <a:pPr lvl="1"/>
            <a:r>
              <a:rPr lang="en-US" dirty="0" smtClean="0"/>
              <a:t>4 part program including strategies for participating in aerobic, flexibility, strength and balance exercise</a:t>
            </a:r>
          </a:p>
          <a:p>
            <a:pPr lvl="1"/>
            <a:r>
              <a:rPr lang="en-US" dirty="0" smtClean="0"/>
              <a:t>Evaluating effectiveness of  program using outcomes of symptoms, physical activity level, functional performance, and strength</a:t>
            </a:r>
          </a:p>
          <a:p>
            <a:r>
              <a:rPr lang="en-US" dirty="0" smtClean="0"/>
              <a:t>Choosing Arthritis-appropriate Physical Activity</a:t>
            </a:r>
          </a:p>
          <a:p>
            <a:pPr lvl="1"/>
            <a:r>
              <a:rPr lang="en-US" dirty="0" smtClean="0"/>
              <a:t>Develop, implement, and evaluate the efficacy of brief psycho-educational intervention to select appropriate physical activity, and to modify it as necessary for their particular circumstances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2533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CDC projects cont’d.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Johnston County Osteoarthritis Project: Arthritis &amp; Disability</a:t>
            </a:r>
          </a:p>
          <a:p>
            <a:pPr lvl="1"/>
            <a:r>
              <a:rPr lang="en-US" dirty="0" smtClean="0"/>
              <a:t>Community-based, longitudinal study of 3200 rural white and black residents aged 45 and older</a:t>
            </a:r>
          </a:p>
          <a:p>
            <a:pPr lvl="1"/>
            <a:r>
              <a:rPr lang="en-US" dirty="0" smtClean="0"/>
              <a:t>Determine prevalence, incidence, and risk factors of hip and knee osteoarthritis</a:t>
            </a:r>
          </a:p>
          <a:p>
            <a:pPr lvl="1"/>
            <a:r>
              <a:rPr lang="en-US" dirty="0" smtClean="0"/>
              <a:t>Has been conducted since 1991, with reports every 7 years</a:t>
            </a:r>
          </a:p>
          <a:p>
            <a:r>
              <a:rPr lang="en-US" dirty="0" smtClean="0"/>
              <a:t>Lupus Registries</a:t>
            </a:r>
          </a:p>
          <a:p>
            <a:pPr lvl="1"/>
            <a:r>
              <a:rPr lang="en-US" dirty="0" smtClean="0"/>
              <a:t>Developing population-based registries to better define the incidence and prevalence of lupus</a:t>
            </a:r>
          </a:p>
          <a:p>
            <a:pPr lvl="1"/>
            <a:r>
              <a:rPr lang="en-US" dirty="0" smtClean="0"/>
              <a:t>Existing registries in GA and MI: white and black populations</a:t>
            </a:r>
          </a:p>
          <a:p>
            <a:pPr lvl="1"/>
            <a:r>
              <a:rPr lang="en-US" dirty="0" smtClean="0"/>
              <a:t>Newer registries in CA and NYC: Hispanic and Asian populations</a:t>
            </a:r>
          </a:p>
        </p:txBody>
      </p:sp>
    </p:spTree>
    <p:extLst>
      <p:ext uri="{BB962C8B-B14F-4D97-AF65-F5344CB8AC3E}">
        <p14:creationId xmlns:p14="http://schemas.microsoft.com/office/powerpoint/2010/main" val="22376598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current cost estimates broken down by type of arthritis</a:t>
            </a:r>
          </a:p>
          <a:p>
            <a:pPr lvl="1"/>
            <a:r>
              <a:rPr lang="en-US" dirty="0" smtClean="0"/>
              <a:t>Gauge whether cost is aligned with prevalence</a:t>
            </a:r>
          </a:p>
          <a:p>
            <a:r>
              <a:rPr lang="en-US" dirty="0" smtClean="0"/>
              <a:t>Global data for incidence, prevalence, morbidity, mortality</a:t>
            </a:r>
          </a:p>
          <a:p>
            <a:pPr lvl="1"/>
            <a:r>
              <a:rPr lang="en-US" dirty="0" smtClean="0"/>
              <a:t>Especially in areas where there is a lot of farming or factory work (repetitive motions)</a:t>
            </a:r>
          </a:p>
          <a:p>
            <a:r>
              <a:rPr lang="en-US" dirty="0" smtClean="0"/>
              <a:t>Developing earlier detection strategies</a:t>
            </a:r>
          </a:p>
          <a:p>
            <a:pPr lvl="1"/>
            <a:r>
              <a:rPr lang="en-US" dirty="0" smtClean="0"/>
              <a:t>Especially for Rheumatoid Arthritis, where early aggressive treatment is most beneficial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507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Arthritis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7" y="2011680"/>
            <a:ext cx="4411538" cy="3766185"/>
          </a:xfrm>
        </p:spPr>
        <p:txBody>
          <a:bodyPr/>
          <a:lstStyle/>
          <a:p>
            <a:r>
              <a:rPr lang="en-US" dirty="0" smtClean="0"/>
              <a:t>Physical Inactivity</a:t>
            </a:r>
          </a:p>
          <a:p>
            <a:r>
              <a:rPr lang="en-US" dirty="0" smtClean="0"/>
              <a:t>Being a woman</a:t>
            </a:r>
          </a:p>
          <a:p>
            <a:r>
              <a:rPr lang="en-US" dirty="0" smtClean="0"/>
              <a:t>Overweight/obesity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1711" y="1791887"/>
            <a:ext cx="6284610" cy="432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90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Potential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4127819" cy="3766185"/>
          </a:xfrm>
        </p:spPr>
        <p:txBody>
          <a:bodyPr/>
          <a:lstStyle/>
          <a:p>
            <a:r>
              <a:rPr lang="en-US" dirty="0" smtClean="0"/>
              <a:t>Risk factors for OTHER chronic conditions are also common in U.S. adults with arthritis</a:t>
            </a:r>
          </a:p>
          <a:p>
            <a:pPr lvl="1"/>
            <a:r>
              <a:rPr lang="en-US" dirty="0" smtClean="0"/>
              <a:t>High blood pressure</a:t>
            </a:r>
          </a:p>
          <a:p>
            <a:pPr lvl="1"/>
            <a:r>
              <a:rPr lang="en-US" dirty="0" smtClean="0"/>
              <a:t>High cholesterol</a:t>
            </a:r>
          </a:p>
          <a:p>
            <a:r>
              <a:rPr lang="en-US" dirty="0" smtClean="0"/>
              <a:t>Correlation, not causation at this point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5995" y="1796414"/>
            <a:ext cx="6552082" cy="452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576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7" y="2011680"/>
            <a:ext cx="10753342" cy="3766185"/>
          </a:xfrm>
        </p:spPr>
        <p:txBody>
          <a:bodyPr>
            <a:normAutofit/>
          </a:bodyPr>
          <a:lstStyle/>
          <a:p>
            <a:r>
              <a:rPr lang="en-US" dirty="0" smtClean="0"/>
              <a:t>An estimated 50 million U.S. adults (22%) report having doctor-diagnosed arthritis</a:t>
            </a:r>
          </a:p>
          <a:p>
            <a:pPr lvl="1"/>
            <a:r>
              <a:rPr lang="en-US" dirty="0" smtClean="0"/>
              <a:t>Number expected to increase to 67 million by 2030</a:t>
            </a:r>
          </a:p>
          <a:p>
            <a:pPr marL="0" indent="0">
              <a:buNone/>
            </a:pPr>
            <a:r>
              <a:rPr lang="en-US" dirty="0" smtClean="0"/>
              <a:t>By Age:</a:t>
            </a:r>
            <a:endParaRPr lang="en-US" dirty="0"/>
          </a:p>
          <a:p>
            <a:pPr lvl="1"/>
            <a:r>
              <a:rPr lang="en-US" dirty="0" smtClean="0"/>
              <a:t>Ages 18-44:    7.6% </a:t>
            </a:r>
          </a:p>
          <a:p>
            <a:pPr lvl="1"/>
            <a:r>
              <a:rPr lang="en-US" dirty="0" smtClean="0"/>
              <a:t>Ages 45-64:  29.8% </a:t>
            </a:r>
          </a:p>
          <a:p>
            <a:pPr lvl="1"/>
            <a:r>
              <a:rPr lang="en-US" dirty="0" smtClean="0"/>
              <a:t>Ages 65+:      50.0%    (1 in 2 people over 65)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2/3 of people with AORC are under 65 years </a:t>
            </a:r>
            <a:r>
              <a:rPr lang="en-US" dirty="0" smtClean="0"/>
              <a:t>old</a:t>
            </a:r>
          </a:p>
          <a:p>
            <a:pPr lvl="1"/>
            <a:r>
              <a:rPr lang="en-US" dirty="0" smtClean="0"/>
              <a:t>300,000 </a:t>
            </a:r>
            <a:r>
              <a:rPr lang="en-US" dirty="0"/>
              <a:t>children affected by AORC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237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3982429" cy="3766185"/>
          </a:xfrm>
        </p:spPr>
        <p:txBody>
          <a:bodyPr/>
          <a:lstStyle/>
          <a:p>
            <a:r>
              <a:rPr lang="en-US" dirty="0" smtClean="0"/>
              <a:t>By sex:</a:t>
            </a:r>
          </a:p>
          <a:p>
            <a:pPr lvl="1"/>
            <a:r>
              <a:rPr lang="en-US" dirty="0" smtClean="0"/>
              <a:t>Women: 24.3% affected</a:t>
            </a:r>
          </a:p>
          <a:p>
            <a:pPr lvl="1"/>
            <a:r>
              <a:rPr lang="en-US" dirty="0" smtClean="0"/>
              <a:t>Men: 18.7% affected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7503" y="1689810"/>
            <a:ext cx="6927742" cy="480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29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7" y="2011680"/>
            <a:ext cx="3693866" cy="3766185"/>
          </a:xfrm>
        </p:spPr>
        <p:txBody>
          <a:bodyPr/>
          <a:lstStyle/>
          <a:p>
            <a:r>
              <a:rPr lang="en-US" dirty="0" smtClean="0"/>
              <a:t>By race/ethnicity:</a:t>
            </a:r>
          </a:p>
          <a:p>
            <a:pPr lvl="1"/>
            <a:r>
              <a:rPr lang="en-US" dirty="0" smtClean="0"/>
              <a:t>Highest prevalence among non-Hispanic whites</a:t>
            </a:r>
          </a:p>
          <a:p>
            <a:pPr lvl="1"/>
            <a:r>
              <a:rPr lang="en-US" dirty="0" smtClean="0"/>
              <a:t>Low prevalence among Hispanics</a:t>
            </a:r>
          </a:p>
          <a:p>
            <a:pPr lvl="1"/>
            <a:r>
              <a:rPr lang="en-US" dirty="0" smtClean="0"/>
              <a:t>High work limitation among Hispanics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9774" y="1524970"/>
            <a:ext cx="4867114" cy="23515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1289" y="3989875"/>
            <a:ext cx="5114606" cy="255041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299774" y="2588217"/>
            <a:ext cx="4867114" cy="27896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12692" y="5235846"/>
            <a:ext cx="4867114" cy="27896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4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Arthritis Prevalence by Sex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0480" y="2064779"/>
            <a:ext cx="7068587" cy="43212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7224" y="2064779"/>
            <a:ext cx="38345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Sex-specific prevalence of doctor-diagnosed arthritis</a:t>
            </a:r>
          </a:p>
          <a:p>
            <a:endParaRPr lang="en-US" sz="2400" dirty="0" smtClean="0"/>
          </a:p>
          <a:p>
            <a:r>
              <a:rPr lang="en-US" sz="2400" dirty="0" smtClean="0"/>
              <a:t>(includes all types of arthritis)</a:t>
            </a:r>
          </a:p>
        </p:txBody>
      </p:sp>
    </p:spTree>
    <p:extLst>
      <p:ext uri="{BB962C8B-B14F-4D97-AF65-F5344CB8AC3E}">
        <p14:creationId xmlns:p14="http://schemas.microsoft.com/office/powerpoint/2010/main" val="25186630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TC103457491[[fn=Metropolitan]]</Template>
  <TotalTime>964</TotalTime>
  <Words>2337</Words>
  <Application>Microsoft Office PowerPoint</Application>
  <PresentationFormat>Widescreen</PresentationFormat>
  <Paragraphs>326</Paragraphs>
  <Slides>38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Metropolitan</vt:lpstr>
      <vt:lpstr>Arthritis</vt:lpstr>
      <vt:lpstr>What is it?</vt:lpstr>
      <vt:lpstr>Why is it a public health problem?</vt:lpstr>
      <vt:lpstr>Arthritis Risk Factors</vt:lpstr>
      <vt:lpstr>More Potential Risk Factors</vt:lpstr>
      <vt:lpstr>Prevalence</vt:lpstr>
      <vt:lpstr>Prevalence</vt:lpstr>
      <vt:lpstr>Prevalence</vt:lpstr>
      <vt:lpstr>Arthritis Prevalence by Sex</vt:lpstr>
      <vt:lpstr>Arthritis Prevalence by Relative Weight</vt:lpstr>
      <vt:lpstr>Global Arthritis Prevalence</vt:lpstr>
      <vt:lpstr>What types are there?</vt:lpstr>
      <vt:lpstr>Rheumatic Arthritis (RA)-What is it?</vt:lpstr>
      <vt:lpstr>RA: Risk Factors</vt:lpstr>
      <vt:lpstr>RA: Prevalence</vt:lpstr>
      <vt:lpstr>RA: Incidence</vt:lpstr>
      <vt:lpstr>RA: Morbidity</vt:lpstr>
      <vt:lpstr>RA: Mortality and Co-morbidities</vt:lpstr>
      <vt:lpstr>Osteoarthritis (OA)-What is it?</vt:lpstr>
      <vt:lpstr>OA: Risk Factors</vt:lpstr>
      <vt:lpstr>OA: Prevalence</vt:lpstr>
      <vt:lpstr>OA: Incidence</vt:lpstr>
      <vt:lpstr>OA: Morbidity</vt:lpstr>
      <vt:lpstr>Traumatic Arthritis (TA)-What is it?</vt:lpstr>
      <vt:lpstr>Gout</vt:lpstr>
      <vt:lpstr>Reactive Arthritis</vt:lpstr>
      <vt:lpstr>Comorbidities Associated with Arthritis</vt:lpstr>
      <vt:lpstr>Arthritis-Attributable Limitations</vt:lpstr>
      <vt:lpstr>Screening and Treatment</vt:lpstr>
      <vt:lpstr>Annual Cost of Arthritis in the U.S.</vt:lpstr>
      <vt:lpstr>Cost: Percentage of GDP by State</vt:lpstr>
      <vt:lpstr>Total Cost of U.S. Adults with Arthritis</vt:lpstr>
      <vt:lpstr>Efforts to Reduce Incidence and Prevalence</vt:lpstr>
      <vt:lpstr>National Public Health Agenda for Osteoarthritis</vt:lpstr>
      <vt:lpstr>Are we meeting our goals?</vt:lpstr>
      <vt:lpstr>Current CDC Projects</vt:lpstr>
      <vt:lpstr>Current CDC projects cont’d.</vt:lpstr>
      <vt:lpstr>Other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Arthritis</dc:title>
  <dc:creator>Clara Bergeron</dc:creator>
  <cp:lastModifiedBy>Christopher Buttery</cp:lastModifiedBy>
  <cp:revision>53</cp:revision>
  <dcterms:created xsi:type="dcterms:W3CDTF">2014-02-26T14:39:12Z</dcterms:created>
  <dcterms:modified xsi:type="dcterms:W3CDTF">2014-03-03T13:33:47Z</dcterms:modified>
</cp:coreProperties>
</file>