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90" r:id="rId4"/>
    <p:sldId id="265" r:id="rId5"/>
    <p:sldId id="266" r:id="rId6"/>
    <p:sldId id="267" r:id="rId7"/>
    <p:sldId id="268" r:id="rId8"/>
    <p:sldId id="274" r:id="rId9"/>
    <p:sldId id="275" r:id="rId10"/>
    <p:sldId id="276" r:id="rId11"/>
    <p:sldId id="269" r:id="rId12"/>
    <p:sldId id="272" r:id="rId13"/>
    <p:sldId id="273" r:id="rId14"/>
    <p:sldId id="270" r:id="rId15"/>
    <p:sldId id="294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7" r:id="rId25"/>
    <p:sldId id="271" r:id="rId26"/>
    <p:sldId id="286" r:id="rId27"/>
    <p:sldId id="281" r:id="rId28"/>
    <p:sldId id="261" r:id="rId29"/>
    <p:sldId id="288" r:id="rId30"/>
    <p:sldId id="263" r:id="rId31"/>
    <p:sldId id="291" r:id="rId32"/>
    <p:sldId id="289" r:id="rId33"/>
    <p:sldId id="292" r:id="rId34"/>
    <p:sldId id="295" r:id="rId35"/>
    <p:sldId id="296" r:id="rId36"/>
    <p:sldId id="297" r:id="rId37"/>
    <p:sldId id="293" r:id="rId38"/>
    <p:sldId id="29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CD8E-86E1-487B-AD3F-D78968B23B2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BC077-F3BE-465E-9CE6-FE272909C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5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Live Births and Breast-feeding</a:t>
            </a:r>
            <a:r>
              <a:rPr lang="en-US" baseline="0" dirty="0" smtClean="0"/>
              <a:t> show lower levels of RA onset. Oral contraceptives and early menopause show an increased risk. </a:t>
            </a:r>
            <a:endParaRPr lang="en-US" dirty="0" smtClean="0"/>
          </a:p>
          <a:p>
            <a:r>
              <a:rPr lang="en-US" dirty="0" smtClean="0"/>
              <a:t>MHC- Major </a:t>
            </a:r>
            <a:r>
              <a:rPr lang="en-US" dirty="0" err="1" smtClean="0"/>
              <a:t>Histocompatability</a:t>
            </a:r>
            <a:r>
              <a:rPr lang="en-US" dirty="0" smtClean="0"/>
              <a:t> Complex, PTPN22 related to auto-immune disorders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Primary- generally older patients, fewer co-morbidities, short stay and likely</a:t>
            </a:r>
            <a:r>
              <a:rPr lang="en-US" baseline="0" dirty="0" smtClean="0"/>
              <a:t> to undergo procedure</a:t>
            </a:r>
          </a:p>
          <a:p>
            <a:r>
              <a:rPr lang="en-US" baseline="0" dirty="0" smtClean="0"/>
              <a:t>Secondary- older, more co-morbidities, longer </a:t>
            </a:r>
            <a:r>
              <a:rPr lang="en-US" baseline="0" dirty="0" err="1" smtClean="0"/>
              <a:t>hospializations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co-morbidities could be due to treatments for RA (</a:t>
            </a: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 err="1" smtClean="0"/>
              <a:t>Immunosuppression</a:t>
            </a:r>
            <a:r>
              <a:rPr lang="en-US" dirty="0" smtClean="0"/>
              <a:t> leading to increased infections)</a:t>
            </a:r>
            <a:r>
              <a:rPr lang="en-US" baseline="0" dirty="0" smtClean="0"/>
              <a:t> or risk factors associated with RA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Smoking for CVD)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NSAID- Non-steroid anti-inflammatory drug, carries</a:t>
            </a:r>
            <a:r>
              <a:rPr lang="en-US" baseline="0" dirty="0" smtClean="0"/>
              <a:t> risk of intestinal bleeding and GI disorders</a:t>
            </a:r>
            <a:endParaRPr lang="en-US" dirty="0" smtClean="0"/>
          </a:p>
          <a:p>
            <a:r>
              <a:rPr lang="en-US" dirty="0" smtClean="0"/>
              <a:t>DMARD- Disease modifying </a:t>
            </a:r>
            <a:r>
              <a:rPr lang="en-US" dirty="0" err="1" smtClean="0"/>
              <a:t>antirheumatic</a:t>
            </a:r>
            <a:r>
              <a:rPr lang="en-US" dirty="0" smtClean="0"/>
              <a:t> drug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Knee and Hip Radiographic May Be Underestimated</a:t>
            </a:r>
            <a:r>
              <a:rPr lang="en-US" baseline="0" dirty="0" smtClean="0"/>
              <a:t> – more common to describe?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Feet higher Radio than </a:t>
            </a:r>
            <a:r>
              <a:rPr lang="en-US" baseline="0" dirty="0" err="1" smtClean="0"/>
              <a:t>Symp</a:t>
            </a:r>
            <a:r>
              <a:rPr lang="en-US" baseline="0" dirty="0" smtClean="0"/>
              <a:t>- cases more severe?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077-F3BE-465E-9CE6-FE272909C9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9ECA4B-CD5F-4E5B-AD81-EC70F997481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FF053F-5297-424A-8BE4-158458DAAC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nhanes/databriefs/osteoporosis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ams.nih.gov/Health_Info/Osteoarthritis/default.asp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c.gov/arthritis/basics/gout.htm" TargetMode="External"/><Relationship Id="rId5" Type="http://schemas.openxmlformats.org/officeDocument/2006/relationships/hyperlink" Target="http://www.cdc.gov/arthritis/data_statistics/state_data_list.htm" TargetMode="External"/><Relationship Id="rId4" Type="http://schemas.openxmlformats.org/officeDocument/2006/relationships/hyperlink" Target="http://www.cdc.gov/arthritis/basics/general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nhanes/databriefs/osteoporosis.pdf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bi.nlm.nih.gov/pubmed/21165602" TargetMode="External"/><Relationship Id="rId4" Type="http://schemas.openxmlformats.org/officeDocument/2006/relationships/hyperlink" Target="http://www.niams.nih.gov/Health_Info/Bone/Osteoporosis/osteoporosis_ff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Arthritides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Erik Haley</a:t>
            </a:r>
          </a:p>
          <a:p>
            <a:r>
              <a:rPr lang="en-US" dirty="0" smtClean="0"/>
              <a:t>Epidemiology of Chronic Diseases</a:t>
            </a:r>
          </a:p>
          <a:p>
            <a:r>
              <a:rPr lang="en-US" dirty="0" smtClean="0"/>
              <a:t>March 11, 2013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 is shown to be higher in women and elderly populations; no risk factor is seen for race</a:t>
            </a:r>
          </a:p>
          <a:p>
            <a:pPr lvl="1"/>
            <a:r>
              <a:rPr lang="en-US" dirty="0" smtClean="0"/>
              <a:t>Reproductive hormone levels may affect risk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Evidence  suggests that several genes, including DR4 and DRB1 of the MHC genes and PTPN22, can lead to a pre-disposition for RA</a:t>
            </a:r>
          </a:p>
          <a:p>
            <a:endParaRPr lang="en-US" dirty="0" smtClean="0"/>
          </a:p>
          <a:p>
            <a:r>
              <a:rPr lang="en-US" dirty="0" smtClean="0"/>
              <a:t>Smoking is associated with a moderate (~2) increased risk of RA onset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Prevalence </a:t>
            </a:r>
            <a:endParaRPr lang="en-US" dirty="0"/>
          </a:p>
        </p:txBody>
      </p:sp>
      <p:pic>
        <p:nvPicPr>
          <p:cNvPr id="2050" name="Picture 2" descr="Sex-specific prevalence of doctor-diagnosed arthritis by 10 year age groups, National Health Interview Survey, 2003-2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6590422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Prevalence</a:t>
            </a:r>
            <a:endParaRPr lang="en-US" dirty="0"/>
          </a:p>
        </p:txBody>
      </p:sp>
      <p:pic>
        <p:nvPicPr>
          <p:cNvPr id="46082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5991225" cy="4496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Prevalence</a:t>
            </a:r>
            <a:endParaRPr lang="en-US" dirty="0"/>
          </a:p>
        </p:txBody>
      </p:sp>
      <p:pic>
        <p:nvPicPr>
          <p:cNvPr id="48130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6382969" cy="4768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Prevalence</a:t>
            </a:r>
            <a:endParaRPr lang="en-US" dirty="0"/>
          </a:p>
        </p:txBody>
      </p:sp>
      <p:pic>
        <p:nvPicPr>
          <p:cNvPr id="41986" name="Picture 2" descr="Figure 5A – A graph showing the prevalence of arthritis where under/normal weight adults is 16.9%, among overweight adults is 19.8% and among obese adults is 29.6%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753100" cy="4759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Virginia Prevalence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97" y="1828801"/>
          <a:ext cx="6934202" cy="4521201"/>
        </p:xfrm>
        <a:graphic>
          <a:graphicData uri="http://schemas.openxmlformats.org/drawingml/2006/table">
            <a:tbl>
              <a:tblPr/>
              <a:tblGrid>
                <a:gridCol w="3686538"/>
                <a:gridCol w="811916"/>
                <a:gridCol w="811916"/>
                <a:gridCol w="811916"/>
                <a:gridCol w="811916"/>
              </a:tblGrid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Virginia (state data)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2003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2005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2007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2009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19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Adults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1,495,000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1,539,000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1,540,000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1,488,000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19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Adults limited by arthritis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554,000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577,000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522,000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627,000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of adults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27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28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27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26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women/men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30/24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32/23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32/22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29/23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whites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29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28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29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28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blacks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26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25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26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23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% Hispanics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13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27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12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12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19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18–44 year olds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14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12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10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12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19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45–64 year olds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37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37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37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34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4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% 65+ year olds with arthritis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52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59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58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54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19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with arthritis who are overweight or obese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66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69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69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68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19"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% with arthritis who are physically inactive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19 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15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/>
                        <a:t>16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18</a:t>
                      </a:r>
                    </a:p>
                  </a:txBody>
                  <a:tcPr marL="30006" marR="30006" marT="30006" marB="30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Osteoarthritis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 costs an individual about $2600 in out-of-pocket expenses- total cost is $5700 per year</a:t>
            </a:r>
          </a:p>
          <a:p>
            <a:endParaRPr lang="en-US" dirty="0" smtClean="0"/>
          </a:p>
          <a:p>
            <a:r>
              <a:rPr lang="en-US" dirty="0" smtClean="0"/>
              <a:t>Knee and hip replacement surgeries for OA cost $7.9 billion</a:t>
            </a:r>
          </a:p>
          <a:p>
            <a:endParaRPr lang="en-US" dirty="0" smtClean="0"/>
          </a:p>
          <a:p>
            <a:r>
              <a:rPr lang="en-US" dirty="0" smtClean="0"/>
              <a:t>Job-related costs are 3.4-12.1 billion a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Osteoarthritis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Arthritis is the leading cause of disability in the USA with OA of the knee being most prominent</a:t>
            </a:r>
          </a:p>
          <a:p>
            <a:endParaRPr lang="en-US" dirty="0" smtClean="0"/>
          </a:p>
          <a:p>
            <a:r>
              <a:rPr lang="en-US" dirty="0" smtClean="0"/>
              <a:t>80% of people with OA have some degree of limited motion- 1 in 4 cannot perform daily living activities</a:t>
            </a:r>
          </a:p>
          <a:p>
            <a:endParaRPr lang="en-US" dirty="0" smtClean="0"/>
          </a:p>
          <a:p>
            <a:r>
              <a:rPr lang="en-US" dirty="0" smtClean="0"/>
              <a:t>In 1999, adults with OA reported more than 13 days of work lost due to health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 Project reported that RA would cost an individual $5,763 in medical expenses annually in 1987</a:t>
            </a:r>
          </a:p>
          <a:p>
            <a:endParaRPr lang="en-US" dirty="0" smtClean="0"/>
          </a:p>
          <a:p>
            <a:r>
              <a:rPr lang="en-US" dirty="0" smtClean="0"/>
              <a:t>Non-medical costs in 1992 were reported to be $2785 for RA, compared to $1011 for OA</a:t>
            </a:r>
          </a:p>
          <a:p>
            <a:endParaRPr lang="en-US" dirty="0" smtClean="0"/>
          </a:p>
          <a:p>
            <a:r>
              <a:rPr lang="en-US" dirty="0" smtClean="0"/>
              <a:t>The mean estimated lifetime cost of RA was given to be $61,000 – $122,000 in 1995, depending on age of 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Patients with RA have worse motor function than patients with OA or non-affected people</a:t>
            </a:r>
          </a:p>
          <a:p>
            <a:endParaRPr lang="en-US" dirty="0" smtClean="0"/>
          </a:p>
          <a:p>
            <a:r>
              <a:rPr lang="en-US" dirty="0" smtClean="0"/>
              <a:t>Patients with RA were more likely to change jobs or hours worked, lose their jobs, be unable to find another job or retire.</a:t>
            </a:r>
          </a:p>
          <a:p>
            <a:pPr lvl="1"/>
            <a:r>
              <a:rPr lang="en-US" dirty="0" smtClean="0"/>
              <a:t>Most common in service jobs compared to management or jobs with limited physical activities</a:t>
            </a:r>
          </a:p>
          <a:p>
            <a:endParaRPr lang="en-US" dirty="0" smtClean="0"/>
          </a:p>
          <a:p>
            <a:r>
              <a:rPr lang="en-US" dirty="0" smtClean="0"/>
              <a:t>People with RA were twice as likely as unaffected individuals to report some form of motor limitation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Arthritis has many forms and conditions, all of which are characterized by inflammation of the joints</a:t>
            </a:r>
          </a:p>
          <a:p>
            <a:endParaRPr lang="en-US" dirty="0" smtClean="0"/>
          </a:p>
          <a:p>
            <a:r>
              <a:rPr lang="en-US" dirty="0" smtClean="0"/>
              <a:t>Osteoarthritis – joint symptoms due to defective cartilage  and changes in the surrounding bone, most common form</a:t>
            </a:r>
          </a:p>
          <a:p>
            <a:pPr lvl="1"/>
            <a:r>
              <a:rPr lang="en-US" dirty="0" smtClean="0"/>
              <a:t>Idiopathic – localized or generalized</a:t>
            </a:r>
          </a:p>
          <a:p>
            <a:pPr lvl="1"/>
            <a:r>
              <a:rPr lang="en-US" dirty="0" smtClean="0"/>
              <a:t>Secondary - Traumatic, Congenital or Other Medical Cause</a:t>
            </a:r>
          </a:p>
          <a:p>
            <a:endParaRPr lang="en-US" dirty="0" smtClean="0"/>
          </a:p>
          <a:p>
            <a:r>
              <a:rPr lang="en-US" dirty="0" smtClean="0"/>
              <a:t>Rheumatoid – autoimmune disease attacking synovial membrane, leading to cartilage erosion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Impact</a:t>
            </a:r>
            <a:endParaRPr lang="en-US" dirty="0"/>
          </a:p>
        </p:txBody>
      </p:sp>
      <p:pic>
        <p:nvPicPr>
          <p:cNvPr id="50178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5991225" cy="4472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Impact</a:t>
            </a:r>
            <a:endParaRPr lang="en-US" dirty="0"/>
          </a:p>
        </p:txBody>
      </p:sp>
      <p:pic>
        <p:nvPicPr>
          <p:cNvPr id="68610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502679" cy="486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Arthritis Impact</a:t>
            </a:r>
            <a:endParaRPr lang="en-US" dirty="0"/>
          </a:p>
        </p:txBody>
      </p:sp>
      <p:pic>
        <p:nvPicPr>
          <p:cNvPr id="70658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6527056" cy="4898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Impact</a:t>
            </a:r>
            <a:endParaRPr lang="en-US" dirty="0"/>
          </a:p>
        </p:txBody>
      </p:sp>
      <p:pic>
        <p:nvPicPr>
          <p:cNvPr id="72706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6502679" cy="486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Impact</a:t>
            </a:r>
            <a:endParaRPr lang="en-US" dirty="0"/>
          </a:p>
        </p:txBody>
      </p:sp>
      <p:pic>
        <p:nvPicPr>
          <p:cNvPr id="76802" name="Picture 2" descr="Figure 3. Functional limitation is defined as 'very difficult' or 'cannot do' for the following activities: grasp small objects; reach above ones head; sit more than 2 hours; lift or carry 10 pounds; climb a flight of stairs; push a heavy object; walk a 1/4 mile; stand more than 2 hours; stoop, bend, or kneel, NHIS 2002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6779558" cy="4610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Impact</a:t>
            </a:r>
            <a:endParaRPr lang="en-US" dirty="0"/>
          </a:p>
        </p:txBody>
      </p:sp>
      <p:pic>
        <p:nvPicPr>
          <p:cNvPr id="44034" name="Picture 2" descr="Text description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33600"/>
            <a:ext cx="6290866" cy="4391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Arthritis Cost</a:t>
            </a:r>
            <a:endParaRPr lang="en-US" dirty="0"/>
          </a:p>
        </p:txBody>
      </p:sp>
      <p:pic>
        <p:nvPicPr>
          <p:cNvPr id="74754" name="Picture 2" descr="Text description provided 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828800"/>
            <a:ext cx="6278415" cy="473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Hospitalizations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2004 study showed that 992,000 people a year were hospitalized with an arthritic condition as the primary diagnosis</a:t>
            </a:r>
          </a:p>
          <a:p>
            <a:pPr lvl="1"/>
            <a:r>
              <a:rPr lang="en-US" dirty="0" smtClean="0"/>
              <a:t>3.6 million had an AORC as a secondary condition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44.2 million individuals were shown to receive medical care for an arthritic condition as the primary diagnosis, mostly for primary care physicians and orthopedic surgeons</a:t>
            </a:r>
          </a:p>
          <a:p>
            <a:pPr lvl="1"/>
            <a:r>
              <a:rPr lang="en-US" dirty="0" smtClean="0"/>
              <a:t>22.2 million had an AORC as a secondary condition</a:t>
            </a:r>
          </a:p>
          <a:p>
            <a:endParaRPr lang="en-US" dirty="0" smtClean="0"/>
          </a:p>
          <a:p>
            <a:r>
              <a:rPr lang="en-US" dirty="0" smtClean="0"/>
              <a:t>Children 0-17 were estimated to have 827,000 visits for arthritis or rheumatic conditions (AORC)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 mortality is reported as .2-.3 per 100,000 yearly (6% of arthritis deaths)- numbers increased over past 10 years</a:t>
            </a:r>
          </a:p>
          <a:p>
            <a:pPr lvl="1"/>
            <a:r>
              <a:rPr lang="en-US" dirty="0" smtClean="0"/>
              <a:t>Underreported as deaths due to treatments not counted</a:t>
            </a:r>
          </a:p>
          <a:p>
            <a:endParaRPr lang="en-US" dirty="0" smtClean="0"/>
          </a:p>
          <a:p>
            <a:r>
              <a:rPr lang="en-US" dirty="0" smtClean="0"/>
              <a:t>RA accounted as cause of death in 22% of arthritic conditions – patients 2.3 times as likely to die as non-affected patients</a:t>
            </a:r>
          </a:p>
          <a:p>
            <a:pPr lvl="1"/>
            <a:r>
              <a:rPr lang="en-US" dirty="0" smtClean="0"/>
              <a:t>Presence of rheumatoid factor (RF) may be signal of premature morbidity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Co-morbidities of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CVD is more common in patients with RA with ischemic heart disease as most prevalent</a:t>
            </a:r>
          </a:p>
          <a:p>
            <a:endParaRPr lang="en-US" dirty="0" smtClean="0"/>
          </a:p>
          <a:p>
            <a:r>
              <a:rPr lang="en-US" dirty="0" smtClean="0"/>
              <a:t>Infections, particularly tuberculosis</a:t>
            </a:r>
          </a:p>
          <a:p>
            <a:endParaRPr lang="en-US" dirty="0" smtClean="0"/>
          </a:p>
          <a:p>
            <a:r>
              <a:rPr lang="en-US" dirty="0" smtClean="0"/>
              <a:t>Mental Health Diseases, especially anxiety and depression</a:t>
            </a:r>
          </a:p>
          <a:p>
            <a:endParaRPr lang="en-US" dirty="0" smtClean="0"/>
          </a:p>
          <a:p>
            <a:r>
              <a:rPr lang="en-US" dirty="0" smtClean="0"/>
              <a:t>Malignancies such as leukemia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Sites of Arthritic Pain</a:t>
            </a:r>
            <a:endParaRPr lang="en-US" dirty="0"/>
          </a:p>
        </p:txBody>
      </p:sp>
      <p:pic>
        <p:nvPicPr>
          <p:cNvPr id="78850" name="Picture 2" descr="Outline of a woman highlighting neck, spine, hips, fingers, and knees to show common locations of osteoarthrit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81200"/>
            <a:ext cx="1838325" cy="445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 treatment generally focuses on pain relief and self-management to increase physical activity or decrease weight</a:t>
            </a:r>
          </a:p>
          <a:p>
            <a:pPr lvl="1"/>
            <a:r>
              <a:rPr lang="en-US" dirty="0" smtClean="0"/>
              <a:t>Joint replacement surgeries can be done for patients with reduced quality of life</a:t>
            </a:r>
          </a:p>
          <a:p>
            <a:endParaRPr lang="en-US" dirty="0" smtClean="0"/>
          </a:p>
          <a:p>
            <a:r>
              <a:rPr lang="en-US" dirty="0" smtClean="0"/>
              <a:t>RA treatment begins with corticosteroids and NSAIDS at first, followed by non-biologic and then biologic DMARDS if patient does not respond</a:t>
            </a:r>
          </a:p>
          <a:p>
            <a:pPr lvl="1"/>
            <a:r>
              <a:rPr lang="en-US" dirty="0" smtClean="0"/>
              <a:t>Includes OA Treatment and Physical Therapy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 Treatments</a:t>
            </a:r>
            <a:endParaRPr lang="en-US" dirty="0"/>
          </a:p>
        </p:txBody>
      </p:sp>
      <p:pic>
        <p:nvPicPr>
          <p:cNvPr id="84994" name="Picture 2" descr="Illustration showing people doing strengthening, range of motion, and aerobics/heart and lung health exerci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5181600" cy="401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Arthritis interventions focus on improving the quality of life in patients with arthritis</a:t>
            </a:r>
          </a:p>
          <a:p>
            <a:endParaRPr lang="en-US" dirty="0" smtClean="0"/>
          </a:p>
          <a:p>
            <a:r>
              <a:rPr lang="en-US" dirty="0" smtClean="0"/>
              <a:t>These include self-management (Arthritis Self-Management Program and Chronic Disease Self-management Program) and physical activity plans ( Arthritis </a:t>
            </a:r>
            <a:r>
              <a:rPr lang="en-US" dirty="0" err="1" smtClean="0"/>
              <a:t>Fundation</a:t>
            </a:r>
            <a:r>
              <a:rPr lang="en-US" dirty="0" smtClean="0"/>
              <a:t> Exercise/Aquatic Foundation)</a:t>
            </a:r>
          </a:p>
          <a:p>
            <a:endParaRPr lang="en-US" dirty="0" smtClean="0"/>
          </a:p>
          <a:p>
            <a:r>
              <a:rPr lang="en-US" dirty="0" smtClean="0"/>
              <a:t>Media campaigns are underway to focus on physical activity as a form of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Institute of Arthritis and </a:t>
            </a:r>
            <a:r>
              <a:rPr lang="en-US" dirty="0" err="1" smtClean="0"/>
              <a:t>Muscloskeletal</a:t>
            </a:r>
            <a:r>
              <a:rPr lang="en-US" dirty="0" smtClean="0"/>
              <a:t> Diseases funds most research for  arthritis</a:t>
            </a:r>
          </a:p>
          <a:p>
            <a:endParaRPr lang="en-US" dirty="0" smtClean="0"/>
          </a:p>
          <a:p>
            <a:r>
              <a:rPr lang="en-US" dirty="0" smtClean="0"/>
              <a:t>Current topics of interest include biomarkers for OA, tools to monitor cartilage levels, pharmacologic treatments and methods to heal cartilage damage</a:t>
            </a:r>
          </a:p>
          <a:p>
            <a:endParaRPr lang="en-US" dirty="0" smtClean="0"/>
          </a:p>
          <a:p>
            <a:r>
              <a:rPr lang="en-US" dirty="0" err="1" smtClean="0"/>
              <a:t>Doxycycline</a:t>
            </a:r>
            <a:r>
              <a:rPr lang="en-US" dirty="0" smtClean="0"/>
              <a:t> has been shown to stop enzymes that damage cartilage but more study is required</a:t>
            </a:r>
          </a:p>
          <a:p>
            <a:endParaRPr lang="en-US" dirty="0" smtClean="0"/>
          </a:p>
          <a:p>
            <a:r>
              <a:rPr lang="en-US" dirty="0" smtClean="0"/>
              <a:t>3-D scaffold patch in development can be combined with cartilage stem cells to allow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Gout is a rheumatic disease caused by uric acid crystal accumulation </a:t>
            </a:r>
          </a:p>
          <a:p>
            <a:endParaRPr lang="en-US" dirty="0" smtClean="0"/>
          </a:p>
          <a:p>
            <a:r>
              <a:rPr lang="en-US" dirty="0" smtClean="0"/>
              <a:t>Gout incidence is higher for men (3x) than women and higher for blacks (3.1 per 1000/year) than whites (1.8)</a:t>
            </a:r>
          </a:p>
          <a:p>
            <a:pPr lvl="1"/>
            <a:r>
              <a:rPr lang="en-US" dirty="0" smtClean="0"/>
              <a:t>Risk factors include obesity, hypertension, alcohol, diet</a:t>
            </a:r>
          </a:p>
          <a:p>
            <a:endParaRPr lang="en-US" dirty="0" smtClean="0"/>
          </a:p>
          <a:p>
            <a:r>
              <a:rPr lang="en-US" dirty="0" smtClean="0"/>
              <a:t>Gout prevalence increased from 2.9 per 1000 in 1990 to 5.2 in 1999; Men under 65 had 4x the rate of women</a:t>
            </a:r>
          </a:p>
          <a:p>
            <a:endParaRPr lang="en-US" dirty="0" smtClean="0"/>
          </a:p>
          <a:p>
            <a:r>
              <a:rPr lang="en-US" dirty="0" smtClean="0"/>
              <a:t>Gout is commonly episodic instead of chronic – low mortality and impact on quality of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Osteoporosis is a skeletal disorder characterized by low bone mass and weak bone structural integrity</a:t>
            </a:r>
          </a:p>
          <a:p>
            <a:endParaRPr lang="en-US" dirty="0" smtClean="0"/>
          </a:p>
          <a:p>
            <a:r>
              <a:rPr lang="en-US" dirty="0" smtClean="0"/>
              <a:t>In 1988-94, 56% of women had reduced bone density, 16% of which was characterized as osteoporosis; only 18% of men had reduced bone density with only 2% as osteoporosis</a:t>
            </a:r>
          </a:p>
          <a:p>
            <a:endParaRPr lang="en-US" dirty="0" smtClean="0"/>
          </a:p>
          <a:p>
            <a:r>
              <a:rPr lang="en-US" dirty="0" smtClean="0"/>
              <a:t>Whites had the highest prevalence of osteoporosis (17%), followed by Hispanics (12%) and blacks (8%)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http://www.cdc.gov/nchs/data/nhanes/databriefs/osteoporosis.pdf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Factors/Impact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Risk factors for osteoporosis include gender, age, obesity, smoking, drinking and hormone level</a:t>
            </a:r>
          </a:p>
          <a:p>
            <a:endParaRPr lang="en-US" dirty="0" smtClean="0"/>
          </a:p>
          <a:p>
            <a:r>
              <a:rPr lang="en-US" dirty="0" smtClean="0"/>
              <a:t>Major impact of osteoporosis is increased amounts of fractures, mostly due to falls-1.6 million patients with osteoporosis 65+ were treated for fractures in 2002</a:t>
            </a:r>
          </a:p>
          <a:p>
            <a:pPr lvl="1"/>
            <a:r>
              <a:rPr lang="en-US" dirty="0" smtClean="0"/>
              <a:t>$16 billion a year was spent on osteoporosis, $14B on fractures</a:t>
            </a:r>
          </a:p>
          <a:p>
            <a:endParaRPr lang="en-US" dirty="0" smtClean="0"/>
          </a:p>
          <a:p>
            <a:r>
              <a:rPr lang="en-US" dirty="0" smtClean="0"/>
              <a:t>Treatment involves exercise , diet and hormone regulation to build up bone density (high Ca and Vitamin D intake)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NIH Site on OA: </a:t>
            </a:r>
            <a:r>
              <a:rPr lang="en-US" dirty="0" smtClean="0">
                <a:hlinkClick r:id="rId3"/>
              </a:rPr>
              <a:t>http://www.niams.nih.gov/Health_Info/Osteoarthritis/default.asp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CDC Site on Arthritis: </a:t>
            </a:r>
            <a:r>
              <a:rPr lang="en-US" dirty="0" smtClean="0">
                <a:hlinkClick r:id="rId4"/>
              </a:rPr>
              <a:t>http://www.cdc.gov/arthritis/basics/general.htm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CDC State Data: </a:t>
            </a:r>
            <a:r>
              <a:rPr lang="en-US" dirty="0" smtClean="0">
                <a:hlinkClick r:id="rId5"/>
              </a:rPr>
              <a:t>http://www.cdc.gov/arthritis/data_statistics/state_data_list.htm#virginia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CDC Gout Data: </a:t>
            </a:r>
            <a:r>
              <a:rPr lang="en-US" dirty="0" smtClean="0">
                <a:hlinkClick r:id="rId6"/>
              </a:rPr>
              <a:t>http://www.cdc.gov/arthritis/basics/gout.htm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NHAMES III Data: </a:t>
            </a:r>
            <a:r>
              <a:rPr lang="en-US" dirty="0" smtClean="0">
                <a:hlinkClick r:id="rId3"/>
              </a:rPr>
              <a:t>http://www.cdc.gov/nchs/data/nhanes/databriefs/osteoporosis.pdf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NIH Osteoporosis Data: </a:t>
            </a:r>
            <a:r>
              <a:rPr lang="en-US" dirty="0" smtClean="0">
                <a:hlinkClick r:id="rId4"/>
              </a:rPr>
              <a:t>http</a:t>
            </a:r>
            <a:r>
              <a:rPr lang="en-US" smtClean="0">
                <a:hlinkClick r:id="rId4"/>
              </a:rPr>
              <a:t>://www.niams.nih.gov/Health_Info/Bone/Osteoporosis/osteoporosis_ff.asp</a:t>
            </a:r>
            <a:r>
              <a:rPr lang="en-US" smtClean="0"/>
              <a:t>, </a:t>
            </a:r>
            <a:r>
              <a:rPr lang="en-US" smtClean="0">
                <a:hlinkClick r:id="rId5"/>
              </a:rPr>
              <a:t>http://www.ncbi.nlm.nih.gov/pubmed/21165602</a:t>
            </a:r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Osteoarthritis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Incidence of osteoarthritis is higher in women than men and increases with age</a:t>
            </a:r>
          </a:p>
          <a:p>
            <a:endParaRPr lang="en-US" dirty="0" smtClean="0"/>
          </a:p>
          <a:p>
            <a:r>
              <a:rPr lang="en-US" dirty="0" smtClean="0"/>
              <a:t>Arthritis can be diagnosed either by symptoms  (all) or by radiographic analysis (moderate to severe cases)</a:t>
            </a:r>
          </a:p>
          <a:p>
            <a:endParaRPr lang="en-US" dirty="0" smtClean="0"/>
          </a:p>
          <a:p>
            <a:r>
              <a:rPr lang="en-US" dirty="0" smtClean="0"/>
              <a:t>Osteoarthritis affects the various joints differently:</a:t>
            </a:r>
          </a:p>
          <a:p>
            <a:pPr lvl="1"/>
            <a:r>
              <a:rPr lang="en-US" dirty="0" smtClean="0"/>
              <a:t>Hand= 100 in 100,000 per year</a:t>
            </a:r>
          </a:p>
          <a:p>
            <a:pPr lvl="1"/>
            <a:r>
              <a:rPr lang="en-US" dirty="0" smtClean="0"/>
              <a:t>Hip = 88 in 100,000 per year</a:t>
            </a:r>
          </a:p>
          <a:p>
            <a:pPr lvl="1"/>
            <a:r>
              <a:rPr lang="en-US" dirty="0" smtClean="0"/>
              <a:t>Knee= 240 in 100,000 per year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Osteoarthritis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OA affects 13.9% of Americans 25 and older; 33.6% of people 65+ are diagnosed with a type of osteoarthritis</a:t>
            </a:r>
          </a:p>
          <a:p>
            <a:endParaRPr lang="en-US" dirty="0" smtClean="0"/>
          </a:p>
          <a:p>
            <a:r>
              <a:rPr lang="en-US" dirty="0" smtClean="0"/>
              <a:t>Symptomatic OA Prevalence (% of people):</a:t>
            </a:r>
          </a:p>
          <a:p>
            <a:pPr lvl="1"/>
            <a:r>
              <a:rPr lang="en-US" dirty="0" smtClean="0"/>
              <a:t>8% Hand, 2% Feet, 12.1% Knee (16% of adults 45+), 4.4% Hip </a:t>
            </a:r>
          </a:p>
          <a:p>
            <a:pPr lvl="1"/>
            <a:r>
              <a:rPr lang="en-US" dirty="0" smtClean="0"/>
              <a:t>Framingham Study showed Knee OA rates of 6.1% (9.5% for ages 63-93)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Radiographic OA Prevalence:</a:t>
            </a:r>
          </a:p>
          <a:p>
            <a:pPr lvl="1"/>
            <a:r>
              <a:rPr lang="en-US" dirty="0" smtClean="0"/>
              <a:t>7.3% Hand, 2.3% Feet, .9% Knee, 1.5% Hip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Women have a higher incidence and prevalence of OA</a:t>
            </a:r>
          </a:p>
          <a:p>
            <a:pPr lvl="1"/>
            <a:r>
              <a:rPr lang="en-US" dirty="0" smtClean="0"/>
              <a:t>Men have 45% lower knee OA incidence and 36% lower hip OA incidence</a:t>
            </a:r>
          </a:p>
          <a:p>
            <a:pPr lvl="1"/>
            <a:r>
              <a:rPr lang="en-US" dirty="0" smtClean="0"/>
              <a:t>Hand OA Prevalence - Sym(8.9% Female, 6.7% male) and </a:t>
            </a:r>
            <a:r>
              <a:rPr lang="en-US" dirty="0" err="1" smtClean="0"/>
              <a:t>Rad</a:t>
            </a:r>
            <a:r>
              <a:rPr lang="en-US" dirty="0" smtClean="0"/>
              <a:t> (9.5% Female, 4.8% male)</a:t>
            </a:r>
          </a:p>
          <a:p>
            <a:pPr lvl="1"/>
            <a:r>
              <a:rPr lang="en-US" dirty="0" smtClean="0"/>
              <a:t>Knee OA is significantly more severe in females than males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Blacks have a higher rate of knee OA than whites, but no racial differences in hand/foot/hip OA have been detected</a:t>
            </a:r>
          </a:p>
          <a:p>
            <a:endParaRPr lang="en-US" dirty="0" smtClean="0"/>
          </a:p>
          <a:p>
            <a:r>
              <a:rPr lang="en-US" dirty="0" smtClean="0"/>
              <a:t>Asian populations have been shown to have reduced risk of OA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 for OA include both modifiable and non-modifiable factors</a:t>
            </a:r>
          </a:p>
          <a:p>
            <a:endParaRPr lang="en-US" dirty="0" smtClean="0"/>
          </a:p>
          <a:p>
            <a:r>
              <a:rPr lang="en-US" dirty="0" smtClean="0"/>
              <a:t>Non-modifiable risk factors include age, gender, race and genetic predisposition</a:t>
            </a:r>
          </a:p>
          <a:p>
            <a:endParaRPr lang="en-US" dirty="0" smtClean="0"/>
          </a:p>
          <a:p>
            <a:r>
              <a:rPr lang="en-US" dirty="0" smtClean="0"/>
              <a:t>Modifiable risk factors include joint trauma, body mass, and repetitive usage</a:t>
            </a:r>
          </a:p>
          <a:p>
            <a:pPr lvl="1"/>
            <a:r>
              <a:rPr lang="en-US" dirty="0" smtClean="0"/>
              <a:t>Jobs related to OA include construction, cleaning, agriculture, professional sports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Rheumatoid Arthritis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Rochester Epidemiology Project (RE Project) is responsible for most data on RA incidence and prevalence</a:t>
            </a:r>
          </a:p>
          <a:p>
            <a:endParaRPr lang="en-US" dirty="0" smtClean="0"/>
          </a:p>
          <a:p>
            <a:r>
              <a:rPr lang="en-US" dirty="0" smtClean="0"/>
              <a:t>From 1995-2007, 41 in 100,000 people were diagnosed with RA per year</a:t>
            </a:r>
          </a:p>
          <a:p>
            <a:endParaRPr lang="en-US" dirty="0" smtClean="0"/>
          </a:p>
          <a:p>
            <a:r>
              <a:rPr lang="en-US" dirty="0" smtClean="0"/>
              <a:t>A longitudinal study from the 50’s to the 80’s showed that incidence rate decreased from the beginning of the project to 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prevalence of RA was estimated to be .6% (1.5 million adults) in 2005, a drop from 2.1 million in 1990</a:t>
            </a:r>
          </a:p>
          <a:p>
            <a:endParaRPr lang="en-US" dirty="0" smtClean="0"/>
          </a:p>
          <a:p>
            <a:r>
              <a:rPr lang="en-US" dirty="0" smtClean="0"/>
              <a:t>The prevalence of RA increases to about 2% for people above age 60</a:t>
            </a:r>
          </a:p>
          <a:p>
            <a:endParaRPr lang="en-US" dirty="0" smtClean="0"/>
          </a:p>
          <a:p>
            <a:r>
              <a:rPr lang="en-US" dirty="0" smtClean="0"/>
              <a:t>In 1995, RA prevalence was 7.7 per 1000 in women and 4.4 per 1000 in men; 2005 showed an RA prevalence of 9.8 for women and 4.1 for 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1524</TotalTime>
  <Words>1758</Words>
  <Application>Microsoft Office PowerPoint</Application>
  <PresentationFormat>On-screen Show (4:3)</PresentationFormat>
  <Paragraphs>300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Arthritides</vt:lpstr>
      <vt:lpstr>Definitions</vt:lpstr>
      <vt:lpstr>Sites of Arthritic Pain</vt:lpstr>
      <vt:lpstr>Osteoarthritis Incidence</vt:lpstr>
      <vt:lpstr>Osteoarthritis Prevalence</vt:lpstr>
      <vt:lpstr>OA Prevalence</vt:lpstr>
      <vt:lpstr>OA Risk Factors</vt:lpstr>
      <vt:lpstr>Rheumatoid Arthritis Incidence</vt:lpstr>
      <vt:lpstr>RA Prevalence</vt:lpstr>
      <vt:lpstr>RA Risk Factors</vt:lpstr>
      <vt:lpstr>Arthritis Prevalence </vt:lpstr>
      <vt:lpstr>Arthritis Prevalence</vt:lpstr>
      <vt:lpstr>Arthritis Prevalence</vt:lpstr>
      <vt:lpstr>Arthritis Prevalence</vt:lpstr>
      <vt:lpstr>Virginia Prevalence</vt:lpstr>
      <vt:lpstr>Osteoarthritis Cost</vt:lpstr>
      <vt:lpstr>Osteoarthritis Impact</vt:lpstr>
      <vt:lpstr>RA Cost</vt:lpstr>
      <vt:lpstr>RA Impact</vt:lpstr>
      <vt:lpstr>Arthritis Impact</vt:lpstr>
      <vt:lpstr>Arthritis Impact</vt:lpstr>
      <vt:lpstr>Arthritis Impact</vt:lpstr>
      <vt:lpstr>Arthritis Impact</vt:lpstr>
      <vt:lpstr>Arthritis Impact</vt:lpstr>
      <vt:lpstr>Arthritis Impact</vt:lpstr>
      <vt:lpstr>Arthritis Cost</vt:lpstr>
      <vt:lpstr>Hospitalizations</vt:lpstr>
      <vt:lpstr>Mortality</vt:lpstr>
      <vt:lpstr>Co-morbidities of RA</vt:lpstr>
      <vt:lpstr>Treatments</vt:lpstr>
      <vt:lpstr>OA Treatments</vt:lpstr>
      <vt:lpstr>Interventions</vt:lpstr>
      <vt:lpstr>Research</vt:lpstr>
      <vt:lpstr>Gout</vt:lpstr>
      <vt:lpstr>Osteoporosis</vt:lpstr>
      <vt:lpstr>Risk Factors/Impact</vt:lpstr>
      <vt:lpstr>Resources</vt:lpstr>
      <vt:lpstr>Resources: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Arthritis: Rheumatoid, Osteo and Traumatic</dc:title>
  <dc:creator>Chris</dc:creator>
  <cp:lastModifiedBy>C hris</cp:lastModifiedBy>
  <cp:revision>24</cp:revision>
  <dcterms:created xsi:type="dcterms:W3CDTF">2013-03-08T21:39:26Z</dcterms:created>
  <dcterms:modified xsi:type="dcterms:W3CDTF">2013-03-11T16:11:50Z</dcterms:modified>
</cp:coreProperties>
</file>