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1" r:id="rId6"/>
    <p:sldId id="260" r:id="rId7"/>
    <p:sldId id="262" r:id="rId8"/>
    <p:sldId id="263" r:id="rId9"/>
    <p:sldId id="283" r:id="rId10"/>
    <p:sldId id="264" r:id="rId11"/>
    <p:sldId id="265" r:id="rId12"/>
    <p:sldId id="266" r:id="rId13"/>
    <p:sldId id="268" r:id="rId14"/>
    <p:sldId id="271" r:id="rId15"/>
    <p:sldId id="273" r:id="rId16"/>
    <p:sldId id="275" r:id="rId17"/>
    <p:sldId id="276" r:id="rId18"/>
    <p:sldId id="279" r:id="rId19"/>
    <p:sldId id="281" r:id="rId20"/>
    <p:sldId id="282" r:id="rId21"/>
    <p:sldId id="274" r:id="rId22"/>
    <p:sldId id="270" r:id="rId23"/>
    <p:sldId id="269" r:id="rId24"/>
    <p:sldId id="277" r:id="rId25"/>
    <p:sldId id="280" r:id="rId26"/>
    <p:sldId id="278" r:id="rId27"/>
    <p:sldId id="28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61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05D09B-07DF-804B-B780-F3A293AA071A}" type="datetimeFigureOut">
              <a:rPr lang="en-US" smtClean="0"/>
              <a:pPr/>
              <a:t>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E1A12-9DB0-CC49-9B03-A627A08D566D}" type="slidenum">
              <a:rPr lang="en-US" smtClean="0"/>
              <a:pPr/>
              <a:t>‹#›</a:t>
            </a:fld>
            <a:endParaRPr lang="en-US"/>
          </a:p>
        </p:txBody>
      </p:sp>
    </p:spTree>
    <p:extLst>
      <p:ext uri="{BB962C8B-B14F-4D97-AF65-F5344CB8AC3E}">
        <p14:creationId xmlns:p14="http://schemas.microsoft.com/office/powerpoint/2010/main" val="1505424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Overweight</a:t>
            </a:r>
            <a:r>
              <a:rPr lang="en-US" baseline="0" dirty="0" smtClean="0"/>
              <a:t> and Obese: synonyms for a weight greater than what is considered to be healthy for a given height; both terms identify a point at which likelihood of increase in disease will occur. </a:t>
            </a:r>
          </a:p>
          <a:p>
            <a:endParaRPr lang="en-US" baseline="0" dirty="0" smtClean="0"/>
          </a:p>
          <a:p>
            <a:r>
              <a:rPr lang="en-US" baseline="0" dirty="0" smtClean="0"/>
              <a:t>The World Health Organization defines </a:t>
            </a:r>
            <a:r>
              <a:rPr lang="en-US" i="1" baseline="0" dirty="0" smtClean="0"/>
              <a:t>obesity</a:t>
            </a:r>
            <a:r>
              <a:rPr lang="en-US" baseline="0" dirty="0" smtClean="0"/>
              <a:t> as abnormal or excessive fat accumulation that may impair health, whereas </a:t>
            </a:r>
            <a:r>
              <a:rPr lang="en-US" i="1" baseline="0" dirty="0" smtClean="0"/>
              <a:t>overweight</a:t>
            </a:r>
            <a:r>
              <a:rPr lang="en-US" baseline="0" dirty="0" smtClean="0"/>
              <a:t> is defined as having excessive body weight for a certain height.</a:t>
            </a:r>
          </a:p>
        </p:txBody>
      </p:sp>
      <p:sp>
        <p:nvSpPr>
          <p:cNvPr id="4" name="Slide Number Placeholder 3"/>
          <p:cNvSpPr>
            <a:spLocks noGrp="1"/>
          </p:cNvSpPr>
          <p:nvPr>
            <p:ph type="sldNum" sz="quarter" idx="10"/>
          </p:nvPr>
        </p:nvSpPr>
        <p:spPr/>
        <p:txBody>
          <a:bodyPr/>
          <a:lstStyle/>
          <a:p>
            <a:fld id="{F66E1A12-9DB0-CC49-9B03-A627A08D566D}" type="slidenum">
              <a:rPr lang="en-US" smtClean="0"/>
              <a:pPr/>
              <a:t>2</a:t>
            </a:fld>
            <a:endParaRPr lang="en-US"/>
          </a:p>
        </p:txBody>
      </p:sp>
    </p:spTree>
    <p:extLst>
      <p:ext uri="{BB962C8B-B14F-4D97-AF65-F5344CB8AC3E}">
        <p14:creationId xmlns:p14="http://schemas.microsoft.com/office/powerpoint/2010/main" val="1709646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/obesity/data/prevalence-</a:t>
            </a:r>
            <a:r>
              <a:rPr lang="en-US" dirty="0" err="1" smtClean="0"/>
              <a:t>maps.html</a:t>
            </a:r>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11</a:t>
            </a:fld>
            <a:endParaRPr lang="en-US"/>
          </a:p>
        </p:txBody>
      </p:sp>
    </p:spTree>
    <p:extLst>
      <p:ext uri="{BB962C8B-B14F-4D97-AF65-F5344CB8AC3E}">
        <p14:creationId xmlns:p14="http://schemas.microsoft.com/office/powerpoint/2010/main" val="36300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Institute for Health Metrics and Evaluation at University of Washington</a:t>
            </a:r>
          </a:p>
          <a:p>
            <a:r>
              <a:rPr lang="en-US" dirty="0" smtClean="0"/>
              <a:t>For both sexes</a:t>
            </a:r>
            <a:r>
              <a:rPr lang="en-US" baseline="0" dirty="0" smtClean="0"/>
              <a:t> adults </a:t>
            </a:r>
          </a:p>
          <a:p>
            <a:r>
              <a:rPr lang="en-US" baseline="0" dirty="0" smtClean="0"/>
              <a:t>Larger percentages due to adding overweight figures as well, but good representation </a:t>
            </a:r>
            <a:r>
              <a:rPr lang="en-US" baseline="0" smtClean="0"/>
              <a:t>of geographical data</a:t>
            </a:r>
          </a:p>
          <a:p>
            <a:r>
              <a:rPr lang="en-US" smtClean="0"/>
              <a:t> </a:t>
            </a:r>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12</a:t>
            </a:fld>
            <a:endParaRPr lang="en-US"/>
          </a:p>
        </p:txBody>
      </p:sp>
    </p:spTree>
    <p:extLst>
      <p:ext uri="{BB962C8B-B14F-4D97-AF65-F5344CB8AC3E}">
        <p14:creationId xmlns:p14="http://schemas.microsoft.com/office/powerpoint/2010/main" val="207465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Percentage of populations medically</a:t>
            </a:r>
            <a:r>
              <a:rPr lang="en-US" baseline="0" dirty="0" smtClean="0"/>
              <a:t> defined as obese </a:t>
            </a:r>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13</a:t>
            </a:fld>
            <a:endParaRPr lang="en-US"/>
          </a:p>
        </p:txBody>
      </p:sp>
    </p:spTree>
    <p:extLst>
      <p:ext uri="{BB962C8B-B14F-4D97-AF65-F5344CB8AC3E}">
        <p14:creationId xmlns:p14="http://schemas.microsoft.com/office/powerpoint/2010/main" val="2800715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15</a:t>
            </a:fld>
            <a:endParaRPr lang="en-US"/>
          </a:p>
        </p:txBody>
      </p:sp>
    </p:spTree>
    <p:extLst>
      <p:ext uri="{BB962C8B-B14F-4D97-AF65-F5344CB8AC3E}">
        <p14:creationId xmlns:p14="http://schemas.microsoft.com/office/powerpoint/2010/main" val="393222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Sleep Debt:</a:t>
            </a:r>
            <a:r>
              <a:rPr lang="en-US" baseline="0" dirty="0" smtClean="0"/>
              <a:t> ever tried an all-nighter and found yourself munching away? </a:t>
            </a:r>
          </a:p>
          <a:p>
            <a:r>
              <a:rPr lang="en-US" baseline="0" dirty="0" smtClean="0"/>
              <a:t>Endocrine disruptors: polychlorinated </a:t>
            </a:r>
            <a:r>
              <a:rPr lang="en-US" baseline="0" dirty="0" err="1" smtClean="0"/>
              <a:t>biphenols</a:t>
            </a:r>
            <a:r>
              <a:rPr lang="en-US" baseline="0" dirty="0" smtClean="0"/>
              <a:t>, dichlorodiphenyltrichloroethane</a:t>
            </a:r>
          </a:p>
          <a:p>
            <a:r>
              <a:rPr lang="en-US" baseline="0" dirty="0" smtClean="0"/>
              <a:t>Increasing </a:t>
            </a:r>
            <a:r>
              <a:rPr lang="en-US" baseline="0" dirty="0" err="1" smtClean="0"/>
              <a:t>Gravida</a:t>
            </a:r>
            <a:r>
              <a:rPr lang="en-US" baseline="0" dirty="0" smtClean="0"/>
              <a:t> Age: </a:t>
            </a:r>
            <a:r>
              <a:rPr lang="en-US" baseline="0" dirty="0" err="1" smtClean="0"/>
              <a:t>prezygotic</a:t>
            </a:r>
            <a:r>
              <a:rPr lang="en-US" baseline="0" dirty="0" smtClean="0"/>
              <a:t> hypothesis-development is subject to environmental influences on the </a:t>
            </a:r>
            <a:r>
              <a:rPr lang="en-US" baseline="0" dirty="0" err="1" smtClean="0"/>
              <a:t>oocyte</a:t>
            </a:r>
            <a:r>
              <a:rPr lang="en-US" baseline="0" dirty="0" smtClean="0"/>
              <a:t> prior to conception. Such influences may occur in the maternal grandmother's uterus where </a:t>
            </a:r>
            <a:r>
              <a:rPr lang="en-US" baseline="0" dirty="0" err="1" smtClean="0"/>
              <a:t>oogenesis</a:t>
            </a:r>
            <a:r>
              <a:rPr lang="en-US" baseline="0" dirty="0" smtClean="0"/>
              <a:t> is completed or in the mother before fertilization </a:t>
            </a:r>
          </a:p>
          <a:p>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16</a:t>
            </a:fld>
            <a:endParaRPr lang="en-US"/>
          </a:p>
        </p:txBody>
      </p:sp>
    </p:spTree>
    <p:extLst>
      <p:ext uri="{BB962C8B-B14F-4D97-AF65-F5344CB8AC3E}">
        <p14:creationId xmlns:p14="http://schemas.microsoft.com/office/powerpoint/2010/main" val="323909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Twins Alexander</a:t>
            </a:r>
            <a:r>
              <a:rPr lang="en-US" baseline="0" dirty="0" smtClean="0"/>
              <a:t> and Chris Van </a:t>
            </a:r>
            <a:r>
              <a:rPr lang="en-US" baseline="0" dirty="0" err="1" smtClean="0"/>
              <a:t>Tulleken</a:t>
            </a:r>
            <a:r>
              <a:rPr lang="en-US" baseline="0" dirty="0" smtClean="0"/>
              <a:t>- Sugar vs. Fat </a:t>
            </a:r>
          </a:p>
          <a:p>
            <a:r>
              <a:rPr lang="en-US" baseline="0" dirty="0" smtClean="0"/>
              <a:t>“So, what were our conclusions? If you want to lose weight it will be much easier if you avoid processed foods made with sugar and fat. These foods affect your brain in a completely different way from natural foods and it's hard for anyone to resist eating too much.</a:t>
            </a:r>
          </a:p>
          <a:p>
            <a:r>
              <a:rPr lang="en-US" baseline="0" dirty="0" smtClean="0"/>
              <a:t>And any diet that eliminates fat or sugar will be unpalatable, hard to sustain and probably be bad for your health, too.”</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66E1A12-9DB0-CC49-9B03-A627A08D566D}" type="slidenum">
              <a:rPr lang="en-US" smtClean="0"/>
              <a:pPr/>
              <a:t>18</a:t>
            </a:fld>
            <a:endParaRPr lang="en-US"/>
          </a:p>
        </p:txBody>
      </p:sp>
    </p:spTree>
    <p:extLst>
      <p:ext uri="{BB962C8B-B14F-4D97-AF65-F5344CB8AC3E}">
        <p14:creationId xmlns:p14="http://schemas.microsoft.com/office/powerpoint/2010/main" val="408458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dirty="0" smtClean="0"/>
              <a:t>Parallel group,</a:t>
            </a:r>
            <a:r>
              <a:rPr lang="en-US" baseline="0" dirty="0" smtClean="0"/>
              <a:t> randomized control trial : </a:t>
            </a:r>
            <a:r>
              <a:rPr lang="en-US" dirty="0" smtClean="0"/>
              <a:t>251 children (of 305 students to attended</a:t>
            </a:r>
            <a:r>
              <a:rPr lang="en-US" baseline="0" dirty="0" smtClean="0"/>
              <a:t> at least half of KNF)</a:t>
            </a:r>
            <a:r>
              <a:rPr lang="en-US" dirty="0" smtClean="0"/>
              <a:t> in urban,</a:t>
            </a:r>
            <a:r>
              <a:rPr lang="en-US" baseline="0" dirty="0" smtClean="0"/>
              <a:t> low-income neighborhoods in LA</a:t>
            </a:r>
          </a:p>
          <a:p>
            <a:pPr marL="685800" lvl="1" indent="-228600">
              <a:buAutoNum type="arabicPeriod"/>
            </a:pPr>
            <a:r>
              <a:rPr lang="en-US" baseline="0" dirty="0" smtClean="0"/>
              <a:t>Randomized to Kids N Fitness or General Education  </a:t>
            </a:r>
          </a:p>
          <a:p>
            <a:pPr marL="685800" lvl="1" indent="-228600">
              <a:buFontTx/>
              <a:buChar char="-"/>
            </a:pPr>
            <a:r>
              <a:rPr lang="en-US" baseline="0" dirty="0" smtClean="0"/>
              <a:t>Kids N Fitness: 6 week, met weekly – 45 min physical activity, 45 min nutrition </a:t>
            </a:r>
            <a:r>
              <a:rPr lang="en-US" baseline="0" dirty="0" err="1" smtClean="0"/>
              <a:t>ed</a:t>
            </a:r>
            <a:r>
              <a:rPr lang="en-US" baseline="0" dirty="0" smtClean="0"/>
              <a:t> class </a:t>
            </a:r>
          </a:p>
          <a:p>
            <a:pPr marL="685800" lvl="1" indent="-228600">
              <a:buFontTx/>
              <a:buChar char="-"/>
            </a:pPr>
            <a:r>
              <a:rPr lang="en-US" baseline="0" dirty="0" smtClean="0"/>
              <a:t>Intervention sites also participated in school-wide wellness activities </a:t>
            </a:r>
          </a:p>
          <a:p>
            <a:pPr marL="685800" lvl="1" indent="-228600">
              <a:buFontTx/>
              <a:buChar char="-"/>
            </a:pPr>
            <a:r>
              <a:rPr lang="en-US" baseline="0" dirty="0" smtClean="0"/>
              <a:t>In contrast to clinical programs, school programs delivered at little to no cost to families – reach low income and urban</a:t>
            </a:r>
          </a:p>
          <a:p>
            <a:pPr marL="685800" lvl="1" indent="-228600">
              <a:buFontTx/>
              <a:buChar char="-"/>
            </a:pPr>
            <a:r>
              <a:rPr lang="en-US" baseline="0" dirty="0" smtClean="0"/>
              <a:t>Result: girls- BMI reduction -3.65 (base:22.65), boys- BMI reduction -2.56 (base:21.89) 12 months from baseline</a:t>
            </a:r>
          </a:p>
          <a:p>
            <a:pPr marL="1143000" lvl="2" indent="-228600">
              <a:buFontTx/>
              <a:buChar char="-"/>
            </a:pPr>
            <a:r>
              <a:rPr lang="en-US" baseline="0" dirty="0" smtClean="0"/>
              <a:t>Due to baseline diff of physical activity of genders   </a:t>
            </a:r>
            <a:endParaRPr lang="en-US" dirty="0" smtClean="0"/>
          </a:p>
          <a:p>
            <a:r>
              <a:rPr lang="en-US" dirty="0" smtClean="0"/>
              <a:t>2. longitudinal,</a:t>
            </a:r>
            <a:r>
              <a:rPr lang="en-US" baseline="0" dirty="0" smtClean="0"/>
              <a:t> nonrandomized clinical – 177 obese children (age 6-16) participate in 3month program, 65 of those completed a 6 month intervention</a:t>
            </a:r>
          </a:p>
          <a:p>
            <a:r>
              <a:rPr lang="en-US" baseline="0" dirty="0" smtClean="0"/>
              <a:t>	- controls: 25 age and maturity matched obese children – at obesity clinic not able to commit to program </a:t>
            </a:r>
          </a:p>
          <a:p>
            <a:r>
              <a:rPr lang="en-US" baseline="0" dirty="0" smtClean="0"/>
              <a:t>	- body weight, BMI, fitness measured at baseline, after 3 &amp; 6 months </a:t>
            </a:r>
          </a:p>
          <a:p>
            <a:r>
              <a:rPr lang="en-US" baseline="0" dirty="0" smtClean="0"/>
              <a:t>	- combined diet and exercise program</a:t>
            </a:r>
          </a:p>
          <a:p>
            <a:r>
              <a:rPr lang="en-US" baseline="0" dirty="0" smtClean="0"/>
              <a:t>	- 1/month visit to dietician, 2/week training program by professional youth coaches, 1/week self-guided exercise </a:t>
            </a:r>
          </a:p>
          <a:p>
            <a:r>
              <a:rPr lang="en-US" baseline="0" dirty="0" smtClean="0"/>
              <a:t>	- results: BMI correlated significantly </a:t>
            </a:r>
            <a:r>
              <a:rPr lang="en-US" baseline="0" dirty="0" err="1" smtClean="0"/>
              <a:t>w</a:t>
            </a:r>
            <a:r>
              <a:rPr lang="en-US" baseline="0" dirty="0" smtClean="0"/>
              <a:t>/ hrs of TV and computer playing </a:t>
            </a:r>
          </a:p>
          <a:p>
            <a:r>
              <a:rPr lang="en-US" baseline="0" dirty="0" smtClean="0"/>
              <a:t>	-3 months: 65% of subjects lost weight, 74% reduction in BMI (26.1+-1.4 kg/m2 – 25.4); significant increase in BW and BMI in control</a:t>
            </a:r>
          </a:p>
          <a:p>
            <a:r>
              <a:rPr lang="en-US" baseline="0" dirty="0" smtClean="0"/>
              <a:t>	-6 months: significantly greater BMI reduction (-0.95 </a:t>
            </a:r>
            <a:r>
              <a:rPr lang="en-US" baseline="0" dirty="0" err="1" smtClean="0"/>
              <a:t>vs</a:t>
            </a:r>
            <a:r>
              <a:rPr lang="en-US" baseline="0" dirty="0" smtClean="0"/>
              <a:t> -0.53 in 3months)   </a:t>
            </a:r>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19</a:t>
            </a:fld>
            <a:endParaRPr lang="en-US"/>
          </a:p>
        </p:txBody>
      </p:sp>
    </p:spTree>
    <p:extLst>
      <p:ext uri="{BB962C8B-B14F-4D97-AF65-F5344CB8AC3E}">
        <p14:creationId xmlns:p14="http://schemas.microsoft.com/office/powerpoint/2010/main" val="333853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Study</a:t>
            </a:r>
            <a:r>
              <a:rPr lang="en-US" baseline="0" dirty="0" smtClean="0"/>
              <a:t> based on 36 obese adolescents from low socioeconomic background – 21 completed (low compliance from participants, school staff and parents)</a:t>
            </a:r>
          </a:p>
          <a:p>
            <a:pPr marL="685800" lvl="1" indent="-228600">
              <a:buFontTx/>
              <a:buChar char="-"/>
            </a:pPr>
            <a:r>
              <a:rPr lang="en-US" baseline="0" dirty="0" smtClean="0"/>
              <a:t>controls: healthy, normal age-appropriate BMI children</a:t>
            </a:r>
          </a:p>
          <a:p>
            <a:pPr marL="685800" lvl="1" indent="-228600">
              <a:buFontTx/>
              <a:buChar char="-"/>
            </a:pPr>
            <a:r>
              <a:rPr lang="en-US" baseline="0" dirty="0" smtClean="0"/>
              <a:t>6months: 1/week clinical dietician, 2/week exercise regimen (60min) </a:t>
            </a:r>
          </a:p>
          <a:p>
            <a:pPr marL="685800" lvl="1" indent="-228600">
              <a:buFontTx/>
              <a:buChar char="-"/>
            </a:pPr>
            <a:r>
              <a:rPr lang="en-US" baseline="0" dirty="0" smtClean="0"/>
              <a:t>Conclusion: BMI significantly decreased from 32.46 – 30.32</a:t>
            </a:r>
          </a:p>
          <a:p>
            <a:pPr marL="1143000" lvl="2" indent="-228600">
              <a:buFontTx/>
              <a:buChar char="-"/>
            </a:pPr>
            <a:r>
              <a:rPr lang="en-US" baseline="0" dirty="0" smtClean="0"/>
              <a:t>Complex task, emphasis on integrating parents and school environment necessary</a:t>
            </a:r>
          </a:p>
          <a:p>
            <a:pPr marL="228600" lvl="0" indent="-228600">
              <a:buFontTx/>
              <a:buAutoNum type="arabicPeriod" startAt="2"/>
            </a:pPr>
            <a:r>
              <a:rPr lang="en-US" baseline="0" dirty="0" smtClean="0"/>
              <a:t>5 month intervention 209 primary school – divided to 103 intervention, 106 control</a:t>
            </a:r>
          </a:p>
          <a:p>
            <a:pPr marL="685800" lvl="1" indent="-228600">
              <a:buFontTx/>
              <a:buChar char="-"/>
            </a:pPr>
            <a:r>
              <a:rPr lang="en-US" baseline="0" dirty="0" smtClean="0"/>
              <a:t>Groups matched on basis of deprivation index, score to ID underprivileged areas</a:t>
            </a:r>
          </a:p>
          <a:p>
            <a:pPr marL="685800" lvl="1" indent="-228600">
              <a:buFontTx/>
              <a:buChar char="-"/>
            </a:pPr>
            <a:r>
              <a:rPr lang="en-US" baseline="0" dirty="0" smtClean="0"/>
              <a:t>Mostly physical activity intervention, children had time to explore healthy eating options </a:t>
            </a:r>
          </a:p>
          <a:p>
            <a:pPr marL="685800" lvl="1" indent="-228600">
              <a:buFontTx/>
              <a:buNone/>
            </a:pPr>
            <a:r>
              <a:rPr lang="en-US" baseline="0" dirty="0" smtClean="0"/>
              <a:t>- 8 month </a:t>
            </a:r>
            <a:r>
              <a:rPr lang="en-US" baseline="0" dirty="0" err="1" smtClean="0"/>
              <a:t>followup</a:t>
            </a:r>
            <a:r>
              <a:rPr lang="en-US" baseline="0" dirty="0" smtClean="0"/>
              <a:t>- mean SDS (standard deviation score) BMI decrease by 0.06 units in intervention group, increase by 0.12 in controls   </a:t>
            </a:r>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20</a:t>
            </a:fld>
            <a:endParaRPr lang="en-US"/>
          </a:p>
        </p:txBody>
      </p:sp>
    </p:spTree>
    <p:extLst>
      <p:ext uri="{BB962C8B-B14F-4D97-AF65-F5344CB8AC3E}">
        <p14:creationId xmlns:p14="http://schemas.microsoft.com/office/powerpoint/2010/main" val="527954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 we</a:t>
            </a:r>
            <a:r>
              <a:rPr lang="en-US" baseline="0" dirty="0" smtClean="0"/>
              <a:t> do to impact the subject compliance complication -  long term commitment, acceptance of problem </a:t>
            </a:r>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21</a:t>
            </a:fld>
            <a:endParaRPr lang="en-US"/>
          </a:p>
        </p:txBody>
      </p:sp>
    </p:spTree>
    <p:extLst>
      <p:ext uri="{BB962C8B-B14F-4D97-AF65-F5344CB8AC3E}">
        <p14:creationId xmlns:p14="http://schemas.microsoft.com/office/powerpoint/2010/main" val="177776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 from the CDC website.</a:t>
            </a:r>
          </a:p>
          <a:p>
            <a:endParaRPr lang="en-US" baseline="0" dirty="0" smtClean="0"/>
          </a:p>
          <a:p>
            <a:r>
              <a:rPr lang="en-US" baseline="0" dirty="0" smtClean="0"/>
              <a:t>Overweight: a BMI of 25.0 – 29.9</a:t>
            </a:r>
          </a:p>
          <a:p>
            <a:r>
              <a:rPr lang="en-US" baseline="0" dirty="0" smtClean="0"/>
              <a:t>Obese: a BMI of 30.0+</a:t>
            </a:r>
          </a:p>
          <a:p>
            <a:r>
              <a:rPr lang="en-US" baseline="0" dirty="0" smtClean="0"/>
              <a:t>Limitations of the BMI scale: it can be a good gauge of an individual’s risk for disease, however, it is only an</a:t>
            </a:r>
            <a:r>
              <a:rPr lang="en-US" i="1" baseline="0" dirty="0" smtClean="0"/>
              <a:t> estimate</a:t>
            </a:r>
            <a:r>
              <a:rPr lang="en-US" i="0" baseline="0" dirty="0" smtClean="0"/>
              <a:t> of an individual’s body fat. It can overestimate the body fat of an athlete or someone with higher muscle mass, and it can underestimate older people or those who have lost muscle mass (“skinny fat”). </a:t>
            </a:r>
          </a:p>
          <a:p>
            <a:endParaRPr lang="en-US" i="0" baseline="0" dirty="0" smtClean="0"/>
          </a:p>
          <a:p>
            <a:r>
              <a:rPr lang="en-US" i="0" baseline="0" dirty="0" smtClean="0"/>
              <a:t>There are other measures used to measure body fat like skinfold thickness (uses calipers), underwater weighing, bioelectrical </a:t>
            </a:r>
            <a:r>
              <a:rPr lang="en-US" i="0" baseline="0" dirty="0" err="1" smtClean="0"/>
              <a:t>impedence</a:t>
            </a:r>
            <a:r>
              <a:rPr lang="en-US" i="0" baseline="0" dirty="0" smtClean="0"/>
              <a:t>, dual-energy x-ray absorptiometry, and isotope dilution. However, the CDC doesn’t use these methods because they’re not always readily available and they also require highly trained personnel.</a:t>
            </a:r>
          </a:p>
          <a:p>
            <a:endParaRPr lang="en-US" i="0" baseline="0" dirty="0" smtClean="0"/>
          </a:p>
          <a:p>
            <a:endParaRPr lang="en-US" i="0" baseline="0" dirty="0" smtClean="0"/>
          </a:p>
          <a:p>
            <a:r>
              <a:rPr lang="en-US" i="0" baseline="0" dirty="0" smtClean="0"/>
              <a:t>Arnold Schwarzenegger at his competition weight was 235 </a:t>
            </a:r>
            <a:r>
              <a:rPr lang="en-US" i="0" baseline="0" dirty="0" err="1" smtClean="0"/>
              <a:t>lbs</a:t>
            </a:r>
            <a:r>
              <a:rPr lang="en-US" i="0" baseline="0" dirty="0" smtClean="0"/>
              <a:t>, same as the man in the first picture.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3</a:t>
            </a:fld>
            <a:endParaRPr lang="en-US"/>
          </a:p>
        </p:txBody>
      </p:sp>
    </p:spTree>
    <p:extLst>
      <p:ext uri="{BB962C8B-B14F-4D97-AF65-F5344CB8AC3E}">
        <p14:creationId xmlns:p14="http://schemas.microsoft.com/office/powerpoint/2010/main" val="96388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a:r>
            <a:r>
              <a:rPr lang="en-US" baseline="0" dirty="0" smtClean="0"/>
              <a:t>e measurement is taken at the middle of your torso, right about the hipbones as you exhale. </a:t>
            </a:r>
          </a:p>
          <a:p>
            <a:endParaRPr lang="en-US" baseline="0" dirty="0" smtClean="0"/>
          </a:p>
          <a:p>
            <a:r>
              <a:rPr lang="en-US" baseline="0" dirty="0" smtClean="0"/>
              <a:t>The more fat that sits around your waist rather than your hips, increases your likelihood for certain diseases and diabetes type 2.</a:t>
            </a:r>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4</a:t>
            </a:fld>
            <a:endParaRPr lang="en-US"/>
          </a:p>
        </p:txBody>
      </p:sp>
    </p:spTree>
    <p:extLst>
      <p:ext uri="{BB962C8B-B14F-4D97-AF65-F5344CB8AC3E}">
        <p14:creationId xmlns:p14="http://schemas.microsoft.com/office/powerpoint/2010/main" val="44837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considered</a:t>
            </a:r>
            <a:r>
              <a:rPr lang="en-US" baseline="0" dirty="0" smtClean="0"/>
              <a:t> overweight or obese (according to the BMI index/waist circumference) </a:t>
            </a:r>
            <a:r>
              <a:rPr lang="en-US" b="1" baseline="0" dirty="0" smtClean="0"/>
              <a:t>and</a:t>
            </a:r>
            <a:r>
              <a:rPr lang="en-US" b="0" baseline="0" dirty="0" smtClean="0"/>
              <a:t> have two or more of these risk factors</a:t>
            </a:r>
            <a:r>
              <a:rPr lang="en-US" b="0" baseline="0" dirty="0" smtClean="0">
                <a:sym typeface="Wingdings"/>
              </a:rPr>
              <a:t> will be told to lose weight.</a:t>
            </a:r>
          </a:p>
          <a:p>
            <a:r>
              <a:rPr lang="en-US" b="0" baseline="0" dirty="0" smtClean="0">
                <a:sym typeface="Wingdings"/>
              </a:rPr>
              <a:t>Even a small weight loss of 5-10% of your body weight is enough to lower the risk of disease. </a:t>
            </a:r>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5</a:t>
            </a:fld>
            <a:endParaRPr lang="en-US"/>
          </a:p>
        </p:txBody>
      </p:sp>
    </p:spTree>
    <p:extLst>
      <p:ext uri="{BB962C8B-B14F-4D97-AF65-F5344CB8AC3E}">
        <p14:creationId xmlns:p14="http://schemas.microsoft.com/office/powerpoint/2010/main" val="135135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www.commed.vcu.edu</a:t>
            </a:r>
            <a:r>
              <a:rPr lang="en-US" dirty="0" smtClean="0"/>
              <a:t>/</a:t>
            </a:r>
            <a:r>
              <a:rPr lang="en-US" dirty="0" err="1" smtClean="0"/>
              <a:t>Chronic_Disease</a:t>
            </a:r>
            <a:r>
              <a:rPr lang="en-US" dirty="0" smtClean="0"/>
              <a:t>/Obesity/</a:t>
            </a:r>
            <a:r>
              <a:rPr lang="en-US" dirty="0" err="1" smtClean="0"/>
              <a:t>percentHealthbudget.pdf</a:t>
            </a:r>
            <a:endParaRPr lang="en-US" dirty="0" smtClean="0"/>
          </a:p>
          <a:p>
            <a:r>
              <a:rPr lang="en-US" dirty="0" smtClean="0"/>
              <a:t>http://</a:t>
            </a:r>
            <a:r>
              <a:rPr lang="en-US" dirty="0" err="1" smtClean="0"/>
              <a:t>www.cdc.gov</a:t>
            </a:r>
            <a:r>
              <a:rPr lang="en-US" dirty="0" smtClean="0"/>
              <a:t>/obesity/data/</a:t>
            </a:r>
            <a:r>
              <a:rPr lang="en-US" dirty="0" err="1" smtClean="0"/>
              <a:t>adult.html</a:t>
            </a:r>
            <a:endParaRPr lang="en-US" dirty="0" smtClean="0"/>
          </a:p>
          <a:p>
            <a:endParaRPr lang="en-US" dirty="0" smtClean="0"/>
          </a:p>
          <a:p>
            <a:r>
              <a:rPr lang="en-US" dirty="0" smtClean="0"/>
              <a:t>Average medical spending for obese</a:t>
            </a:r>
            <a:r>
              <a:rPr lang="en-US" baseline="0" dirty="0" smtClean="0"/>
              <a:t> people is found to be about 42% higher than their healthier counterparts. </a:t>
            </a:r>
          </a:p>
          <a:p>
            <a:endParaRPr lang="en-US" baseline="0" dirty="0" smtClean="0"/>
          </a:p>
          <a:p>
            <a:r>
              <a:rPr lang="en-US" baseline="0" dirty="0" smtClean="0"/>
              <a:t>The network of diseases connected to obesity is very high: it’s harder to find a disease not exacerbated by obesity than to find one that is. A question that now needs to be considered is: should we consider </a:t>
            </a:r>
            <a:r>
              <a:rPr lang="en-US" i="0" baseline="0" dirty="0" smtClean="0"/>
              <a:t>obesity</a:t>
            </a:r>
            <a:r>
              <a:rPr lang="en-US" i="1" baseline="0" dirty="0" smtClean="0"/>
              <a:t> </a:t>
            </a:r>
            <a:r>
              <a:rPr lang="en-US" i="0" baseline="0" dirty="0" smtClean="0"/>
              <a:t>as a disease? A condition? A disorder? And if we did categorize it as a disease, would actually help improve the health outcomes that are labeled as obese?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6</a:t>
            </a:fld>
            <a:endParaRPr lang="en-US"/>
          </a:p>
        </p:txBody>
      </p:sp>
    </p:spTree>
    <p:extLst>
      <p:ext uri="{BB962C8B-B14F-4D97-AF65-F5344CB8AC3E}">
        <p14:creationId xmlns:p14="http://schemas.microsoft.com/office/powerpoint/2010/main" val="1659969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7</a:t>
            </a:fld>
            <a:endParaRPr lang="en-US"/>
          </a:p>
        </p:txBody>
      </p:sp>
    </p:spTree>
    <p:extLst>
      <p:ext uri="{BB962C8B-B14F-4D97-AF65-F5344CB8AC3E}">
        <p14:creationId xmlns:p14="http://schemas.microsoft.com/office/powerpoint/2010/main" val="70360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Childhood obesity: 7% in 1980 to 18%</a:t>
            </a:r>
            <a:r>
              <a:rPr lang="en-US" baseline="0" dirty="0" smtClean="0"/>
              <a:t> in 2012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Adolescent obesity: 5% in 1980 to 21% in 2012</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the</a:t>
            </a:r>
            <a:r>
              <a:rPr lang="en-US" baseline="0" dirty="0" smtClean="0"/>
              <a:t> increasing rates of childhood obesity, we need to remember that childhood health predicts adult morbidity and mortality; we also need to keep in mind how it affects the quality of life for children.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the increase in childhood obesity comes the rise of diabetes type 2 in children. Studies have shown that most youth with diabetes type 2 will be required to take oral medications or insulin therapy after just a few years after diagnosis, which will carry on for the rest of their lives as diabetes is a disease that is treatable but not curable. </a:t>
            </a:r>
            <a:endParaRPr lang="en-US" dirty="0" smtClean="0"/>
          </a:p>
          <a:p>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8</a:t>
            </a:fld>
            <a:endParaRPr lang="en-US"/>
          </a:p>
        </p:txBody>
      </p:sp>
    </p:spTree>
    <p:extLst>
      <p:ext uri="{BB962C8B-B14F-4D97-AF65-F5344CB8AC3E}">
        <p14:creationId xmlns:p14="http://schemas.microsoft.com/office/powerpoint/2010/main" val="342397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Prevalence of Obesity among Low-Income Children aged 2-4 years by state and income, 2011</a:t>
            </a:r>
          </a:p>
          <a:p>
            <a:endParaRPr lang="en-US" dirty="0" smtClean="0"/>
          </a:p>
          <a:p>
            <a:r>
              <a:rPr lang="en-US" dirty="0" smtClean="0"/>
              <a:t>http://</a:t>
            </a:r>
            <a:r>
              <a:rPr lang="en-US" dirty="0" err="1" smtClean="0"/>
              <a:t>www.cdc.gov</a:t>
            </a:r>
            <a:r>
              <a:rPr lang="en-US" dirty="0" smtClean="0"/>
              <a:t>/obesity/data/</a:t>
            </a:r>
            <a:r>
              <a:rPr lang="en-US" dirty="0" err="1" smtClean="0"/>
              <a:t>childhood.html</a:t>
            </a:r>
            <a:endParaRPr lang="en-US" dirty="0" smtClean="0"/>
          </a:p>
          <a:p>
            <a:endParaRPr lang="en-US" dirty="0" smtClean="0"/>
          </a:p>
          <a:p>
            <a:r>
              <a:rPr lang="en-US" dirty="0" smtClean="0"/>
              <a:t>They found that</a:t>
            </a:r>
            <a:r>
              <a:rPr lang="en-US" baseline="0" dirty="0" smtClean="0"/>
              <a:t> obesity prevalence was highest in </a:t>
            </a:r>
            <a:r>
              <a:rPr lang="en-US" baseline="0" dirty="0" err="1" smtClean="0"/>
              <a:t>familes</a:t>
            </a:r>
            <a:r>
              <a:rPr lang="en-US" baseline="0" dirty="0" smtClean="0"/>
              <a:t> with incomes below the poverty line. Why?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9</a:t>
            </a:fld>
            <a:endParaRPr lang="en-US"/>
          </a:p>
        </p:txBody>
      </p:sp>
    </p:spTree>
    <p:extLst>
      <p:ext uri="{BB962C8B-B14F-4D97-AF65-F5344CB8AC3E}">
        <p14:creationId xmlns:p14="http://schemas.microsoft.com/office/powerpoint/2010/main" val="47114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 little disparity</a:t>
            </a:r>
            <a:r>
              <a:rPr lang="en-US" baseline="0" dirty="0" smtClean="0"/>
              <a:t> among male and female obesity rates. However, among African-American adults, 56.6% of women were obese compared to 37.1% of men. </a:t>
            </a:r>
            <a:endParaRPr lang="en-US" dirty="0"/>
          </a:p>
        </p:txBody>
      </p:sp>
      <p:sp>
        <p:nvSpPr>
          <p:cNvPr id="4" name="Slide Number Placeholder 3"/>
          <p:cNvSpPr>
            <a:spLocks noGrp="1"/>
          </p:cNvSpPr>
          <p:nvPr>
            <p:ph type="sldNum" sz="quarter" idx="10"/>
          </p:nvPr>
        </p:nvSpPr>
        <p:spPr/>
        <p:txBody>
          <a:bodyPr/>
          <a:lstStyle/>
          <a:p>
            <a:fld id="{F66E1A12-9DB0-CC49-9B03-A627A08D566D}" type="slidenum">
              <a:rPr lang="en-US" smtClean="0"/>
              <a:pPr/>
              <a:t>10</a:t>
            </a:fld>
            <a:endParaRPr lang="en-US"/>
          </a:p>
        </p:txBody>
      </p:sp>
    </p:spTree>
    <p:extLst>
      <p:ext uri="{BB962C8B-B14F-4D97-AF65-F5344CB8AC3E}">
        <p14:creationId xmlns:p14="http://schemas.microsoft.com/office/powerpoint/2010/main" val="219284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FCB6839A-B81D-FA40-BF3B-B6A3A1E2993D}" type="datetimeFigureOut">
              <a:rPr lang="en-US" smtClean="0"/>
              <a:pPr/>
              <a:t>2/9/2015</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E35DEB6-ED79-804D-897B-A839730C540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B6839A-B81D-FA40-BF3B-B6A3A1E2993D}"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5DEB6-ED79-804D-897B-A839730C54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B6839A-B81D-FA40-BF3B-B6A3A1E2993D}"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5DEB6-ED79-804D-897B-A839730C54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B6839A-B81D-FA40-BF3B-B6A3A1E2993D}"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5DEB6-ED79-804D-897B-A839730C54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B6839A-B81D-FA40-BF3B-B6A3A1E2993D}"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5DEB6-ED79-804D-897B-A839730C540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B6839A-B81D-FA40-BF3B-B6A3A1E2993D}"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5DEB6-ED79-804D-897B-A839730C54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B6839A-B81D-FA40-BF3B-B6A3A1E2993D}" type="datetimeFigureOut">
              <a:rPr lang="en-US" smtClean="0"/>
              <a:pPr/>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5DEB6-ED79-804D-897B-A839730C54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B6839A-B81D-FA40-BF3B-B6A3A1E2993D}" type="datetimeFigureOut">
              <a:rPr lang="en-US" smtClean="0"/>
              <a:pPr/>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5DEB6-ED79-804D-897B-A839730C54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FCB6839A-B81D-FA40-BF3B-B6A3A1E2993D}" type="datetimeFigureOut">
              <a:rPr lang="en-US" smtClean="0"/>
              <a:pPr/>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5DEB6-ED79-804D-897B-A839730C540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B6839A-B81D-FA40-BF3B-B6A3A1E2993D}"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5DEB6-ED79-804D-897B-A839730C54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CB6839A-B81D-FA40-BF3B-B6A3A1E2993D}"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5DEB6-ED79-804D-897B-A839730C540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FCB6839A-B81D-FA40-BF3B-B6A3A1E2993D}" type="datetimeFigureOut">
              <a:rPr lang="en-US" smtClean="0"/>
              <a:pPr/>
              <a:t>2/9/2015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FE35DEB6-ED79-804D-897B-A839730C540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atlantic.com/health/archive/2013/04/look-how-quickly-the-us-got-fat-1985-2010-animated-map/274878/"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dailymail.co.uk/health/article-2546975/One-twin-gave-sugar-gave-fat-Their-experiment-change-YOUR-life.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emours.org/content/dam/nemours/wwwv2/filebox/service/healthy-living/growuphealthy/nhps/Childhood%20Obesity%20Prevention%20Strategies%20for%20Rural%20Communities.pdf" TargetMode="External"/><Relationship Id="rId2" Type="http://schemas.openxmlformats.org/officeDocument/2006/relationships/hyperlink" Target="http://www.letsmove.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nutrition/downloads/State-Indicator-Report-Fruits-Vegetables-2013.pdf" TargetMode="External"/><Relationship Id="rId2" Type="http://schemas.openxmlformats.org/officeDocument/2006/relationships/hyperlink" Target="http://www.cdc.gov/physicalactivity/downloads/pa_state_indicator_report_201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hlbi.nih.gov/health/educational/lose_wt/BMI/bmicalc.htm"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Obesity	</a:t>
            </a:r>
            <a:endParaRPr lang="en-US" dirty="0"/>
          </a:p>
        </p:txBody>
      </p:sp>
      <p:sp>
        <p:nvSpPr>
          <p:cNvPr id="3" name="Subtitle 2"/>
          <p:cNvSpPr>
            <a:spLocks noGrp="1"/>
          </p:cNvSpPr>
          <p:nvPr>
            <p:ph type="subTitle" idx="1"/>
          </p:nvPr>
        </p:nvSpPr>
        <p:spPr/>
        <p:txBody>
          <a:bodyPr>
            <a:normAutofit/>
          </a:bodyPr>
          <a:lstStyle/>
          <a:p>
            <a:r>
              <a:rPr lang="en-US" dirty="0" smtClean="0"/>
              <a:t>Jamie Chen &amp; Julie Park</a:t>
            </a:r>
          </a:p>
          <a:p>
            <a:r>
              <a:rPr lang="en-US" dirty="0" smtClean="0"/>
              <a:t>EPID 624</a:t>
            </a:r>
          </a:p>
          <a:p>
            <a:r>
              <a:rPr lang="en-US" dirty="0" smtClean="0"/>
              <a:t>9 January 2015</a:t>
            </a:r>
            <a:endParaRPr lang="en-US" dirty="0"/>
          </a:p>
        </p:txBody>
      </p:sp>
    </p:spTree>
    <p:extLst>
      <p:ext uri="{BB962C8B-B14F-4D97-AF65-F5344CB8AC3E}">
        <p14:creationId xmlns:p14="http://schemas.microsoft.com/office/powerpoint/2010/main" val="1264301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idx="1"/>
          </p:nvPr>
        </p:nvSpPr>
        <p:spPr>
          <a:xfrm>
            <a:off x="1006750" y="1600200"/>
            <a:ext cx="7898179" cy="1933984"/>
          </a:xfrm>
        </p:spPr>
        <p:txBody>
          <a:bodyPr>
            <a:normAutofit fontScale="85000" lnSpcReduction="20000"/>
          </a:bodyPr>
          <a:lstStyle/>
          <a:p>
            <a:r>
              <a:rPr lang="en-US" dirty="0" smtClean="0"/>
              <a:t>Obesity is </a:t>
            </a:r>
            <a:r>
              <a:rPr lang="en-US" b="1" dirty="0" smtClean="0"/>
              <a:t>lower among Caucasians</a:t>
            </a:r>
            <a:r>
              <a:rPr lang="en-US" dirty="0" smtClean="0"/>
              <a:t> then among African-Americans and Mexican-Americans.</a:t>
            </a:r>
          </a:p>
          <a:p>
            <a:r>
              <a:rPr lang="en-US" dirty="0" smtClean="0"/>
              <a:t>In </a:t>
            </a:r>
            <a:r>
              <a:rPr lang="en-US" b="1" dirty="0" smtClean="0"/>
              <a:t>females</a:t>
            </a:r>
            <a:r>
              <a:rPr lang="en-US" dirty="0" smtClean="0"/>
              <a:t>, obesity is highest among </a:t>
            </a:r>
            <a:r>
              <a:rPr lang="en-US" b="1" dirty="0" smtClean="0"/>
              <a:t>African-Americans</a:t>
            </a:r>
            <a:r>
              <a:rPr lang="en-US" dirty="0" smtClean="0"/>
              <a:t>. In </a:t>
            </a:r>
            <a:r>
              <a:rPr lang="en-US" b="1" dirty="0" smtClean="0"/>
              <a:t>males ≤ 20 years old</a:t>
            </a:r>
            <a:r>
              <a:rPr lang="en-US" dirty="0" smtClean="0"/>
              <a:t>, obesity is the highest in </a:t>
            </a:r>
            <a:r>
              <a:rPr lang="en-US" b="1" dirty="0" smtClean="0"/>
              <a:t>Mexican-Americans. </a:t>
            </a:r>
            <a:endParaRPr lang="en-US" dirty="0"/>
          </a:p>
        </p:txBody>
      </p:sp>
      <p:pic>
        <p:nvPicPr>
          <p:cNvPr id="4" name="Picture 3"/>
          <p:cNvPicPr>
            <a:picLocks noChangeAspect="1"/>
          </p:cNvPicPr>
          <p:nvPr/>
        </p:nvPicPr>
        <p:blipFill>
          <a:blip r:embed="rId3"/>
          <a:stretch>
            <a:fillRect/>
          </a:stretch>
        </p:blipFill>
        <p:spPr>
          <a:xfrm>
            <a:off x="2058289" y="3534184"/>
            <a:ext cx="4918769" cy="2995513"/>
          </a:xfrm>
          <a:prstGeom prst="rect">
            <a:avLst/>
          </a:prstGeom>
        </p:spPr>
      </p:pic>
    </p:spTree>
    <p:extLst>
      <p:ext uri="{BB962C8B-B14F-4D97-AF65-F5344CB8AC3E}">
        <p14:creationId xmlns:p14="http://schemas.microsoft.com/office/powerpoint/2010/main" val="1687662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 the US</a:t>
            </a:r>
            <a:endParaRPr lang="en-US" dirty="0"/>
          </a:p>
        </p:txBody>
      </p:sp>
      <p:pic>
        <p:nvPicPr>
          <p:cNvPr id="5" name="Picture 4"/>
          <p:cNvPicPr>
            <a:picLocks noChangeAspect="1"/>
          </p:cNvPicPr>
          <p:nvPr/>
        </p:nvPicPr>
        <p:blipFill>
          <a:blip r:embed="rId3"/>
          <a:stretch>
            <a:fillRect/>
          </a:stretch>
        </p:blipFill>
        <p:spPr>
          <a:xfrm>
            <a:off x="107104" y="1279997"/>
            <a:ext cx="4727874" cy="3583649"/>
          </a:xfrm>
          <a:prstGeom prst="rect">
            <a:avLst/>
          </a:prstGeom>
        </p:spPr>
      </p:pic>
      <p:pic>
        <p:nvPicPr>
          <p:cNvPr id="6" name="Picture 5"/>
          <p:cNvPicPr>
            <a:picLocks noChangeAspect="1"/>
          </p:cNvPicPr>
          <p:nvPr/>
        </p:nvPicPr>
        <p:blipFill>
          <a:blip r:embed="rId4"/>
          <a:stretch>
            <a:fillRect/>
          </a:stretch>
        </p:blipFill>
        <p:spPr>
          <a:xfrm>
            <a:off x="4469814" y="3568428"/>
            <a:ext cx="4557519" cy="3148051"/>
          </a:xfrm>
          <a:prstGeom prst="rect">
            <a:avLst/>
          </a:prstGeom>
        </p:spPr>
      </p:pic>
    </p:spTree>
    <p:extLst>
      <p:ext uri="{BB962C8B-B14F-4D97-AF65-F5344CB8AC3E}">
        <p14:creationId xmlns:p14="http://schemas.microsoft.com/office/powerpoint/2010/main" val="3502033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Prevalence (IHME)</a:t>
            </a:r>
            <a:endParaRPr lang="en-US" dirty="0"/>
          </a:p>
        </p:txBody>
      </p:sp>
      <p:pic>
        <p:nvPicPr>
          <p:cNvPr id="4" name="Content Placeholder 3" descr="global obesity rates .png"/>
          <p:cNvPicPr>
            <a:picLocks noGrp="1" noChangeAspect="1"/>
          </p:cNvPicPr>
          <p:nvPr>
            <p:ph idx="1"/>
          </p:nvPr>
        </p:nvPicPr>
        <p:blipFill>
          <a:blip r:embed="rId3"/>
          <a:stretch>
            <a:fillRect/>
          </a:stretch>
        </p:blipFill>
        <p:spPr>
          <a:xfrm>
            <a:off x="929308" y="1851955"/>
            <a:ext cx="8214692" cy="439033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61475"/>
            <a:ext cx="7498080" cy="2772630"/>
          </a:xfrm>
        </p:spPr>
        <p:txBody>
          <a:bodyPr>
            <a:normAutofit fontScale="90000"/>
          </a:bodyPr>
          <a:lstStyle/>
          <a:p>
            <a:r>
              <a:rPr lang="en-US" dirty="0" smtClean="0">
                <a:hlinkClick r:id="rId3"/>
              </a:rPr>
              <a:t>http://www.theatlantic.com/health/archive/2013/04/look-how-quickly-the-us-got-fat-1985-2010-animated-map/274878/</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354412"/>
            <a:ext cx="7498080" cy="1703851"/>
          </a:xfrm>
        </p:spPr>
        <p:txBody>
          <a:bodyPr/>
          <a:lstStyle/>
          <a:p>
            <a:r>
              <a:rPr lang="en-US" dirty="0" smtClean="0"/>
              <a:t>What Got Us Here?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of Obesity: Multifaceted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There are various factors that tie into obesity:</a:t>
            </a:r>
          </a:p>
          <a:p>
            <a:pPr lvl="1"/>
            <a:r>
              <a:rPr lang="en-US" dirty="0" smtClean="0"/>
              <a:t>Environmental</a:t>
            </a:r>
          </a:p>
          <a:p>
            <a:pPr lvl="1"/>
            <a:r>
              <a:rPr lang="en-US" dirty="0" smtClean="0"/>
              <a:t>Genetic</a:t>
            </a:r>
          </a:p>
          <a:p>
            <a:pPr lvl="1"/>
            <a:r>
              <a:rPr lang="en-US" dirty="0" smtClean="0"/>
              <a:t>Physiologic</a:t>
            </a:r>
          </a:p>
          <a:p>
            <a:pPr lvl="1"/>
            <a:r>
              <a:rPr lang="en-US" dirty="0" smtClean="0"/>
              <a:t>Psychological</a:t>
            </a:r>
          </a:p>
          <a:p>
            <a:pPr lvl="1"/>
            <a:r>
              <a:rPr lang="en-US" dirty="0" smtClean="0"/>
              <a:t>Socio-economic</a:t>
            </a:r>
          </a:p>
          <a:p>
            <a:pPr lvl="1"/>
            <a:r>
              <a:rPr lang="en-US" dirty="0" smtClean="0"/>
              <a:t>Political</a:t>
            </a:r>
          </a:p>
          <a:p>
            <a:pPr>
              <a:buNone/>
            </a:pPr>
            <a:r>
              <a:rPr lang="en-US" dirty="0" smtClean="0"/>
              <a:t>Sources</a:t>
            </a:r>
          </a:p>
          <a:p>
            <a:pPr lvl="1"/>
            <a:r>
              <a:rPr lang="en-US" dirty="0" smtClean="0"/>
              <a:t>Practical Diabetes International 2001: Causes of Obesity</a:t>
            </a:r>
          </a:p>
          <a:p>
            <a:pPr lvl="1"/>
            <a:r>
              <a:rPr lang="en-US" dirty="0" smtClean="0"/>
              <a:t>Abdominal Imaging 2012: Causes of Obesity  </a:t>
            </a:r>
          </a:p>
        </p:txBody>
      </p:sp>
      <p:sp>
        <p:nvSpPr>
          <p:cNvPr id="4" name="Content Placeholder 3"/>
          <p:cNvSpPr>
            <a:spLocks noGrp="1"/>
          </p:cNvSpPr>
          <p:nvPr>
            <p:ph sz="half" idx="2"/>
          </p:nvPr>
        </p:nvSpPr>
        <p:spPr/>
        <p:txBody>
          <a:bodyPr>
            <a:noAutofit/>
          </a:bodyPr>
          <a:lstStyle/>
          <a:p>
            <a:r>
              <a:rPr lang="en-US" sz="3300" dirty="0" smtClean="0"/>
              <a:t>Most common attributing factor: we eat too much, move too little! </a:t>
            </a:r>
          </a:p>
        </p:txBody>
      </p:sp>
      <p:pic>
        <p:nvPicPr>
          <p:cNvPr id="5" name="Picture 4"/>
          <p:cNvPicPr>
            <a:picLocks noChangeAspect="1"/>
          </p:cNvPicPr>
          <p:nvPr/>
        </p:nvPicPr>
        <p:blipFill>
          <a:blip r:embed="rId3"/>
          <a:stretch>
            <a:fillRect/>
          </a:stretch>
        </p:blipFill>
        <p:spPr>
          <a:xfrm>
            <a:off x="5093208" y="3954091"/>
            <a:ext cx="3831816" cy="26016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tributing factors of obesity.png"/>
          <p:cNvPicPr>
            <a:picLocks noGrp="1" noChangeAspect="1"/>
          </p:cNvPicPr>
          <p:nvPr>
            <p:ph idx="4294967295"/>
          </p:nvPr>
        </p:nvPicPr>
        <p:blipFill>
          <a:blip r:embed="rId3"/>
          <a:stretch>
            <a:fillRect/>
          </a:stretch>
        </p:blipFill>
        <p:spPr>
          <a:xfrm>
            <a:off x="1695175" y="689086"/>
            <a:ext cx="6442075" cy="5394325"/>
          </a:xfrm>
        </p:spPr>
      </p:pic>
      <p:sp>
        <p:nvSpPr>
          <p:cNvPr id="6" name="Rectangle 5"/>
          <p:cNvSpPr/>
          <p:nvPr/>
        </p:nvSpPr>
        <p:spPr>
          <a:xfrm>
            <a:off x="4571999" y="5898745"/>
            <a:ext cx="4198585" cy="369332"/>
          </a:xfrm>
          <a:prstGeom prst="rect">
            <a:avLst/>
          </a:prstGeom>
        </p:spPr>
        <p:txBody>
          <a:bodyPr wrap="none">
            <a:spAutoFit/>
          </a:bodyPr>
          <a:lstStyle/>
          <a:p>
            <a:r>
              <a:rPr lang="en-US" dirty="0" smtClean="0"/>
              <a:t>S.M. Wright, L. J. </a:t>
            </a:r>
            <a:r>
              <a:rPr lang="en-US" dirty="0" err="1" smtClean="0"/>
              <a:t>Aronne</a:t>
            </a:r>
            <a:r>
              <a:rPr lang="en-US" dirty="0" smtClean="0"/>
              <a:t>: Causes of Obesity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endParaRPr lang="en-US" dirty="0"/>
          </a:p>
        </p:txBody>
      </p:sp>
      <p:sp>
        <p:nvSpPr>
          <p:cNvPr id="8" name="Text Placeholder 7"/>
          <p:cNvSpPr>
            <a:spLocks noGrp="1"/>
          </p:cNvSpPr>
          <p:nvPr>
            <p:ph type="body"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8942" y="293753"/>
            <a:ext cx="7198130" cy="4802538"/>
          </a:xfrm>
          <a:prstGeom prst="rect">
            <a:avLst/>
          </a:prstGeom>
        </p:spPr>
      </p:pic>
      <p:sp>
        <p:nvSpPr>
          <p:cNvPr id="3" name="Rectangle 2"/>
          <p:cNvSpPr/>
          <p:nvPr/>
        </p:nvSpPr>
        <p:spPr>
          <a:xfrm>
            <a:off x="1626288" y="5653385"/>
            <a:ext cx="6783946" cy="646331"/>
          </a:xfrm>
          <a:prstGeom prst="rect">
            <a:avLst/>
          </a:prstGeom>
        </p:spPr>
        <p:txBody>
          <a:bodyPr wrap="square">
            <a:spAutoFit/>
          </a:bodyPr>
          <a:lstStyle/>
          <a:p>
            <a:r>
              <a:rPr lang="en-US" dirty="0" smtClean="0">
                <a:hlinkClick r:id="rId4"/>
              </a:rPr>
              <a:t>http://www.dailymail.co.uk/health/article-2546975/One-twin-gave-sugar-gave-fat-Their-experiment-change-YOUR-life.html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Professional/Multidisciplinary Impact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“Impact of a nurse-directed, coordinated school health program to enhance physical activity behaviors and reduce body mass index among minority children: a parallel-group, randomized control trial” – International Journal of Nursing Studies </a:t>
            </a:r>
          </a:p>
          <a:p>
            <a:pPr lvl="1"/>
            <a:r>
              <a:rPr lang="en-US" dirty="0" smtClean="0"/>
              <a:t>Intervention phase and post-intervention assessment</a:t>
            </a:r>
          </a:p>
          <a:p>
            <a:r>
              <a:rPr lang="en-US" dirty="0" smtClean="0"/>
              <a:t>“The effect of a combined intervention on body mass index and fitness in obese children and adolescents- a clinical experience”- European Journal of Pediatrics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Facts on Obesity</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Definition: </a:t>
            </a:r>
            <a:r>
              <a:rPr lang="en-US" b="1" dirty="0" smtClean="0"/>
              <a:t>Overweight</a:t>
            </a:r>
            <a:r>
              <a:rPr lang="en-US" dirty="0" smtClean="0"/>
              <a:t> VS </a:t>
            </a:r>
            <a:r>
              <a:rPr lang="en-US" b="1" dirty="0" smtClean="0"/>
              <a:t>Obese</a:t>
            </a:r>
          </a:p>
          <a:p>
            <a:r>
              <a:rPr lang="en-US" dirty="0" smtClean="0"/>
              <a:t>What form of measurement do we use to tell the difference? </a:t>
            </a:r>
            <a:r>
              <a:rPr lang="en-US" b="1" dirty="0" smtClean="0"/>
              <a:t>Body Mass Index </a:t>
            </a:r>
            <a:r>
              <a:rPr lang="en-US" dirty="0" smtClean="0"/>
              <a:t>aka </a:t>
            </a:r>
            <a:r>
              <a:rPr lang="en-US" b="1" dirty="0" smtClean="0"/>
              <a:t>“BMI”</a:t>
            </a:r>
            <a:r>
              <a:rPr lang="en-US" dirty="0" smtClean="0"/>
              <a:t>  and </a:t>
            </a:r>
            <a:r>
              <a:rPr lang="en-US" b="1" dirty="0" smtClean="0"/>
              <a:t>Waist Circumference</a:t>
            </a:r>
            <a:endParaRPr lang="en-US" dirty="0" smtClean="0"/>
          </a:p>
          <a:p>
            <a:endParaRPr lang="en-US" dirty="0" smtClean="0"/>
          </a:p>
          <a:p>
            <a:endParaRPr lang="en-US" b="1" dirty="0" smtClean="0"/>
          </a:p>
          <a:p>
            <a:endParaRPr lang="en-US" b="1" dirty="0"/>
          </a:p>
        </p:txBody>
      </p:sp>
    </p:spTree>
    <p:extLst>
      <p:ext uri="{BB962C8B-B14F-4D97-AF65-F5344CB8AC3E}">
        <p14:creationId xmlns:p14="http://schemas.microsoft.com/office/powerpoint/2010/main" val="1035715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Involvement </a:t>
            </a:r>
            <a:endParaRPr lang="en-US" dirty="0"/>
          </a:p>
        </p:txBody>
      </p:sp>
      <p:sp>
        <p:nvSpPr>
          <p:cNvPr id="3" name="Content Placeholder 2"/>
          <p:cNvSpPr>
            <a:spLocks noGrp="1"/>
          </p:cNvSpPr>
          <p:nvPr>
            <p:ph idx="1"/>
          </p:nvPr>
        </p:nvSpPr>
        <p:spPr/>
        <p:txBody>
          <a:bodyPr/>
          <a:lstStyle/>
          <a:p>
            <a:r>
              <a:rPr lang="en-US" dirty="0" smtClean="0"/>
              <a:t>“Lifestyle modifications in an adolescent dormitory: a clinical trial” – Korean Journal of Pediatrics</a:t>
            </a:r>
          </a:p>
          <a:p>
            <a:r>
              <a:rPr lang="en-US" dirty="0" smtClean="0"/>
              <a:t>“A controlled, class-based </a:t>
            </a:r>
            <a:r>
              <a:rPr lang="en-US" dirty="0" err="1" smtClean="0"/>
              <a:t>multicomponent</a:t>
            </a:r>
            <a:r>
              <a:rPr lang="en-US" dirty="0" smtClean="0"/>
              <a:t> intervention to promote healthy lifestyle and to reduce the burden of childhood obesity” – Pediatric Obesity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in Research	</a:t>
            </a:r>
            <a:endParaRPr lang="en-US" dirty="0"/>
          </a:p>
        </p:txBody>
      </p:sp>
      <p:sp>
        <p:nvSpPr>
          <p:cNvPr id="3" name="Content Placeholder 2"/>
          <p:cNvSpPr>
            <a:spLocks noGrp="1"/>
          </p:cNvSpPr>
          <p:nvPr>
            <p:ph idx="1"/>
          </p:nvPr>
        </p:nvSpPr>
        <p:spPr/>
        <p:txBody>
          <a:bodyPr/>
          <a:lstStyle/>
          <a:p>
            <a:r>
              <a:rPr lang="en-US" dirty="0" smtClean="0"/>
              <a:t>Co-morbidities</a:t>
            </a:r>
          </a:p>
          <a:p>
            <a:r>
              <a:rPr lang="en-US" dirty="0" smtClean="0"/>
              <a:t>Multifaceted nature of causes and outcome</a:t>
            </a:r>
          </a:p>
          <a:p>
            <a:r>
              <a:rPr lang="en-US" dirty="0" smtClean="0"/>
              <a:t>Study subject compliance </a:t>
            </a:r>
          </a:p>
          <a:p>
            <a:r>
              <a:rPr lang="en-US" dirty="0" smtClean="0"/>
              <a:t>Funding?  </a:t>
            </a: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r>
              <a:rPr lang="en-US" dirty="0" smtClean="0"/>
              <a:t>Children and adolescents are prime targets for research!</a:t>
            </a:r>
          </a:p>
          <a:p>
            <a:pPr lvl="1"/>
            <a:r>
              <a:rPr lang="en-US" dirty="0" smtClean="0"/>
              <a:t>Less co-morbidities that can complicate research</a:t>
            </a:r>
          </a:p>
          <a:p>
            <a:pPr lvl="1"/>
            <a:r>
              <a:rPr lang="en-US" dirty="0" smtClean="0"/>
              <a:t>Easier to study in institutional/community settings</a:t>
            </a:r>
          </a:p>
          <a:p>
            <a:pPr lvl="1"/>
            <a:r>
              <a:rPr lang="en-US" dirty="0" smtClean="0"/>
              <a:t>Intervention at earlier ages make both prevention and treatment much more feasible </a:t>
            </a:r>
          </a:p>
          <a:p>
            <a:pPr lvl="1"/>
            <a:endParaRPr lang="en-US" dirty="0" smtClean="0"/>
          </a:p>
          <a:p>
            <a:pPr lvl="1">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850078"/>
            <a:ext cx="7498080" cy="1143000"/>
          </a:xfrm>
        </p:spPr>
        <p:txBody>
          <a:bodyPr>
            <a:normAutofit/>
          </a:bodyPr>
          <a:lstStyle/>
          <a:p>
            <a:r>
              <a:rPr lang="en-US" dirty="0" smtClean="0"/>
              <a:t>So What Are We Doing About It?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Translational Research Institutes and Programs </a:t>
            </a:r>
            <a:endParaRPr lang="en-US" dirty="0"/>
          </a:p>
        </p:txBody>
      </p:sp>
      <p:sp>
        <p:nvSpPr>
          <p:cNvPr id="3" name="Content Placeholder 2"/>
          <p:cNvSpPr>
            <a:spLocks noGrp="1"/>
          </p:cNvSpPr>
          <p:nvPr>
            <p:ph idx="1"/>
          </p:nvPr>
        </p:nvSpPr>
        <p:spPr/>
        <p:txBody>
          <a:bodyPr/>
          <a:lstStyle/>
          <a:p>
            <a:r>
              <a:rPr lang="en-US" dirty="0" smtClean="0"/>
              <a:t>Translational Research Institute For Metabolism and Diabetes – Florida </a:t>
            </a:r>
          </a:p>
          <a:p>
            <a:r>
              <a:rPr lang="en-US" dirty="0" smtClean="0"/>
              <a:t>Institute for Diabetes, Obesity and Metabolism – </a:t>
            </a:r>
            <a:r>
              <a:rPr lang="en-US" dirty="0" err="1" smtClean="0"/>
              <a:t>UPenn</a:t>
            </a:r>
            <a:r>
              <a:rPr lang="en-US" dirty="0" smtClean="0"/>
              <a:t> SOM</a:t>
            </a:r>
          </a:p>
          <a:p>
            <a:r>
              <a:rPr lang="en-US" dirty="0" smtClean="0"/>
              <a:t>Translational Obesity Research Program – </a:t>
            </a:r>
            <a:r>
              <a:rPr lang="en-US" dirty="0" err="1" smtClean="0"/>
              <a:t>VTech</a:t>
            </a:r>
            <a:r>
              <a:rPr lang="en-US" dirty="0" smtClean="0"/>
              <a:t> College of Agriculture and Life Sciences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Lady’s Initiative</a:t>
            </a:r>
            <a:endParaRPr lang="en-US" dirty="0"/>
          </a:p>
        </p:txBody>
      </p:sp>
      <p:sp>
        <p:nvSpPr>
          <p:cNvPr id="3" name="Content Placeholder 2"/>
          <p:cNvSpPr>
            <a:spLocks noGrp="1"/>
          </p:cNvSpPr>
          <p:nvPr>
            <p:ph idx="1"/>
          </p:nvPr>
        </p:nvSpPr>
        <p:spPr>
          <a:xfrm>
            <a:off x="1435608" y="1447800"/>
            <a:ext cx="7498080" cy="5410200"/>
          </a:xfrm>
        </p:spPr>
        <p:txBody>
          <a:bodyPr>
            <a:normAutofit fontScale="70000" lnSpcReduction="20000"/>
          </a:bodyPr>
          <a:lstStyle/>
          <a:p>
            <a:r>
              <a:rPr lang="en-US" dirty="0" smtClean="0"/>
              <a:t>In 2010, the First Lady </a:t>
            </a:r>
            <a:r>
              <a:rPr lang="en-US" dirty="0" err="1" smtClean="0"/>
              <a:t>Obama</a:t>
            </a:r>
            <a:r>
              <a:rPr lang="en-US" dirty="0" smtClean="0"/>
              <a:t> took on the challenge of combating childhood obesity in our nation</a:t>
            </a:r>
          </a:p>
          <a:p>
            <a:pPr lvl="1"/>
            <a:r>
              <a:rPr lang="en-US" dirty="0" smtClean="0"/>
              <a:t>Passed the Child Nutrition Bill – Healthy, Hunger-Free Kids Act </a:t>
            </a:r>
          </a:p>
          <a:p>
            <a:pPr lvl="2"/>
            <a:r>
              <a:rPr lang="en-US" dirty="0" smtClean="0"/>
              <a:t>USDA given the authority to set nutritional standards for all foods sold in schools</a:t>
            </a:r>
          </a:p>
          <a:p>
            <a:pPr lvl="2"/>
            <a:r>
              <a:rPr lang="en-US" dirty="0" smtClean="0"/>
              <a:t>Additional funding to schools that meet updated nutritional standards</a:t>
            </a:r>
          </a:p>
          <a:p>
            <a:pPr lvl="2"/>
            <a:r>
              <a:rPr lang="en-US" dirty="0" smtClean="0"/>
              <a:t>Help establish local farm to school networks, create school gardens</a:t>
            </a:r>
          </a:p>
          <a:p>
            <a:pPr lvl="2"/>
            <a:r>
              <a:rPr lang="en-US" dirty="0" smtClean="0"/>
              <a:t>Improves nutritional quality of commodity foods that schools receive from USDA for breakfast and lunch programs</a:t>
            </a:r>
          </a:p>
          <a:p>
            <a:pPr lvl="2"/>
            <a:r>
              <a:rPr lang="en-US" dirty="0" smtClean="0"/>
              <a:t>Expands access to drinking water in schools</a:t>
            </a:r>
          </a:p>
          <a:p>
            <a:pPr lvl="2"/>
            <a:r>
              <a:rPr lang="en-US" dirty="0" smtClean="0"/>
              <a:t>Set basic standards for school wellness policies: nutrition, physical activity</a:t>
            </a:r>
          </a:p>
          <a:p>
            <a:pPr lvl="2"/>
            <a:r>
              <a:rPr lang="en-US" dirty="0" smtClean="0"/>
              <a:t>Expand support for breastfeeding</a:t>
            </a:r>
          </a:p>
          <a:p>
            <a:pPr lvl="1"/>
            <a:r>
              <a:rPr lang="en-US" dirty="0" smtClean="0"/>
              <a:t>Accountability</a:t>
            </a:r>
          </a:p>
          <a:p>
            <a:pPr lvl="2"/>
            <a:r>
              <a:rPr lang="en-US" dirty="0" smtClean="0"/>
              <a:t>School districts required to be audited every three years</a:t>
            </a:r>
          </a:p>
          <a:p>
            <a:pPr lvl="2"/>
            <a:r>
              <a:rPr lang="en-US" dirty="0" smtClean="0"/>
              <a:t>Requires schools to make nutrition information more readily available</a:t>
            </a:r>
          </a:p>
          <a:p>
            <a:pPr lvl="2"/>
            <a:r>
              <a:rPr lang="en-US" dirty="0" smtClean="0"/>
              <a:t>Include food safety provisions</a:t>
            </a:r>
          </a:p>
          <a:p>
            <a:pPr lvl="2"/>
            <a:r>
              <a:rPr lang="en-US" dirty="0" smtClean="0"/>
              <a:t>Provide training and technical assistance for school food service providers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Initiatives/Implementation </a:t>
            </a:r>
            <a:endParaRPr lang="en-US" dirty="0"/>
          </a:p>
        </p:txBody>
      </p:sp>
      <p:sp>
        <p:nvSpPr>
          <p:cNvPr id="3" name="Content Placeholder 2"/>
          <p:cNvSpPr>
            <a:spLocks noGrp="1"/>
          </p:cNvSpPr>
          <p:nvPr>
            <p:ph idx="1"/>
          </p:nvPr>
        </p:nvSpPr>
        <p:spPr/>
        <p:txBody>
          <a:bodyPr/>
          <a:lstStyle/>
          <a:p>
            <a:r>
              <a:rPr lang="en-US" dirty="0" smtClean="0"/>
              <a:t>Childhood Initiatives</a:t>
            </a:r>
          </a:p>
          <a:p>
            <a:r>
              <a:rPr lang="en-US" dirty="0" smtClean="0">
                <a:hlinkClick r:id="rId2"/>
              </a:rPr>
              <a:t>Michelle Obama’s Childhood Initiative</a:t>
            </a:r>
            <a:endParaRPr lang="en-US" dirty="0" smtClean="0"/>
          </a:p>
          <a:p>
            <a:r>
              <a:rPr lang="en-US" dirty="0" smtClean="0">
                <a:hlinkClick r:id="rId3"/>
              </a:rPr>
              <a:t>Childhood Obesity Prevention Strategies for Rural Communities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Initiatives/Implementation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hlinkClick r:id="rId2"/>
              </a:rPr>
              <a:t>2014 State Indicator Report on Physical Activity </a:t>
            </a:r>
            <a:endParaRPr lang="en-US" dirty="0" smtClean="0"/>
          </a:p>
          <a:p>
            <a:pPr lvl="1"/>
            <a:r>
              <a:rPr lang="en-US" dirty="0" smtClean="0"/>
              <a:t>Presents info on physical activity behaviors, environmental and policy supports for physical activity </a:t>
            </a:r>
          </a:p>
          <a:p>
            <a:pPr lvl="1"/>
            <a:r>
              <a:rPr lang="en-US" dirty="0" smtClean="0"/>
              <a:t>Examples: </a:t>
            </a:r>
          </a:p>
          <a:p>
            <a:pPr lvl="2"/>
            <a:r>
              <a:rPr lang="en-US" dirty="0" smtClean="0"/>
              <a:t>Michigan – Complete Streets Initiatives: plan, design, maintain streets for safety of all users (pedestrians, bicyclists, motorists, transit riders, wheelchair users)</a:t>
            </a:r>
          </a:p>
          <a:p>
            <a:pPr lvl="2"/>
            <a:r>
              <a:rPr lang="en-US" dirty="0" smtClean="0"/>
              <a:t>Boston – Bike-to-Market Program: increase local access to bicycles, educate on safety, provide free bike services at various farmer’s markets in neighborhoods without bicycle repair shops</a:t>
            </a:r>
          </a:p>
          <a:p>
            <a:r>
              <a:rPr lang="en-US" dirty="0" smtClean="0">
                <a:hlinkClick r:id="rId3"/>
              </a:rPr>
              <a:t>2013 State Indicator Report on Fruits and Vegetables </a:t>
            </a:r>
            <a:r>
              <a:rPr lang="en-US" dirty="0" smtClean="0"/>
              <a:t>   </a:t>
            </a:r>
          </a:p>
          <a:p>
            <a:pPr lvl="2"/>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smtClean="0"/>
              <a:t>Body Mass Index (BMI)</a:t>
            </a:r>
            <a:endParaRPr lang="en-US" dirty="0"/>
          </a:p>
        </p:txBody>
      </p:sp>
      <p:sp>
        <p:nvSpPr>
          <p:cNvPr id="3" name="Content Placeholder 2"/>
          <p:cNvSpPr>
            <a:spLocks noGrp="1"/>
          </p:cNvSpPr>
          <p:nvPr>
            <p:ph idx="1"/>
          </p:nvPr>
        </p:nvSpPr>
        <p:spPr>
          <a:xfrm>
            <a:off x="1435608" y="1143000"/>
            <a:ext cx="7498080" cy="4800600"/>
          </a:xfrm>
        </p:spPr>
        <p:txBody>
          <a:bodyPr/>
          <a:lstStyle/>
          <a:p>
            <a:r>
              <a:rPr lang="en-US" dirty="0" smtClean="0">
                <a:hlinkClick r:id="rId3"/>
              </a:rPr>
              <a:t>BMI Calculator </a:t>
            </a:r>
            <a:endParaRPr lang="en-US" dirty="0" smtClean="0"/>
          </a:p>
          <a:p>
            <a:endParaRPr lang="en-US" dirty="0"/>
          </a:p>
          <a:p>
            <a:endParaRPr lang="en-US" dirty="0" smtClean="0"/>
          </a:p>
          <a:p>
            <a:endParaRPr lang="en-US" dirty="0" smtClean="0"/>
          </a:p>
          <a:p>
            <a:r>
              <a:rPr lang="en-US" b="1" dirty="0" smtClean="0"/>
              <a:t>Limitations</a:t>
            </a:r>
            <a:r>
              <a:rPr lang="en-US" dirty="0" smtClean="0"/>
              <a:t> of the BMI scale</a:t>
            </a:r>
          </a:p>
          <a:p>
            <a:endParaRPr lang="en-US" dirty="0"/>
          </a:p>
        </p:txBody>
      </p:sp>
      <p:pic>
        <p:nvPicPr>
          <p:cNvPr id="4" name="Picture 3"/>
          <p:cNvPicPr>
            <a:picLocks noChangeAspect="1"/>
          </p:cNvPicPr>
          <p:nvPr/>
        </p:nvPicPr>
        <p:blipFill>
          <a:blip r:embed="rId4"/>
          <a:stretch>
            <a:fillRect/>
          </a:stretch>
        </p:blipFill>
        <p:spPr>
          <a:xfrm>
            <a:off x="2484621" y="2042323"/>
            <a:ext cx="4432300" cy="1447800"/>
          </a:xfrm>
          <a:prstGeom prst="rect">
            <a:avLst/>
          </a:prstGeom>
        </p:spPr>
      </p:pic>
      <p:pic>
        <p:nvPicPr>
          <p:cNvPr id="5" name="Picture 4"/>
          <p:cNvPicPr>
            <a:picLocks noChangeAspect="1"/>
          </p:cNvPicPr>
          <p:nvPr/>
        </p:nvPicPr>
        <p:blipFill>
          <a:blip r:embed="rId5"/>
          <a:stretch>
            <a:fillRect/>
          </a:stretch>
        </p:blipFill>
        <p:spPr>
          <a:xfrm>
            <a:off x="3200128" y="4647431"/>
            <a:ext cx="2473209" cy="1850866"/>
          </a:xfrm>
          <a:prstGeom prst="rect">
            <a:avLst/>
          </a:prstGeom>
        </p:spPr>
      </p:pic>
      <p:pic>
        <p:nvPicPr>
          <p:cNvPr id="6" name="Picture 5"/>
          <p:cNvPicPr>
            <a:picLocks noChangeAspect="1"/>
          </p:cNvPicPr>
          <p:nvPr/>
        </p:nvPicPr>
        <p:blipFill>
          <a:blip r:embed="rId6"/>
          <a:stretch>
            <a:fillRect/>
          </a:stretch>
        </p:blipFill>
        <p:spPr>
          <a:xfrm>
            <a:off x="6123472" y="4129846"/>
            <a:ext cx="2672603" cy="2728154"/>
          </a:xfrm>
          <a:prstGeom prst="rect">
            <a:avLst/>
          </a:prstGeom>
        </p:spPr>
      </p:pic>
      <p:pic>
        <p:nvPicPr>
          <p:cNvPr id="7" name="Picture 6"/>
          <p:cNvPicPr>
            <a:picLocks noChangeAspect="1"/>
          </p:cNvPicPr>
          <p:nvPr/>
        </p:nvPicPr>
        <p:blipFill>
          <a:blip r:embed="rId7"/>
          <a:stretch>
            <a:fillRect/>
          </a:stretch>
        </p:blipFill>
        <p:spPr>
          <a:xfrm>
            <a:off x="850285" y="4475372"/>
            <a:ext cx="1905615" cy="2326856"/>
          </a:xfrm>
          <a:prstGeom prst="rect">
            <a:avLst/>
          </a:prstGeom>
        </p:spPr>
      </p:pic>
    </p:spTree>
    <p:extLst>
      <p:ext uri="{BB962C8B-B14F-4D97-AF65-F5344CB8AC3E}">
        <p14:creationId xmlns:p14="http://schemas.microsoft.com/office/powerpoint/2010/main" val="2803548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Waist Circumference</a:t>
            </a:r>
            <a:endParaRPr lang="en-US" dirty="0"/>
          </a:p>
        </p:txBody>
      </p:sp>
      <p:sp>
        <p:nvSpPr>
          <p:cNvPr id="3" name="Content Placeholder 2"/>
          <p:cNvSpPr>
            <a:spLocks noGrp="1"/>
          </p:cNvSpPr>
          <p:nvPr>
            <p:ph idx="1"/>
          </p:nvPr>
        </p:nvSpPr>
        <p:spPr/>
        <p:txBody>
          <a:bodyPr/>
          <a:lstStyle/>
          <a:p>
            <a:r>
              <a:rPr lang="en-US" dirty="0" smtClean="0"/>
              <a:t>At risk for higher likelihood of disease and diabetes type 2:</a:t>
            </a:r>
          </a:p>
          <a:p>
            <a:r>
              <a:rPr lang="en-US" dirty="0" smtClean="0"/>
              <a:t>Females: </a:t>
            </a:r>
            <a:r>
              <a:rPr lang="en-US" b="1" dirty="0" smtClean="0"/>
              <a:t>≥ 35 </a:t>
            </a:r>
            <a:r>
              <a:rPr lang="en-US" dirty="0" smtClean="0"/>
              <a:t>inches</a:t>
            </a:r>
          </a:p>
          <a:p>
            <a:r>
              <a:rPr lang="en-US" dirty="0" smtClean="0"/>
              <a:t>Males: </a:t>
            </a:r>
            <a:r>
              <a:rPr lang="en-US" b="1" dirty="0" smtClean="0"/>
              <a:t>≥ 40 </a:t>
            </a:r>
            <a:r>
              <a:rPr lang="en-US" dirty="0" smtClean="0"/>
              <a:t>inches</a:t>
            </a:r>
          </a:p>
          <a:p>
            <a:endParaRPr lang="en-US" dirty="0"/>
          </a:p>
        </p:txBody>
      </p:sp>
      <p:pic>
        <p:nvPicPr>
          <p:cNvPr id="4" name="Picture 3"/>
          <p:cNvPicPr>
            <a:picLocks noChangeAspect="1"/>
          </p:cNvPicPr>
          <p:nvPr/>
        </p:nvPicPr>
        <p:blipFill>
          <a:blip r:embed="rId3"/>
          <a:stretch>
            <a:fillRect/>
          </a:stretch>
        </p:blipFill>
        <p:spPr>
          <a:xfrm>
            <a:off x="0" y="4162560"/>
            <a:ext cx="9144000" cy="1396314"/>
          </a:xfrm>
          <a:prstGeom prst="rect">
            <a:avLst/>
          </a:prstGeom>
        </p:spPr>
      </p:pic>
    </p:spTree>
    <p:extLst>
      <p:ext uri="{BB962C8B-B14F-4D97-AF65-F5344CB8AC3E}">
        <p14:creationId xmlns:p14="http://schemas.microsoft.com/office/powerpoint/2010/main" val="2250119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lstStyle/>
          <a:p>
            <a:r>
              <a:rPr lang="en-US" dirty="0" smtClean="0"/>
              <a:t>Other factors that will increase the likelihood of disease:</a:t>
            </a:r>
          </a:p>
          <a:p>
            <a:r>
              <a:rPr lang="en-US" dirty="0" smtClean="0"/>
              <a:t>Physical inactivity</a:t>
            </a:r>
          </a:p>
          <a:p>
            <a:r>
              <a:rPr lang="en-US" dirty="0" smtClean="0"/>
              <a:t>Cigarette smoking</a:t>
            </a:r>
          </a:p>
          <a:p>
            <a:r>
              <a:rPr lang="en-US" dirty="0" smtClean="0"/>
              <a:t>Family history of CVD</a:t>
            </a:r>
          </a:p>
          <a:p>
            <a:r>
              <a:rPr lang="en-US" dirty="0" smtClean="0"/>
              <a:t>High blood pressure</a:t>
            </a:r>
          </a:p>
          <a:p>
            <a:r>
              <a:rPr lang="en-US" dirty="0" smtClean="0"/>
              <a:t>High LDL cholesterol (“bad” cholesterol)</a:t>
            </a:r>
          </a:p>
        </p:txBody>
      </p:sp>
    </p:spTree>
    <p:extLst>
      <p:ext uri="{BB962C8B-B14F-4D97-AF65-F5344CB8AC3E}">
        <p14:creationId xmlns:p14="http://schemas.microsoft.com/office/powerpoint/2010/main" val="39028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~33% of adults are obese</a:t>
            </a:r>
          </a:p>
          <a:p>
            <a:r>
              <a:rPr lang="en-US" dirty="0" smtClean="0"/>
              <a:t>~17% of </a:t>
            </a:r>
            <a:r>
              <a:rPr lang="en-US" b="1" dirty="0" smtClean="0"/>
              <a:t>children</a:t>
            </a:r>
            <a:r>
              <a:rPr lang="en-US" dirty="0" smtClean="0"/>
              <a:t> are obese</a:t>
            </a:r>
          </a:p>
          <a:p>
            <a:r>
              <a:rPr lang="en-US" dirty="0" smtClean="0"/>
              <a:t>Costs ~ </a:t>
            </a:r>
            <a:r>
              <a:rPr lang="en-US" b="1" dirty="0" smtClean="0"/>
              <a:t>$147 billion</a:t>
            </a:r>
            <a:r>
              <a:rPr lang="en-US" dirty="0" smtClean="0"/>
              <a:t> in healthcare costs </a:t>
            </a:r>
            <a:r>
              <a:rPr lang="en-US" b="1" dirty="0" smtClean="0"/>
              <a:t>annually </a:t>
            </a:r>
            <a:r>
              <a:rPr lang="en-US" dirty="0" smtClean="0"/>
              <a:t>or ~</a:t>
            </a:r>
            <a:r>
              <a:rPr lang="en-US" b="1" dirty="0" smtClean="0"/>
              <a:t>17%</a:t>
            </a:r>
            <a:r>
              <a:rPr lang="en-US" dirty="0" smtClean="0"/>
              <a:t> of US medical expenditure</a:t>
            </a:r>
            <a:endParaRPr lang="en-US" b="1" dirty="0" smtClean="0"/>
          </a:p>
          <a:p>
            <a:r>
              <a:rPr lang="en-US" dirty="0" smtClean="0"/>
              <a:t>Obesity can lead to a network of diseases like: cardiovascular disease, diabetes, certain cancers, sleep apnea, asthma, myocardial infarction, stroke…</a:t>
            </a:r>
          </a:p>
          <a:p>
            <a:r>
              <a:rPr lang="en-US" dirty="0" smtClean="0"/>
              <a:t>Metabolic Syndrome: abdominal obesity + high BP + raised cholesterol and fats in blood  </a:t>
            </a:r>
            <a:endParaRPr lang="en-US" dirty="0"/>
          </a:p>
        </p:txBody>
      </p:sp>
    </p:spTree>
    <p:extLst>
      <p:ext uri="{BB962C8B-B14F-4D97-AF65-F5344CB8AC3E}">
        <p14:creationId xmlns:p14="http://schemas.microsoft.com/office/powerpoint/2010/main" val="1742246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Life</a:t>
            </a:r>
            <a:endParaRPr lang="en-US" dirty="0"/>
          </a:p>
        </p:txBody>
      </p:sp>
      <p:sp>
        <p:nvSpPr>
          <p:cNvPr id="3" name="Content Placeholder 2"/>
          <p:cNvSpPr>
            <a:spLocks noGrp="1"/>
          </p:cNvSpPr>
          <p:nvPr>
            <p:ph idx="1"/>
          </p:nvPr>
        </p:nvSpPr>
        <p:spPr/>
        <p:txBody>
          <a:bodyPr/>
          <a:lstStyle/>
          <a:p>
            <a:r>
              <a:rPr lang="en-US" dirty="0" smtClean="0"/>
              <a:t>An increase in obesity shows an inverse correlation to quality of life.</a:t>
            </a:r>
          </a:p>
          <a:p>
            <a:r>
              <a:rPr lang="en-US" dirty="0" smtClean="0"/>
              <a:t>Outside of correlated disease, obesity can cause:</a:t>
            </a:r>
          </a:p>
          <a:p>
            <a:pPr lvl="1"/>
            <a:r>
              <a:rPr lang="en-US" dirty="0" smtClean="0"/>
              <a:t>Depression</a:t>
            </a:r>
          </a:p>
          <a:p>
            <a:pPr lvl="1"/>
            <a:r>
              <a:rPr lang="en-US" dirty="0" smtClean="0"/>
              <a:t>Sexual problems</a:t>
            </a:r>
          </a:p>
          <a:p>
            <a:pPr lvl="1"/>
            <a:r>
              <a:rPr lang="en-US" dirty="0" smtClean="0"/>
              <a:t>Discrimination/social isolation </a:t>
            </a:r>
          </a:p>
          <a:p>
            <a:pPr lvl="1"/>
            <a:r>
              <a:rPr lang="en-US" dirty="0" smtClean="0"/>
              <a:t>Lower productivity</a:t>
            </a:r>
            <a:endParaRPr lang="en-US" dirty="0"/>
          </a:p>
        </p:txBody>
      </p:sp>
    </p:spTree>
    <p:extLst>
      <p:ext uri="{BB962C8B-B14F-4D97-AF65-F5344CB8AC3E}">
        <p14:creationId xmlns:p14="http://schemas.microsoft.com/office/powerpoint/2010/main" val="73138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 Obesity</a:t>
            </a:r>
            <a:endParaRPr lang="en-US" dirty="0"/>
          </a:p>
        </p:txBody>
      </p:sp>
      <p:sp>
        <p:nvSpPr>
          <p:cNvPr id="3" name="Content Placeholder 2"/>
          <p:cNvSpPr>
            <a:spLocks noGrp="1"/>
          </p:cNvSpPr>
          <p:nvPr>
            <p:ph idx="1"/>
          </p:nvPr>
        </p:nvSpPr>
        <p:spPr/>
        <p:txBody>
          <a:bodyPr/>
          <a:lstStyle/>
          <a:p>
            <a:r>
              <a:rPr lang="en-US" dirty="0" smtClean="0"/>
              <a:t>Childhood obesity has more than </a:t>
            </a:r>
            <a:r>
              <a:rPr lang="en-US" b="1" dirty="0" smtClean="0"/>
              <a:t>doubled</a:t>
            </a:r>
            <a:r>
              <a:rPr lang="en-US" dirty="0" smtClean="0"/>
              <a:t> </a:t>
            </a:r>
            <a:r>
              <a:rPr lang="en-US" b="1" dirty="0" smtClean="0"/>
              <a:t>in</a:t>
            </a:r>
            <a:r>
              <a:rPr lang="en-US" dirty="0" smtClean="0"/>
              <a:t> </a:t>
            </a:r>
            <a:r>
              <a:rPr lang="en-US" b="1" dirty="0" smtClean="0"/>
              <a:t>children </a:t>
            </a:r>
            <a:r>
              <a:rPr lang="en-US" dirty="0" smtClean="0"/>
              <a:t>and </a:t>
            </a:r>
            <a:r>
              <a:rPr lang="en-US" b="1" dirty="0" smtClean="0"/>
              <a:t>quadrupled in adolescents</a:t>
            </a:r>
            <a:r>
              <a:rPr lang="en-US" dirty="0" smtClean="0"/>
              <a:t> in the past 30 years.</a:t>
            </a:r>
          </a:p>
          <a:p>
            <a:r>
              <a:rPr lang="en-US" dirty="0" smtClean="0"/>
              <a:t>In a population based sample, ~70% of obese youth had </a:t>
            </a:r>
            <a:r>
              <a:rPr lang="en-US" i="1" dirty="0" smtClean="0"/>
              <a:t>at least </a:t>
            </a:r>
            <a:r>
              <a:rPr lang="en-US" dirty="0" smtClean="0"/>
              <a:t>one risk factor for CVD</a:t>
            </a:r>
          </a:p>
          <a:p>
            <a:r>
              <a:rPr lang="en-US" dirty="0" smtClean="0"/>
              <a:t>Childhood obesity increases the risk of joint issues, sleeping issues, social and psychological issues as well.</a:t>
            </a:r>
            <a:endParaRPr lang="en-US" dirty="0"/>
          </a:p>
        </p:txBody>
      </p:sp>
    </p:spTree>
    <p:extLst>
      <p:ext uri="{BB962C8B-B14F-4D97-AF65-F5344CB8AC3E}">
        <p14:creationId xmlns:p14="http://schemas.microsoft.com/office/powerpoint/2010/main" val="64043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89200" y="0"/>
            <a:ext cx="4141060" cy="6858000"/>
          </a:xfrm>
          <a:prstGeom prst="rect">
            <a:avLst/>
          </a:prstGeom>
        </p:spPr>
      </p:pic>
    </p:spTree>
    <p:extLst>
      <p:ext uri="{BB962C8B-B14F-4D97-AF65-F5344CB8AC3E}">
        <p14:creationId xmlns:p14="http://schemas.microsoft.com/office/powerpoint/2010/main" val="1634703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4636</TotalTime>
  <Words>1962</Words>
  <Application>Microsoft Office PowerPoint</Application>
  <PresentationFormat>On-screen Show (4:3)</PresentationFormat>
  <Paragraphs>202</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Gill Sans MT</vt:lpstr>
      <vt:lpstr>Verdana</vt:lpstr>
      <vt:lpstr>Wingdings</vt:lpstr>
      <vt:lpstr>Wingdings 2</vt:lpstr>
      <vt:lpstr>Solstice</vt:lpstr>
      <vt:lpstr>Obesity </vt:lpstr>
      <vt:lpstr>The Basic Facts on Obesity</vt:lpstr>
      <vt:lpstr>Body Mass Index (BMI)</vt:lpstr>
      <vt:lpstr>Waist Circumference</vt:lpstr>
      <vt:lpstr>Risk Factors</vt:lpstr>
      <vt:lpstr>Why do we care?</vt:lpstr>
      <vt:lpstr>Quality of Life</vt:lpstr>
      <vt:lpstr>Childhood Obesity</vt:lpstr>
      <vt:lpstr>PowerPoint Presentation</vt:lpstr>
      <vt:lpstr>Prevalence</vt:lpstr>
      <vt:lpstr>Distribution in the US</vt:lpstr>
      <vt:lpstr>Global Prevalence (IHME)</vt:lpstr>
      <vt:lpstr>http://www.theatlantic.com/health/archive/2013/04/look-how-quickly-the-us-got-fat-1985-2010-animated-map/274878/</vt:lpstr>
      <vt:lpstr>What Got Us Here? </vt:lpstr>
      <vt:lpstr>Etiology of Obesity: Multifaceted</vt:lpstr>
      <vt:lpstr>PowerPoint Presentation</vt:lpstr>
      <vt:lpstr>Research </vt:lpstr>
      <vt:lpstr>PowerPoint Presentation</vt:lpstr>
      <vt:lpstr>Professional/Multidisciplinary Impact </vt:lpstr>
      <vt:lpstr>Community Involvement </vt:lpstr>
      <vt:lpstr>Complications in Research </vt:lpstr>
      <vt:lpstr>PowerPoint Presentation</vt:lpstr>
      <vt:lpstr>So What Are We Doing About It? </vt:lpstr>
      <vt:lpstr>Translational Research Institutes and Programs </vt:lpstr>
      <vt:lpstr>The First Lady’s Initiative</vt:lpstr>
      <vt:lpstr>Public Initiatives/Implementation </vt:lpstr>
      <vt:lpstr>Public Initiatives/Implementation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JAMIE CHEN</dc:creator>
  <cp:lastModifiedBy>Christopher Buttery</cp:lastModifiedBy>
  <cp:revision>41</cp:revision>
  <dcterms:created xsi:type="dcterms:W3CDTF">2015-02-09T12:11:47Z</dcterms:created>
  <dcterms:modified xsi:type="dcterms:W3CDTF">2015-02-09T17:11:55Z</dcterms:modified>
</cp:coreProperties>
</file>