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57" r:id="rId3"/>
    <p:sldId id="309" r:id="rId4"/>
    <p:sldId id="279" r:id="rId5"/>
    <p:sldId id="307" r:id="rId6"/>
    <p:sldId id="262" r:id="rId7"/>
    <p:sldId id="335" r:id="rId8"/>
    <p:sldId id="270" r:id="rId9"/>
    <p:sldId id="321" r:id="rId10"/>
    <p:sldId id="310" r:id="rId11"/>
    <p:sldId id="278" r:id="rId12"/>
    <p:sldId id="272" r:id="rId13"/>
    <p:sldId id="276" r:id="rId14"/>
    <p:sldId id="324" r:id="rId15"/>
    <p:sldId id="322" r:id="rId16"/>
    <p:sldId id="339" r:id="rId17"/>
    <p:sldId id="323" r:id="rId18"/>
    <p:sldId id="277" r:id="rId19"/>
    <p:sldId id="292" r:id="rId20"/>
    <p:sldId id="291" r:id="rId21"/>
    <p:sldId id="266" r:id="rId22"/>
    <p:sldId id="263" r:id="rId23"/>
    <p:sldId id="330" r:id="rId24"/>
    <p:sldId id="269" r:id="rId25"/>
    <p:sldId id="338" r:id="rId26"/>
    <p:sldId id="285" r:id="rId27"/>
    <p:sldId id="284" r:id="rId28"/>
    <p:sldId id="286" r:id="rId29"/>
    <p:sldId id="268" r:id="rId30"/>
    <p:sldId id="312" r:id="rId31"/>
    <p:sldId id="275" r:id="rId32"/>
    <p:sldId id="336" r:id="rId33"/>
    <p:sldId id="313" r:id="rId34"/>
    <p:sldId id="314" r:id="rId35"/>
    <p:sldId id="315" r:id="rId36"/>
    <p:sldId id="316" r:id="rId37"/>
    <p:sldId id="317" r:id="rId38"/>
    <p:sldId id="318" r:id="rId39"/>
    <p:sldId id="287" r:id="rId40"/>
    <p:sldId id="273" r:id="rId41"/>
    <p:sldId id="327" r:id="rId42"/>
    <p:sldId id="329" r:id="rId43"/>
    <p:sldId id="328" r:id="rId44"/>
    <p:sldId id="294" r:id="rId45"/>
    <p:sldId id="295" r:id="rId46"/>
    <p:sldId id="337" r:id="rId47"/>
    <p:sldId id="258" r:id="rId48"/>
    <p:sldId id="333" r:id="rId49"/>
    <p:sldId id="304" r:id="rId50"/>
    <p:sldId id="296" r:id="rId51"/>
    <p:sldId id="331" r:id="rId52"/>
    <p:sldId id="297" r:id="rId53"/>
    <p:sldId id="302" r:id="rId54"/>
    <p:sldId id="298" r:id="rId55"/>
    <p:sldId id="299" r:id="rId56"/>
    <p:sldId id="334" r:id="rId57"/>
    <p:sldId id="332" r:id="rId58"/>
    <p:sldId id="301" r:id="rId59"/>
    <p:sldId id="30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2060" autoAdjust="0"/>
  </p:normalViewPr>
  <p:slideViewPr>
    <p:cSldViewPr>
      <p:cViewPr varScale="1">
        <p:scale>
          <a:sx n="69" d="100"/>
          <a:sy n="69" d="100"/>
        </p:scale>
        <p:origin x="84" y="624"/>
      </p:cViewPr>
      <p:guideLst>
        <p:guide orient="horz" pos="2160"/>
        <p:guide pos="2880"/>
      </p:guideLst>
    </p:cSldViewPr>
  </p:slideViewPr>
  <p:notesTextViewPr>
    <p:cViewPr>
      <p:scale>
        <a:sx n="1" d="1"/>
        <a:sy n="1" d="1"/>
      </p:scale>
      <p:origin x="0" y="0"/>
    </p:cViewPr>
  </p:notesTextViewPr>
  <p:sorterViewPr>
    <p:cViewPr>
      <p:scale>
        <a:sx n="100" d="100"/>
        <a:sy n="100" d="100"/>
      </p:scale>
      <p:origin x="0" y="43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82034-0823-4B38-90D2-A86747832D2A}" type="datetimeFigureOut">
              <a:rPr lang="en-US" smtClean="0"/>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D8838-E195-47D3-9EE6-0AFECB3D3B03}" type="slidenum">
              <a:rPr lang="en-US" smtClean="0"/>
              <a:t>‹#›</a:t>
            </a:fld>
            <a:endParaRPr lang="en-US"/>
          </a:p>
        </p:txBody>
      </p:sp>
    </p:spTree>
    <p:extLst>
      <p:ext uri="{BB962C8B-B14F-4D97-AF65-F5344CB8AC3E}">
        <p14:creationId xmlns:p14="http://schemas.microsoft.com/office/powerpoint/2010/main" val="165317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3</a:t>
            </a:fld>
            <a:endParaRPr lang="en-US"/>
          </a:p>
        </p:txBody>
      </p:sp>
    </p:spTree>
    <p:extLst>
      <p:ext uri="{BB962C8B-B14F-4D97-AF65-F5344CB8AC3E}">
        <p14:creationId xmlns:p14="http://schemas.microsoft.com/office/powerpoint/2010/main" val="310122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standard U.S. census regions,</a:t>
            </a:r>
            <a:r>
              <a:rPr lang="en-US" baseline="0" dirty="0" smtClean="0"/>
              <a:t> asthma prevalence is highest in the Northeast (8.1%), followed by the Midwest (7.5%), West (6.8%), and South (6.7%). (Moorman et al. 2007)</a:t>
            </a:r>
          </a:p>
          <a:p>
            <a:r>
              <a:rPr lang="en-US" baseline="0" dirty="0" smtClean="0"/>
              <a:t>Emergency department visit rate estimates from the National Hospital Ambulatory Medical Care Survey for the same period are highest in the Northeast (10.4 per 100 persons with current asthma), followed by the South (9.6), Midwest (8.7) and West (6.7). (Moorman et al. 2007)</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22</a:t>
            </a:fld>
            <a:endParaRPr lang="en-US"/>
          </a:p>
        </p:txBody>
      </p:sp>
    </p:spTree>
    <p:extLst>
      <p:ext uri="{BB962C8B-B14F-4D97-AF65-F5344CB8AC3E}">
        <p14:creationId xmlns:p14="http://schemas.microsoft.com/office/powerpoint/2010/main" val="4169309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29</a:t>
            </a:fld>
            <a:endParaRPr lang="en-US"/>
          </a:p>
        </p:txBody>
      </p:sp>
    </p:spTree>
    <p:extLst>
      <p:ext uri="{BB962C8B-B14F-4D97-AF65-F5344CB8AC3E}">
        <p14:creationId xmlns:p14="http://schemas.microsoft.com/office/powerpoint/2010/main" val="127483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Data from the CDC National Asthma Control Program </a:t>
            </a:r>
            <a:endParaRPr lang="en-US" b="0" dirty="0" smtClean="0"/>
          </a:p>
          <a:p>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30</a:t>
            </a:fld>
            <a:endParaRPr lang="en-US"/>
          </a:p>
        </p:txBody>
      </p:sp>
    </p:spTree>
    <p:extLst>
      <p:ext uri="{BB962C8B-B14F-4D97-AF65-F5344CB8AC3E}">
        <p14:creationId xmlns:p14="http://schemas.microsoft.com/office/powerpoint/2010/main" val="85443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Eliminate tobacco smoke from the home. This is the single most important thing a family can do to help someone with asthma. Smoking outside the house is not enough. Family members and visitors who smoke outside carry smoke residue inside on their clothes and hair. This can trigger asthma symptoms. </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31</a:t>
            </a:fld>
            <a:endParaRPr lang="en-US"/>
          </a:p>
        </p:txBody>
      </p:sp>
    </p:spTree>
    <p:extLst>
      <p:ext uri="{BB962C8B-B14F-4D97-AF65-F5344CB8AC3E}">
        <p14:creationId xmlns:p14="http://schemas.microsoft.com/office/powerpoint/2010/main" val="53728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Academy</a:t>
            </a:r>
            <a:r>
              <a:rPr lang="en-US" baseline="0" dirty="0" smtClean="0"/>
              <a:t> of Allergy Asthma &amp; Immunology </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33</a:t>
            </a:fld>
            <a:endParaRPr lang="en-US"/>
          </a:p>
        </p:txBody>
      </p:sp>
    </p:spTree>
    <p:extLst>
      <p:ext uri="{BB962C8B-B14F-4D97-AF65-F5344CB8AC3E}">
        <p14:creationId xmlns:p14="http://schemas.microsoft.com/office/powerpoint/2010/main" val="1812641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Allergic asthma is the most common type of asthma. About 90% of kids with childhood asthma have allergies, compared with about 50% of adults with asthma. Inhaling specific substances called allergens (allergy triggers such as pollen, mites, or molds) brings on the asthma symptoms associated with allergic asthma. Nearly everyone with asthma (allergic or </a:t>
            </a:r>
            <a:r>
              <a:rPr lang="en-US" sz="1200" b="0" i="0" kern="1200" dirty="0" err="1" smtClean="0">
                <a:solidFill>
                  <a:schemeClr val="tx1"/>
                </a:solidFill>
                <a:effectLst/>
                <a:latin typeface="+mn-lt"/>
                <a:ea typeface="+mn-ea"/>
                <a:cs typeface="+mn-cs"/>
              </a:rPr>
              <a:t>nonallergic</a:t>
            </a:r>
            <a:r>
              <a:rPr lang="en-US" sz="1200" b="0" i="0" kern="1200" dirty="0" smtClean="0">
                <a:solidFill>
                  <a:schemeClr val="tx1"/>
                </a:solidFill>
                <a:effectLst/>
                <a:latin typeface="+mn-lt"/>
                <a:ea typeface="+mn-ea"/>
                <a:cs typeface="+mn-cs"/>
              </a:rPr>
              <a:t>) gets worse after exercising in cold air or after inhaling any type of smoke, dust, fumes, and sometimes strong smells.</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34</a:t>
            </a:fld>
            <a:endParaRPr lang="en-US"/>
          </a:p>
        </p:txBody>
      </p:sp>
    </p:spTree>
    <p:extLst>
      <p:ext uri="{BB962C8B-B14F-4D97-AF65-F5344CB8AC3E}">
        <p14:creationId xmlns:p14="http://schemas.microsoft.com/office/powerpoint/2010/main" val="1955510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American Academy of Allergy Asthma and Immunology</a:t>
            </a:r>
            <a:endParaRPr lang="en-US" dirty="0" smtClean="0"/>
          </a:p>
          <a:p>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35</a:t>
            </a:fld>
            <a:endParaRPr lang="en-US"/>
          </a:p>
        </p:txBody>
      </p:sp>
    </p:spTree>
    <p:extLst>
      <p:ext uri="{BB962C8B-B14F-4D97-AF65-F5344CB8AC3E}">
        <p14:creationId xmlns:p14="http://schemas.microsoft.com/office/powerpoint/2010/main" val="3223877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Diagnosing the precise cause of asthma is sometimes difficult because two or more causes may be present in one child. Unfortunately, there is not a single test that provides all the answers.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American Academy of Allergy Asthma and Immunology</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36</a:t>
            </a:fld>
            <a:endParaRPr lang="en-US"/>
          </a:p>
        </p:txBody>
      </p:sp>
    </p:spTree>
    <p:extLst>
      <p:ext uri="{BB962C8B-B14F-4D97-AF65-F5344CB8AC3E}">
        <p14:creationId xmlns:p14="http://schemas.microsoft.com/office/powerpoint/2010/main" val="258334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39</a:t>
            </a:fld>
            <a:endParaRPr lang="en-US"/>
          </a:p>
        </p:txBody>
      </p:sp>
    </p:spTree>
    <p:extLst>
      <p:ext uri="{BB962C8B-B14F-4D97-AF65-F5344CB8AC3E}">
        <p14:creationId xmlns:p14="http://schemas.microsoft.com/office/powerpoint/2010/main" val="343721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40</a:t>
            </a:fld>
            <a:endParaRPr lang="en-US"/>
          </a:p>
        </p:txBody>
      </p:sp>
    </p:spTree>
    <p:extLst>
      <p:ext uri="{BB962C8B-B14F-4D97-AF65-F5344CB8AC3E}">
        <p14:creationId xmlns:p14="http://schemas.microsoft.com/office/powerpoint/2010/main" val="153833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Spirometry</a:t>
            </a:r>
            <a:r>
              <a:rPr lang="en-US" sz="1200" b="0" i="0" kern="1200" dirty="0" smtClean="0">
                <a:solidFill>
                  <a:schemeClr val="tx1"/>
                </a:solidFill>
                <a:effectLst/>
                <a:latin typeface="+mn-lt"/>
                <a:ea typeface="+mn-ea"/>
                <a:cs typeface="+mn-cs"/>
              </a:rPr>
              <a:t> is a painless study of air volume and flow rate within the lungs. </a:t>
            </a:r>
            <a:r>
              <a:rPr lang="en-US" sz="1200" b="0" i="0" kern="1200" dirty="0" err="1" smtClean="0">
                <a:solidFill>
                  <a:schemeClr val="tx1"/>
                </a:solidFill>
                <a:effectLst/>
                <a:latin typeface="+mn-lt"/>
                <a:ea typeface="+mn-ea"/>
                <a:cs typeface="+mn-cs"/>
              </a:rPr>
              <a:t>Spirometry</a:t>
            </a:r>
            <a:r>
              <a:rPr lang="en-US" sz="1200" b="0" i="0" kern="1200" dirty="0" smtClean="0">
                <a:solidFill>
                  <a:schemeClr val="tx1"/>
                </a:solidFill>
                <a:effectLst/>
                <a:latin typeface="+mn-lt"/>
                <a:ea typeface="+mn-ea"/>
                <a:cs typeface="+mn-cs"/>
              </a:rPr>
              <a:t> is frequently used to evaluate lung function in people with obstructive or restrictive lung diseases such as asthma or cystic fibrosis.</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4</a:t>
            </a:fld>
            <a:endParaRPr lang="en-US"/>
          </a:p>
        </p:txBody>
      </p:sp>
    </p:spTree>
    <p:extLst>
      <p:ext uri="{BB962C8B-B14F-4D97-AF65-F5344CB8AC3E}">
        <p14:creationId xmlns:p14="http://schemas.microsoft.com/office/powerpoint/2010/main" val="2149003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factors</a:t>
            </a:r>
            <a:r>
              <a:rPr lang="en-US" baseline="0" dirty="0" smtClean="0"/>
              <a:t> for the development of childhood asthma have not been fully assessed, and further work to develop appropriate animal models for asthma research is needed. </a:t>
            </a:r>
          </a:p>
          <a:p>
            <a:r>
              <a:rPr lang="en-US" baseline="0" dirty="0" smtClean="0"/>
              <a:t>A broader description of the generic determinants of asthma will help enable the identification of high risk individuals for whom particular interventions to prevent asthma might be recommended. </a:t>
            </a:r>
          </a:p>
          <a:p>
            <a:r>
              <a:rPr lang="en-US" baseline="0" dirty="0" smtClean="0"/>
              <a:t>Although effective medications for asthma control exist, there remain concerns about long-term side effects such as growth restrictions in children for which more data are required. </a:t>
            </a:r>
          </a:p>
          <a:p>
            <a:r>
              <a:rPr lang="en-US" baseline="0" dirty="0" smtClean="0"/>
              <a:t>Although interventions to refuse exposure to asthma triggers in the home can be effective, the evidence to demonstrate their cost-effectiveness to the managed care community remains tenuous. </a:t>
            </a:r>
          </a:p>
          <a:p>
            <a:r>
              <a:rPr lang="en-US" baseline="0" dirty="0" smtClean="0"/>
              <a:t>Further data on the cost savings that may be associate with carious approaches to home trigger reduction would </a:t>
            </a:r>
            <a:r>
              <a:rPr lang="en-US" baseline="0" dirty="0" err="1" smtClean="0"/>
              <a:t>beof</a:t>
            </a:r>
            <a:r>
              <a:rPr lang="en-US" baseline="0" dirty="0" smtClean="0"/>
              <a:t> great benefit. </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44</a:t>
            </a:fld>
            <a:endParaRPr lang="en-US"/>
          </a:p>
        </p:txBody>
      </p:sp>
    </p:spTree>
    <p:extLst>
      <p:ext uri="{BB962C8B-B14F-4D97-AF65-F5344CB8AC3E}">
        <p14:creationId xmlns:p14="http://schemas.microsoft.com/office/powerpoint/2010/main" val="3391256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NIAID-supported investigators are working to prevent asthma from occurring in people and to develop new, better treatments for those who are currently affected.</a:t>
            </a:r>
          </a:p>
        </p:txBody>
      </p:sp>
      <p:sp>
        <p:nvSpPr>
          <p:cNvPr id="4" name="Slide Number Placeholder 3"/>
          <p:cNvSpPr>
            <a:spLocks noGrp="1"/>
          </p:cNvSpPr>
          <p:nvPr>
            <p:ph type="sldNum" sz="quarter" idx="10"/>
          </p:nvPr>
        </p:nvSpPr>
        <p:spPr/>
        <p:txBody>
          <a:bodyPr/>
          <a:lstStyle/>
          <a:p>
            <a:fld id="{0E7D8838-E195-47D3-9EE6-0AFECB3D3B03}" type="slidenum">
              <a:rPr lang="en-US" smtClean="0"/>
              <a:t>45</a:t>
            </a:fld>
            <a:endParaRPr lang="en-US"/>
          </a:p>
        </p:txBody>
      </p:sp>
    </p:spTree>
    <p:extLst>
      <p:ext uri="{BB962C8B-B14F-4D97-AF65-F5344CB8AC3E}">
        <p14:creationId xmlns:p14="http://schemas.microsoft.com/office/powerpoint/2010/main" val="2024794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52</a:t>
            </a:fld>
            <a:endParaRPr lang="en-US"/>
          </a:p>
        </p:txBody>
      </p:sp>
    </p:spTree>
    <p:extLst>
      <p:ext uri="{BB962C8B-B14F-4D97-AF65-F5344CB8AC3E}">
        <p14:creationId xmlns:p14="http://schemas.microsoft.com/office/powerpoint/2010/main" val="1880372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figure shows age-adjusted prevalence of chronic obstructive pulmonary disease (COPD) among adults in the United States during 2011. The prevalence of COPD varies considerably by state, from &lt;4% in Washington and Minnesota to &gt;9% in Alabama and Kentucky. The states with the highest COPD prevalence are clustered along the Ohio and lower Mississippi Rivers.</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53</a:t>
            </a:fld>
            <a:endParaRPr lang="en-US"/>
          </a:p>
        </p:txBody>
      </p:sp>
    </p:spTree>
    <p:extLst>
      <p:ext uri="{BB962C8B-B14F-4D97-AF65-F5344CB8AC3E}">
        <p14:creationId xmlns:p14="http://schemas.microsoft.com/office/powerpoint/2010/main" val="2686674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Although death rates for COPD have declined among US men between 1999 (57.0 per 100,000) and 2010 (47.6 per 100,000) in the United States, there has been no significant change among death rates in women (35.3 per 100,000 in 1999 and 36.4 per 100,000 in 2010).</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58</a:t>
            </a:fld>
            <a:endParaRPr lang="en-US"/>
          </a:p>
        </p:txBody>
      </p:sp>
    </p:spTree>
    <p:extLst>
      <p:ext uri="{BB962C8B-B14F-4D97-AF65-F5344CB8AC3E}">
        <p14:creationId xmlns:p14="http://schemas.microsoft.com/office/powerpoint/2010/main" val="138622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of 2002, an estimated 20 million adults had asthma. Risk factors for</a:t>
            </a:r>
            <a:r>
              <a:rPr lang="en-US" sz="1200" b="0" i="0" kern="1200" baseline="0" dirty="0" smtClean="0">
                <a:solidFill>
                  <a:schemeClr val="tx1"/>
                </a:solidFill>
                <a:effectLst/>
                <a:latin typeface="+mn-lt"/>
                <a:ea typeface="+mn-ea"/>
                <a:cs typeface="+mn-cs"/>
              </a:rPr>
              <a:t> Asthma </a:t>
            </a:r>
            <a:r>
              <a:rPr lang="en-US" sz="1200" b="0" i="0" kern="1200" dirty="0" smtClean="0">
                <a:solidFill>
                  <a:schemeClr val="tx1"/>
                </a:solidFill>
                <a:effectLst/>
                <a:latin typeface="+mn-lt"/>
                <a:ea typeface="+mn-ea"/>
                <a:cs typeface="+mn-cs"/>
              </a:rPr>
              <a:t>include gender, obesity, smoking, socio-economic status, living in urban environments, and geographical location.</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a:t>
            </a:r>
            <a:r>
              <a:rPr lang="en-US" baseline="0" dirty="0" smtClean="0"/>
              <a:t> by contrast, relatively few conclusive findings about what risk factors contribute to the development of the condition itself, and the factors that cause asthma remain largely unidentified</a:t>
            </a:r>
          </a:p>
          <a:p>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5</a:t>
            </a:fld>
            <a:endParaRPr lang="en-US"/>
          </a:p>
        </p:txBody>
      </p:sp>
    </p:spTree>
    <p:extLst>
      <p:ext uri="{BB962C8B-B14F-4D97-AF65-F5344CB8AC3E}">
        <p14:creationId xmlns:p14="http://schemas.microsoft.com/office/powerpoint/2010/main" val="170586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E7D8838-E195-47D3-9EE6-0AFECB3D3B03}" type="slidenum">
              <a:rPr lang="en-US" smtClean="0"/>
              <a:t>6</a:t>
            </a:fld>
            <a:endParaRPr lang="en-US"/>
          </a:p>
        </p:txBody>
      </p:sp>
    </p:spTree>
    <p:extLst>
      <p:ext uri="{BB962C8B-B14F-4D97-AF65-F5344CB8AC3E}">
        <p14:creationId xmlns:p14="http://schemas.microsoft.com/office/powerpoint/2010/main" val="133826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10</a:t>
            </a:fld>
            <a:endParaRPr lang="en-US"/>
          </a:p>
        </p:txBody>
      </p:sp>
    </p:spTree>
    <p:extLst>
      <p:ext uri="{BB962C8B-B14F-4D97-AF65-F5344CB8AC3E}">
        <p14:creationId xmlns:p14="http://schemas.microsoft.com/office/powerpoint/2010/main" val="53275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Asthma is a disease in which inflammation of the airways causes airflow into and out of the lungs to be restricted. When an asthma attack occurs, mucus production is increased, muscles of the bronchial tree become tight, and the lining of the air passages swells, reducing airflow and producing the characteristic wheezing sound.</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11</a:t>
            </a:fld>
            <a:endParaRPr lang="en-US"/>
          </a:p>
        </p:txBody>
      </p:sp>
    </p:spTree>
    <p:extLst>
      <p:ext uri="{BB962C8B-B14F-4D97-AF65-F5344CB8AC3E}">
        <p14:creationId xmlns:p14="http://schemas.microsoft.com/office/powerpoint/2010/main" val="64267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13</a:t>
            </a:fld>
            <a:endParaRPr lang="en-US"/>
          </a:p>
        </p:txBody>
      </p:sp>
    </p:spTree>
    <p:extLst>
      <p:ext uri="{BB962C8B-B14F-4D97-AF65-F5344CB8AC3E}">
        <p14:creationId xmlns:p14="http://schemas.microsoft.com/office/powerpoint/2010/main" val="309256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peak flow meter is commonly used by a person with asthma to measure the amount of air that can be expelled from the lungs. If the airways become narrow or blocked due to asthma, peak flow values will drop because the person cannot blow air out of the lungs as well. A peak flow meter can be a useful aid in monitoring a person's asthma over time and can also be used to help determine how well a patient's medications are working.</a:t>
            </a:r>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18</a:t>
            </a:fld>
            <a:endParaRPr lang="en-US"/>
          </a:p>
        </p:txBody>
      </p:sp>
    </p:spTree>
    <p:extLst>
      <p:ext uri="{BB962C8B-B14F-4D97-AF65-F5344CB8AC3E}">
        <p14:creationId xmlns:p14="http://schemas.microsoft.com/office/powerpoint/2010/main" val="278858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Asthma and Allergy Foundation</a:t>
            </a:r>
            <a:r>
              <a:rPr lang="en-US" baseline="0" dirty="0" smtClean="0"/>
              <a:t> of America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Asthma prevalence increased from 7.3% in 2001 to 8.4% in 2010, when 25.7 million persons had asthma. (CDC)</a:t>
            </a:r>
          </a:p>
          <a:p>
            <a:endParaRPr lang="en-US" dirty="0"/>
          </a:p>
        </p:txBody>
      </p:sp>
      <p:sp>
        <p:nvSpPr>
          <p:cNvPr id="4" name="Slide Number Placeholder 3"/>
          <p:cNvSpPr>
            <a:spLocks noGrp="1"/>
          </p:cNvSpPr>
          <p:nvPr>
            <p:ph type="sldNum" sz="quarter" idx="10"/>
          </p:nvPr>
        </p:nvSpPr>
        <p:spPr/>
        <p:txBody>
          <a:bodyPr/>
          <a:lstStyle/>
          <a:p>
            <a:fld id="{0E7D8838-E195-47D3-9EE6-0AFECB3D3B03}" type="slidenum">
              <a:rPr lang="en-US" smtClean="0"/>
              <a:t>20</a:t>
            </a:fld>
            <a:endParaRPr lang="en-US"/>
          </a:p>
        </p:txBody>
      </p:sp>
    </p:spTree>
    <p:extLst>
      <p:ext uri="{BB962C8B-B14F-4D97-AF65-F5344CB8AC3E}">
        <p14:creationId xmlns:p14="http://schemas.microsoft.com/office/powerpoint/2010/main" val="376183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5C873B3-1632-408D-9284-1E319D31A203}" type="datetimeFigureOut">
              <a:rPr lang="en-US" smtClean="0"/>
              <a:t>2/24/2014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3C4A9F-1424-4437-BCA4-47FF5C34E23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C873B3-1632-408D-9284-1E319D31A203}"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4A9F-1424-4437-BCA4-47FF5C34E23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43C4A9F-1424-4437-BCA4-47FF5C34E23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C873B3-1632-408D-9284-1E319D31A203}"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5C873B3-1632-408D-9284-1E319D31A203}"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43C4A9F-1424-4437-BCA4-47FF5C34E23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5C873B3-1632-408D-9284-1E319D31A203}" type="datetimeFigureOut">
              <a:rPr lang="en-US" smtClean="0"/>
              <a:t>2/24/2014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3C4A9F-1424-4437-BCA4-47FF5C34E23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5C873B3-1632-408D-9284-1E319D31A203}"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4A9F-1424-4437-BCA4-47FF5C34E23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5C873B3-1632-408D-9284-1E319D31A203}" type="datetimeFigureOut">
              <a:rPr lang="en-US" smtClean="0"/>
              <a:t>2/24/2014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43C4A9F-1424-4437-BCA4-47FF5C34E23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C873B3-1632-408D-9284-1E319D31A203}" type="datetimeFigureOut">
              <a:rPr lang="en-US" smtClean="0"/>
              <a:t>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43C4A9F-1424-4437-BCA4-47FF5C34E2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5C873B3-1632-408D-9284-1E319D31A203}" type="datetimeFigureOut">
              <a:rPr lang="en-US" smtClean="0"/>
              <a:t>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43C4A9F-1424-4437-BCA4-47FF5C34E2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43C4A9F-1424-4437-BCA4-47FF5C34E23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5C873B3-1632-408D-9284-1E319D31A203}" type="datetimeFigureOut">
              <a:rPr lang="en-US" smtClean="0"/>
              <a:t>2/24/2014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43C4A9F-1424-4437-BCA4-47FF5C34E23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5C873B3-1632-408D-9284-1E319D31A203}" type="datetimeFigureOut">
              <a:rPr lang="en-US" smtClean="0"/>
              <a:t>2/24/2014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5C873B3-1632-408D-9284-1E319D31A203}" type="datetimeFigureOut">
              <a:rPr lang="en-US" smtClean="0"/>
              <a:t>2/24/2014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43C4A9F-1424-4437-BCA4-47FF5C34E23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5562600"/>
            <a:ext cx="6400800" cy="1295400"/>
          </a:xfrm>
        </p:spPr>
        <p:txBody>
          <a:bodyPr/>
          <a:lstStyle/>
          <a:p>
            <a:r>
              <a:rPr lang="en-US" dirty="0" smtClean="0"/>
              <a:t>By: Brittany Cox</a:t>
            </a:r>
          </a:p>
          <a:p>
            <a:r>
              <a:rPr lang="en-US" dirty="0" smtClean="0"/>
              <a:t>Epidemiology of Chronic Diseases</a:t>
            </a:r>
            <a:endParaRPr lang="en-US" dirty="0"/>
          </a:p>
        </p:txBody>
      </p:sp>
      <p:sp>
        <p:nvSpPr>
          <p:cNvPr id="2" name="Title 1"/>
          <p:cNvSpPr>
            <a:spLocks noGrp="1"/>
          </p:cNvSpPr>
          <p:nvPr>
            <p:ph type="ctrTitle"/>
          </p:nvPr>
        </p:nvSpPr>
        <p:spPr>
          <a:xfrm>
            <a:off x="762000" y="457201"/>
            <a:ext cx="7772400" cy="990600"/>
          </a:xfrm>
        </p:spPr>
        <p:txBody>
          <a:bodyPr>
            <a:normAutofit/>
          </a:bodyPr>
          <a:lstStyle/>
          <a:p>
            <a:pPr algn="ctr"/>
            <a:r>
              <a:rPr lang="en-US" sz="4500" dirty="0" smtClean="0"/>
              <a:t>Asthma</a:t>
            </a:r>
            <a:endParaRPr lang="en-US" sz="45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380" y="1905000"/>
            <a:ext cx="5654039" cy="3200400"/>
          </a:xfrm>
          <a:prstGeom prst="rect">
            <a:avLst/>
          </a:prstGeom>
        </p:spPr>
      </p:pic>
    </p:spTree>
    <p:extLst>
      <p:ext uri="{BB962C8B-B14F-4D97-AF65-F5344CB8AC3E}">
        <p14:creationId xmlns:p14="http://schemas.microsoft.com/office/powerpoint/2010/main" val="1843284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Asthma Attack?</a:t>
            </a:r>
            <a:endParaRPr lang="en-US" dirty="0"/>
          </a:p>
        </p:txBody>
      </p:sp>
      <p:sp>
        <p:nvSpPr>
          <p:cNvPr id="3" name="Content Placeholder 2"/>
          <p:cNvSpPr>
            <a:spLocks noGrp="1"/>
          </p:cNvSpPr>
          <p:nvPr>
            <p:ph sz="quarter" idx="1"/>
          </p:nvPr>
        </p:nvSpPr>
        <p:spPr>
          <a:xfrm>
            <a:off x="457200" y="1600200"/>
            <a:ext cx="8305800" cy="5105400"/>
          </a:xfrm>
        </p:spPr>
        <p:txBody>
          <a:bodyPr>
            <a:normAutofit/>
          </a:bodyPr>
          <a:lstStyle/>
          <a:p>
            <a:r>
              <a:rPr lang="en-US" dirty="0" smtClean="0"/>
              <a:t>The </a:t>
            </a:r>
            <a:r>
              <a:rPr lang="en-US" dirty="0"/>
              <a:t>attack happens in </a:t>
            </a:r>
            <a:r>
              <a:rPr lang="en-US" dirty="0" smtClean="0"/>
              <a:t>the body’s airways</a:t>
            </a:r>
          </a:p>
          <a:p>
            <a:r>
              <a:rPr lang="en-US" dirty="0" smtClean="0"/>
              <a:t>During an asthma attack:</a:t>
            </a:r>
          </a:p>
          <a:p>
            <a:pPr lvl="1"/>
            <a:r>
              <a:rPr lang="en-US" dirty="0" smtClean="0"/>
              <a:t>The sides of the airways in the lungs swell and the airways </a:t>
            </a:r>
            <a:r>
              <a:rPr lang="en-US" dirty="0"/>
              <a:t>shrink</a:t>
            </a:r>
          </a:p>
          <a:p>
            <a:pPr lvl="1"/>
            <a:r>
              <a:rPr lang="en-US" dirty="0"/>
              <a:t>Less air gets in and out of the lungs, </a:t>
            </a:r>
          </a:p>
          <a:p>
            <a:pPr lvl="1"/>
            <a:r>
              <a:rPr lang="en-US" dirty="0"/>
              <a:t>Mucus production is increased and clogs up the airways</a:t>
            </a:r>
          </a:p>
          <a:p>
            <a:pPr lvl="1"/>
            <a:r>
              <a:rPr lang="en-US" dirty="0"/>
              <a:t>Muscles of the bronchial tree become tight and the lining of the air passages swells</a:t>
            </a:r>
          </a:p>
          <a:p>
            <a:pPr lvl="1"/>
            <a:r>
              <a:rPr lang="en-US" dirty="0"/>
              <a:t>Reducing airflow and producing the characteristic wheezing sound</a:t>
            </a:r>
          </a:p>
        </p:txBody>
      </p:sp>
    </p:spTree>
    <p:extLst>
      <p:ext uri="{BB962C8B-B14F-4D97-AF65-F5344CB8AC3E}">
        <p14:creationId xmlns:p14="http://schemas.microsoft.com/office/powerpoint/2010/main" val="2288012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81001" y="228600"/>
            <a:ext cx="8458200" cy="6248400"/>
          </a:xfrm>
        </p:spPr>
      </p:pic>
    </p:spTree>
    <p:extLst>
      <p:ext uri="{BB962C8B-B14F-4D97-AF65-F5344CB8AC3E}">
        <p14:creationId xmlns:p14="http://schemas.microsoft.com/office/powerpoint/2010/main" val="2528544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a:xfrm>
            <a:off x="457200" y="1600200"/>
            <a:ext cx="7848600" cy="4873752"/>
          </a:xfrm>
        </p:spPr>
        <p:txBody>
          <a:bodyPr>
            <a:normAutofit/>
          </a:bodyPr>
          <a:lstStyle/>
          <a:p>
            <a:r>
              <a:rPr lang="en-US" dirty="0"/>
              <a:t>The complications of asthma can be severe, and may include:</a:t>
            </a:r>
          </a:p>
          <a:p>
            <a:pPr lvl="1"/>
            <a:r>
              <a:rPr lang="en-US" dirty="0"/>
              <a:t>Death</a:t>
            </a:r>
          </a:p>
          <a:p>
            <a:pPr lvl="1"/>
            <a:r>
              <a:rPr lang="en-US" dirty="0"/>
              <a:t>Decreased ability to exercise and take part in other activities</a:t>
            </a:r>
          </a:p>
          <a:p>
            <a:pPr lvl="1"/>
            <a:r>
              <a:rPr lang="en-US" dirty="0"/>
              <a:t>Lack of sleep due to nighttime symptoms</a:t>
            </a:r>
          </a:p>
          <a:p>
            <a:pPr lvl="1"/>
            <a:r>
              <a:rPr lang="en-US" dirty="0"/>
              <a:t>Permanent changes in the function of the lungs</a:t>
            </a:r>
          </a:p>
          <a:p>
            <a:pPr lvl="1"/>
            <a:r>
              <a:rPr lang="en-US" dirty="0"/>
              <a:t>Persistent cough</a:t>
            </a:r>
          </a:p>
          <a:p>
            <a:pPr lvl="1"/>
            <a:r>
              <a:rPr lang="en-US" dirty="0"/>
              <a:t>Trouble breathing that requires breathing assistance (ventilator)</a:t>
            </a:r>
          </a:p>
          <a:p>
            <a:endParaRPr lang="en-US" dirty="0"/>
          </a:p>
        </p:txBody>
      </p:sp>
    </p:spTree>
    <p:extLst>
      <p:ext uri="{BB962C8B-B14F-4D97-AF65-F5344CB8AC3E}">
        <p14:creationId xmlns:p14="http://schemas.microsoft.com/office/powerpoint/2010/main" val="28606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
          </p:nvPr>
        </p:nvSpPr>
        <p:spPr>
          <a:xfrm>
            <a:off x="457200" y="1600200"/>
            <a:ext cx="8229600" cy="6019800"/>
          </a:xfrm>
        </p:spPr>
        <p:txBody>
          <a:bodyPr>
            <a:normAutofit/>
          </a:bodyPr>
          <a:lstStyle/>
          <a:p>
            <a:r>
              <a:rPr lang="en-US" dirty="0" smtClean="0"/>
              <a:t>Follow doctor's instructions on taking medicines, eliminating asthma triggers, and monitoring symptoms.</a:t>
            </a:r>
          </a:p>
          <a:p>
            <a:r>
              <a:rPr lang="en-US" dirty="0" smtClean="0"/>
              <a:t>There </a:t>
            </a:r>
            <a:r>
              <a:rPr lang="en-US" dirty="0"/>
              <a:t>are two kinds of medicines for treating asthma:</a:t>
            </a:r>
          </a:p>
          <a:p>
            <a:pPr lvl="1"/>
            <a:r>
              <a:rPr lang="en-US" dirty="0"/>
              <a:t>Control medicines to help prevent attacks</a:t>
            </a:r>
          </a:p>
          <a:p>
            <a:pPr lvl="1"/>
            <a:r>
              <a:rPr lang="en-US" dirty="0"/>
              <a:t>Quick-relief (rescue) medicines for use during </a:t>
            </a:r>
            <a:r>
              <a:rPr lang="en-US" dirty="0" smtClean="0"/>
              <a:t>attacks</a:t>
            </a:r>
            <a:endParaRPr lang="en-US" dirty="0"/>
          </a:p>
        </p:txBody>
      </p:sp>
    </p:spTree>
    <p:extLst>
      <p:ext uri="{BB962C8B-B14F-4D97-AF65-F5344CB8AC3E}">
        <p14:creationId xmlns:p14="http://schemas.microsoft.com/office/powerpoint/2010/main" val="232907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Medicines</a:t>
            </a:r>
            <a:endParaRPr lang="en-US" dirty="0"/>
          </a:p>
        </p:txBody>
      </p:sp>
      <p:sp>
        <p:nvSpPr>
          <p:cNvPr id="3" name="Content Placeholder 2"/>
          <p:cNvSpPr>
            <a:spLocks noGrp="1"/>
          </p:cNvSpPr>
          <p:nvPr>
            <p:ph sz="quarter" idx="1"/>
          </p:nvPr>
        </p:nvSpPr>
        <p:spPr/>
        <p:txBody>
          <a:bodyPr>
            <a:normAutofit/>
          </a:bodyPr>
          <a:lstStyle/>
          <a:p>
            <a:r>
              <a:rPr lang="en-US" dirty="0" smtClean="0"/>
              <a:t>Long-term Medicines or controller medicines are used to prevent symptoms in people with moderate to severe asthma</a:t>
            </a:r>
          </a:p>
          <a:p>
            <a:pPr lvl="1"/>
            <a:r>
              <a:rPr lang="en-US" dirty="0" smtClean="0"/>
              <a:t>Must take them every day for them to work</a:t>
            </a:r>
          </a:p>
          <a:p>
            <a:r>
              <a:rPr lang="en-US" dirty="0" smtClean="0"/>
              <a:t>Some are breathed in (inhaled), such as steroids and long-acting beta-agonists</a:t>
            </a:r>
          </a:p>
          <a:p>
            <a:r>
              <a:rPr lang="en-US" dirty="0" smtClean="0"/>
              <a:t>Others are taken by mouth (oral)</a:t>
            </a:r>
            <a:endParaRPr lang="en-US" dirty="0"/>
          </a:p>
        </p:txBody>
      </p:sp>
    </p:spTree>
    <p:extLst>
      <p:ext uri="{BB962C8B-B14F-4D97-AF65-F5344CB8AC3E}">
        <p14:creationId xmlns:p14="http://schemas.microsoft.com/office/powerpoint/2010/main" val="117444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Quick-relief Medicines</a:t>
            </a:r>
            <a:endParaRPr lang="en-US" dirty="0"/>
          </a:p>
        </p:txBody>
      </p:sp>
      <p:sp>
        <p:nvSpPr>
          <p:cNvPr id="3" name="Content Placeholder 2"/>
          <p:cNvSpPr>
            <a:spLocks noGrp="1"/>
          </p:cNvSpPr>
          <p:nvPr>
            <p:ph sz="quarter" idx="1"/>
          </p:nvPr>
        </p:nvSpPr>
        <p:spPr>
          <a:xfrm>
            <a:off x="457200" y="1600200"/>
            <a:ext cx="8229600" cy="5029200"/>
          </a:xfrm>
        </p:spPr>
        <p:txBody>
          <a:bodyPr>
            <a:normAutofit/>
          </a:bodyPr>
          <a:lstStyle/>
          <a:p>
            <a:r>
              <a:rPr lang="en-US" dirty="0" smtClean="0"/>
              <a:t>Also called rescue medicines</a:t>
            </a:r>
          </a:p>
          <a:p>
            <a:r>
              <a:rPr lang="en-US" dirty="0" smtClean="0"/>
              <a:t>They are taken for:</a:t>
            </a:r>
          </a:p>
          <a:p>
            <a:pPr lvl="1"/>
            <a:r>
              <a:rPr lang="en-US" dirty="0" smtClean="0"/>
              <a:t>Coughing, wheezing, trouble breathing, or an asthma attack</a:t>
            </a:r>
          </a:p>
          <a:p>
            <a:r>
              <a:rPr lang="en-US" dirty="0" smtClean="0"/>
              <a:t>Just before exercising to help prevent asthma symptoms caused by exercise.</a:t>
            </a:r>
          </a:p>
          <a:p>
            <a:r>
              <a:rPr lang="en-US" dirty="0" smtClean="0"/>
              <a:t>Quick-relief medicines include:</a:t>
            </a:r>
          </a:p>
          <a:p>
            <a:pPr lvl="1"/>
            <a:r>
              <a:rPr lang="en-US" dirty="0" smtClean="0"/>
              <a:t>Short-acting inhaled bronchodilators</a:t>
            </a:r>
          </a:p>
          <a:p>
            <a:pPr lvl="1"/>
            <a:r>
              <a:rPr lang="en-US" dirty="0" smtClean="0"/>
              <a:t>Oral corticosteroids for when an asthma attack does not go away</a:t>
            </a:r>
          </a:p>
          <a:p>
            <a:endParaRPr lang="en-US" dirty="0" smtClean="0"/>
          </a:p>
          <a:p>
            <a:endParaRPr lang="en-US" dirty="0"/>
          </a:p>
        </p:txBody>
      </p:sp>
    </p:spTree>
    <p:extLst>
      <p:ext uri="{BB962C8B-B14F-4D97-AF65-F5344CB8AC3E}">
        <p14:creationId xmlns:p14="http://schemas.microsoft.com/office/powerpoint/2010/main" val="224341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0" y="381000"/>
            <a:ext cx="7789021" cy="6019800"/>
          </a:xfrm>
        </p:spPr>
      </p:pic>
    </p:spTree>
    <p:extLst>
      <p:ext uri="{BB962C8B-B14F-4D97-AF65-F5344CB8AC3E}">
        <p14:creationId xmlns:p14="http://schemas.microsoft.com/office/powerpoint/2010/main" val="424892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Flow Meter</a:t>
            </a:r>
            <a:endParaRPr lang="en-US" dirty="0"/>
          </a:p>
        </p:txBody>
      </p:sp>
      <p:sp>
        <p:nvSpPr>
          <p:cNvPr id="3" name="Content Placeholder 2"/>
          <p:cNvSpPr>
            <a:spLocks noGrp="1"/>
          </p:cNvSpPr>
          <p:nvPr>
            <p:ph sz="quarter" idx="1"/>
          </p:nvPr>
        </p:nvSpPr>
        <p:spPr>
          <a:xfrm>
            <a:off x="457200" y="1600200"/>
            <a:ext cx="8382000" cy="4525963"/>
          </a:xfrm>
        </p:spPr>
        <p:txBody>
          <a:bodyPr>
            <a:normAutofit/>
          </a:bodyPr>
          <a:lstStyle/>
          <a:p>
            <a:r>
              <a:rPr lang="en-US" dirty="0" smtClean="0"/>
              <a:t>A simple device to measure how quickly you can move air out of your lungs</a:t>
            </a:r>
          </a:p>
          <a:p>
            <a:r>
              <a:rPr lang="en-US" dirty="0" smtClean="0"/>
              <a:t>It can help regulate if an attack is coming, sometimes even before symptoms appear</a:t>
            </a:r>
          </a:p>
          <a:p>
            <a:r>
              <a:rPr lang="en-US" dirty="0" smtClean="0"/>
              <a:t>Peak flow measurements help let you know when medicine or other action needs to be taken</a:t>
            </a:r>
          </a:p>
          <a:p>
            <a:r>
              <a:rPr lang="en-US" dirty="0" smtClean="0"/>
              <a:t>Peak flow values of 50% - 80% of your best results are a sign of a moderate asthma attack</a:t>
            </a:r>
          </a:p>
          <a:p>
            <a:r>
              <a:rPr lang="en-US" dirty="0" smtClean="0"/>
              <a:t>Numbers below 50% are a sign of a severe attack</a:t>
            </a:r>
          </a:p>
          <a:p>
            <a:endParaRPr lang="en-US" dirty="0"/>
          </a:p>
        </p:txBody>
      </p:sp>
    </p:spTree>
    <p:extLst>
      <p:ext uri="{BB962C8B-B14F-4D97-AF65-F5344CB8AC3E}">
        <p14:creationId xmlns:p14="http://schemas.microsoft.com/office/powerpoint/2010/main" val="408579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43000" y="1119981"/>
            <a:ext cx="6553200" cy="5242560"/>
          </a:xfrm>
        </p:spPr>
      </p:pic>
    </p:spTree>
    <p:extLst>
      <p:ext uri="{BB962C8B-B14F-4D97-AF65-F5344CB8AC3E}">
        <p14:creationId xmlns:p14="http://schemas.microsoft.com/office/powerpoint/2010/main" val="412036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800" y="325269"/>
            <a:ext cx="7162799" cy="6502251"/>
          </a:xfrm>
        </p:spPr>
      </p:pic>
    </p:spTree>
    <p:extLst>
      <p:ext uri="{BB962C8B-B14F-4D97-AF65-F5344CB8AC3E}">
        <p14:creationId xmlns:p14="http://schemas.microsoft.com/office/powerpoint/2010/main" val="265783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648736"/>
          </a:xfrm>
        </p:spPr>
        <p:txBody>
          <a:bodyPr>
            <a:normAutofit/>
          </a:bodyPr>
          <a:lstStyle/>
          <a:p>
            <a:r>
              <a:rPr lang="en-US" dirty="0" smtClean="0"/>
              <a:t>Asthma Definition</a:t>
            </a:r>
            <a:endParaRPr lang="en-US" dirty="0"/>
          </a:p>
        </p:txBody>
      </p:sp>
      <p:sp>
        <p:nvSpPr>
          <p:cNvPr id="3" name="Content Placeholder 2"/>
          <p:cNvSpPr>
            <a:spLocks noGrp="1"/>
          </p:cNvSpPr>
          <p:nvPr>
            <p:ph sz="quarter" idx="1"/>
          </p:nvPr>
        </p:nvSpPr>
        <p:spPr>
          <a:xfrm>
            <a:off x="457200" y="1600200"/>
            <a:ext cx="8229600" cy="4724400"/>
          </a:xfrm>
        </p:spPr>
        <p:txBody>
          <a:bodyPr>
            <a:normAutofit/>
          </a:bodyPr>
          <a:lstStyle/>
          <a:p>
            <a:r>
              <a:rPr lang="en-US" dirty="0"/>
              <a:t>Asthma is a disease in which inflammation of the airways causes airflow into and out of the lungs to be </a:t>
            </a:r>
            <a:r>
              <a:rPr lang="en-US" dirty="0" smtClean="0"/>
              <a:t>restricted</a:t>
            </a:r>
          </a:p>
          <a:p>
            <a:pPr lvl="1"/>
            <a:r>
              <a:rPr lang="en-US" dirty="0"/>
              <a:t>People with asthma have oversensitive airways that react strongly to </a:t>
            </a:r>
            <a:r>
              <a:rPr lang="en-US" dirty="0" smtClean="0"/>
              <a:t>allergens and when </a:t>
            </a:r>
            <a:r>
              <a:rPr lang="en-US" dirty="0"/>
              <a:t>exposed to </a:t>
            </a:r>
            <a:r>
              <a:rPr lang="en-US" dirty="0" smtClean="0"/>
              <a:t>triggers</a:t>
            </a:r>
            <a:r>
              <a:rPr lang="en-US" dirty="0"/>
              <a:t>, the immune system kicks into overdrive and closes off the airways, making it difficult to breathe</a:t>
            </a:r>
          </a:p>
          <a:p>
            <a:r>
              <a:rPr lang="en-US" dirty="0" smtClean="0"/>
              <a:t>The most </a:t>
            </a:r>
            <a:r>
              <a:rPr lang="en-US" dirty="0"/>
              <a:t>common long-term diseases of </a:t>
            </a:r>
            <a:r>
              <a:rPr lang="en-US" dirty="0" smtClean="0"/>
              <a:t>children</a:t>
            </a:r>
          </a:p>
          <a:p>
            <a:pPr lvl="1"/>
            <a:r>
              <a:rPr lang="en-US" dirty="0" smtClean="0"/>
              <a:t>Can occur in adults also</a:t>
            </a:r>
          </a:p>
          <a:p>
            <a:r>
              <a:rPr lang="en-US" dirty="0" smtClean="0"/>
              <a:t>Causes are unknown</a:t>
            </a:r>
          </a:p>
          <a:p>
            <a:endParaRPr lang="en-US" dirty="0"/>
          </a:p>
        </p:txBody>
      </p:sp>
    </p:spTree>
    <p:extLst>
      <p:ext uri="{BB962C8B-B14F-4D97-AF65-F5344CB8AC3E}">
        <p14:creationId xmlns:p14="http://schemas.microsoft.com/office/powerpoint/2010/main" val="3047659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sz="quarter" idx="1"/>
          </p:nvPr>
        </p:nvSpPr>
        <p:spPr/>
        <p:txBody>
          <a:bodyPr>
            <a:normAutofit/>
          </a:bodyPr>
          <a:lstStyle/>
          <a:p>
            <a:r>
              <a:rPr lang="en-US" dirty="0"/>
              <a:t>Every day in America:</a:t>
            </a:r>
          </a:p>
          <a:p>
            <a:pPr lvl="1"/>
            <a:r>
              <a:rPr lang="en-US" dirty="0"/>
              <a:t>44,000 people have an asthma </a:t>
            </a:r>
            <a:r>
              <a:rPr lang="en-US" dirty="0" smtClean="0"/>
              <a:t>attack</a:t>
            </a:r>
            <a:endParaRPr lang="en-US" dirty="0"/>
          </a:p>
          <a:p>
            <a:pPr lvl="1"/>
            <a:r>
              <a:rPr lang="en-US" dirty="0"/>
              <a:t>36,000 kids miss school due to </a:t>
            </a:r>
            <a:r>
              <a:rPr lang="en-US" dirty="0" smtClean="0"/>
              <a:t>asthma</a:t>
            </a:r>
            <a:endParaRPr lang="en-US" dirty="0"/>
          </a:p>
          <a:p>
            <a:pPr lvl="1"/>
            <a:r>
              <a:rPr lang="en-US" dirty="0"/>
              <a:t>27,000 adults miss work due to </a:t>
            </a:r>
            <a:r>
              <a:rPr lang="en-US" dirty="0" smtClean="0"/>
              <a:t>asthma</a:t>
            </a:r>
            <a:endParaRPr lang="en-US" dirty="0"/>
          </a:p>
          <a:p>
            <a:pPr lvl="1"/>
            <a:r>
              <a:rPr lang="en-US" dirty="0"/>
              <a:t>4,700 people visit the emergency room due to </a:t>
            </a:r>
            <a:r>
              <a:rPr lang="en-US" dirty="0" smtClean="0"/>
              <a:t>asthma</a:t>
            </a:r>
            <a:endParaRPr lang="en-US" dirty="0"/>
          </a:p>
          <a:p>
            <a:pPr lvl="1"/>
            <a:r>
              <a:rPr lang="en-US" dirty="0"/>
              <a:t>1,200 people are admitted to the hospital due to </a:t>
            </a:r>
            <a:r>
              <a:rPr lang="en-US" dirty="0" smtClean="0"/>
              <a:t>asthma</a:t>
            </a:r>
            <a:endParaRPr lang="en-US" dirty="0"/>
          </a:p>
          <a:p>
            <a:pPr lvl="1"/>
            <a:r>
              <a:rPr lang="en-US" dirty="0"/>
              <a:t>9 people die from </a:t>
            </a:r>
            <a:r>
              <a:rPr lang="en-US" dirty="0" smtClean="0"/>
              <a:t>asthma</a:t>
            </a:r>
            <a:endParaRPr lang="en-US" dirty="0"/>
          </a:p>
          <a:p>
            <a:endParaRPr lang="en-US" dirty="0"/>
          </a:p>
        </p:txBody>
      </p:sp>
    </p:spTree>
    <p:extLst>
      <p:ext uri="{BB962C8B-B14F-4D97-AF65-F5344CB8AC3E}">
        <p14:creationId xmlns:p14="http://schemas.microsoft.com/office/powerpoint/2010/main" val="3855902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65532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4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Distribution</a:t>
            </a:r>
            <a:endParaRPr lang="en-US" dirty="0"/>
          </a:p>
        </p:txBody>
      </p:sp>
      <p:sp>
        <p:nvSpPr>
          <p:cNvPr id="3" name="Content Placeholder 2"/>
          <p:cNvSpPr>
            <a:spLocks noGrp="1"/>
          </p:cNvSpPr>
          <p:nvPr>
            <p:ph sz="quarter" idx="1"/>
          </p:nvPr>
        </p:nvSpPr>
        <p:spPr/>
        <p:txBody>
          <a:bodyPr>
            <a:normAutofit/>
          </a:bodyPr>
          <a:lstStyle/>
          <a:p>
            <a:r>
              <a:rPr lang="en-US" dirty="0"/>
              <a:t>A</a:t>
            </a:r>
            <a:r>
              <a:rPr lang="en-US" baseline="0" dirty="0" smtClean="0"/>
              <a:t>sthma prevalence:</a:t>
            </a:r>
          </a:p>
          <a:p>
            <a:pPr lvl="1"/>
            <a:r>
              <a:rPr lang="en-US" baseline="0" dirty="0" smtClean="0"/>
              <a:t>Northeast (8.1%)</a:t>
            </a:r>
          </a:p>
          <a:p>
            <a:pPr lvl="1"/>
            <a:r>
              <a:rPr lang="en-US" baseline="0" dirty="0" smtClean="0"/>
              <a:t>Midwest (7.5%)</a:t>
            </a:r>
          </a:p>
          <a:p>
            <a:pPr lvl="1"/>
            <a:r>
              <a:rPr lang="en-US" baseline="0" dirty="0" smtClean="0"/>
              <a:t>West (6.8%)</a:t>
            </a:r>
          </a:p>
          <a:p>
            <a:pPr lvl="1"/>
            <a:r>
              <a:rPr lang="en-US" baseline="0" dirty="0" smtClean="0"/>
              <a:t>South (6.7%)</a:t>
            </a:r>
          </a:p>
          <a:p>
            <a:r>
              <a:rPr lang="en-US" baseline="0" dirty="0" smtClean="0"/>
              <a:t>Emergency department visit rate estimates:</a:t>
            </a:r>
          </a:p>
          <a:p>
            <a:pPr lvl="1"/>
            <a:r>
              <a:rPr lang="en-US" baseline="0" dirty="0" smtClean="0"/>
              <a:t>Northeast (10.4 per 100 persons with current asthma)</a:t>
            </a:r>
          </a:p>
          <a:p>
            <a:pPr lvl="1"/>
            <a:r>
              <a:rPr lang="en-US" baseline="0" dirty="0" smtClean="0"/>
              <a:t>South (9.6 per 100 persons with current asthma)</a:t>
            </a:r>
          </a:p>
          <a:p>
            <a:pPr lvl="1"/>
            <a:r>
              <a:rPr lang="en-US" baseline="0" dirty="0" smtClean="0"/>
              <a:t>Midwest (8.7 per 100 persons with current asthma) </a:t>
            </a:r>
          </a:p>
          <a:p>
            <a:pPr lvl="1"/>
            <a:r>
              <a:rPr lang="en-US" baseline="0" dirty="0" smtClean="0"/>
              <a:t>West (6.7 per 100 persons with current asthma)</a:t>
            </a:r>
            <a:endParaRPr lang="en-US" dirty="0" smtClean="0"/>
          </a:p>
          <a:p>
            <a:endParaRPr lang="en-US" dirty="0"/>
          </a:p>
        </p:txBody>
      </p:sp>
    </p:spTree>
    <p:extLst>
      <p:ext uri="{BB962C8B-B14F-4D97-AF65-F5344CB8AC3E}">
        <p14:creationId xmlns:p14="http://schemas.microsoft.com/office/powerpoint/2010/main" val="220801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457200"/>
            <a:ext cx="8328548" cy="6060944"/>
          </a:xfrm>
        </p:spPr>
      </p:pic>
    </p:spTree>
    <p:extLst>
      <p:ext uri="{BB962C8B-B14F-4D97-AF65-F5344CB8AC3E}">
        <p14:creationId xmlns:p14="http://schemas.microsoft.com/office/powerpoint/2010/main" val="1122333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rmAutofit/>
          </a:bodyPr>
          <a:lstStyle/>
          <a:p>
            <a:r>
              <a:rPr lang="en-US" dirty="0" smtClean="0"/>
              <a:t>Asthma is increasing every year in the US</a:t>
            </a:r>
            <a:endParaRPr lang="en-US" dirty="0"/>
          </a:p>
        </p:txBody>
      </p:sp>
      <p:sp>
        <p:nvSpPr>
          <p:cNvPr id="3" name="Content Placeholder 2"/>
          <p:cNvSpPr>
            <a:spLocks noGrp="1"/>
          </p:cNvSpPr>
          <p:nvPr>
            <p:ph sz="quarter" idx="1"/>
          </p:nvPr>
        </p:nvSpPr>
        <p:spPr>
          <a:xfrm>
            <a:off x="457200" y="1600200"/>
            <a:ext cx="8305800" cy="4800600"/>
          </a:xfrm>
        </p:spPr>
        <p:txBody>
          <a:bodyPr>
            <a:normAutofit fontScale="77500" lnSpcReduction="20000"/>
          </a:bodyPr>
          <a:lstStyle/>
          <a:p>
            <a:r>
              <a:rPr lang="en-US" dirty="0" smtClean="0"/>
              <a:t>The </a:t>
            </a:r>
            <a:r>
              <a:rPr lang="en-US" dirty="0"/>
              <a:t>number of people with asthma continues to </a:t>
            </a:r>
            <a:r>
              <a:rPr lang="en-US" dirty="0" smtClean="0"/>
              <a:t>grow</a:t>
            </a:r>
          </a:p>
          <a:p>
            <a:r>
              <a:rPr lang="en-US" dirty="0" smtClean="0"/>
              <a:t>One </a:t>
            </a:r>
            <a:r>
              <a:rPr lang="en-US" dirty="0"/>
              <a:t>in 12 people (about 25 million, or 8% of the population) had asthma in </a:t>
            </a:r>
            <a:r>
              <a:rPr lang="en-US" dirty="0" smtClean="0"/>
              <a:t>2009</a:t>
            </a:r>
          </a:p>
          <a:p>
            <a:pPr lvl="1"/>
            <a:r>
              <a:rPr lang="en-US" dirty="0" smtClean="0"/>
              <a:t>Compared </a:t>
            </a:r>
            <a:r>
              <a:rPr lang="en-US" dirty="0"/>
              <a:t>with 1 in 14 (about 20 million, or 7%) in </a:t>
            </a:r>
            <a:r>
              <a:rPr lang="en-US" dirty="0" smtClean="0"/>
              <a:t>2001</a:t>
            </a:r>
            <a:endParaRPr lang="en-US" dirty="0"/>
          </a:p>
          <a:p>
            <a:r>
              <a:rPr lang="en-US" dirty="0"/>
              <a:t>More than half (53%) of people with asthma had an asthma attack in </a:t>
            </a:r>
            <a:r>
              <a:rPr lang="en-US" dirty="0" smtClean="0"/>
              <a:t>2008</a:t>
            </a:r>
          </a:p>
          <a:p>
            <a:pPr lvl="1"/>
            <a:r>
              <a:rPr lang="en-US" dirty="0" smtClean="0"/>
              <a:t>More </a:t>
            </a:r>
            <a:r>
              <a:rPr lang="en-US" dirty="0"/>
              <a:t>children (57%) than adults (51%) had an </a:t>
            </a:r>
            <a:r>
              <a:rPr lang="en-US" dirty="0" smtClean="0"/>
              <a:t>attack</a:t>
            </a:r>
            <a:endParaRPr lang="en-US" dirty="0"/>
          </a:p>
          <a:p>
            <a:r>
              <a:rPr lang="en-US" dirty="0"/>
              <a:t>185 children and 3,262 adults died from asthma in </a:t>
            </a:r>
            <a:r>
              <a:rPr lang="en-US" dirty="0" smtClean="0"/>
              <a:t>2007</a:t>
            </a:r>
            <a:endParaRPr lang="en-US" dirty="0"/>
          </a:p>
          <a:p>
            <a:r>
              <a:rPr lang="en-US" dirty="0"/>
              <a:t>About 1 in 10 children (10%) had asthma and 1 in 12 adults (8%) had asthma in 2009. Women were more likely than men and boys more likely than girls to have asthma.</a:t>
            </a:r>
          </a:p>
          <a:p>
            <a:r>
              <a:rPr lang="en-US" dirty="0"/>
              <a:t>About 1 in 9 (11%) non-Hispanic blacks of all ages and about 1 in 6 (17%) of non-Hispanic black children had asthma in </a:t>
            </a:r>
            <a:r>
              <a:rPr lang="en-US" dirty="0" smtClean="0"/>
              <a:t>2009</a:t>
            </a:r>
          </a:p>
          <a:p>
            <a:pPr lvl="1"/>
            <a:r>
              <a:rPr lang="en-US" dirty="0" smtClean="0"/>
              <a:t>The </a:t>
            </a:r>
            <a:r>
              <a:rPr lang="en-US" dirty="0"/>
              <a:t>highest rate among racial/ethnic groups.</a:t>
            </a:r>
          </a:p>
          <a:p>
            <a:r>
              <a:rPr lang="en-US" dirty="0"/>
              <a:t>The greatest rise in asthma rates was among black children (almost a 50% increase) from 2001 through </a:t>
            </a:r>
            <a:r>
              <a:rPr lang="en-US" dirty="0" smtClean="0"/>
              <a:t>2009</a:t>
            </a:r>
            <a:endParaRPr lang="en-US" dirty="0"/>
          </a:p>
          <a:p>
            <a:endParaRPr lang="en-US" dirty="0"/>
          </a:p>
        </p:txBody>
      </p:sp>
    </p:spTree>
    <p:extLst>
      <p:ext uri="{BB962C8B-B14F-4D97-AF65-F5344CB8AC3E}">
        <p14:creationId xmlns:p14="http://schemas.microsoft.com/office/powerpoint/2010/main" val="412137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37211" y="1143000"/>
            <a:ext cx="7016189" cy="5181600"/>
          </a:xfrm>
        </p:spPr>
      </p:pic>
    </p:spTree>
    <p:extLst>
      <p:ext uri="{BB962C8B-B14F-4D97-AF65-F5344CB8AC3E}">
        <p14:creationId xmlns:p14="http://schemas.microsoft.com/office/powerpoint/2010/main" val="102772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4375" y="617822"/>
            <a:ext cx="9232025" cy="5859178"/>
          </a:xfrm>
        </p:spPr>
      </p:pic>
    </p:spTree>
    <p:extLst>
      <p:ext uri="{BB962C8B-B14F-4D97-AF65-F5344CB8AC3E}">
        <p14:creationId xmlns:p14="http://schemas.microsoft.com/office/powerpoint/2010/main" val="91651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343915"/>
            <a:ext cx="9115857" cy="5329269"/>
          </a:xfrm>
        </p:spPr>
      </p:pic>
    </p:spTree>
    <p:extLst>
      <p:ext uri="{BB962C8B-B14F-4D97-AF65-F5344CB8AC3E}">
        <p14:creationId xmlns:p14="http://schemas.microsoft.com/office/powerpoint/2010/main" val="3399403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1" y="152400"/>
            <a:ext cx="8381999" cy="6612465"/>
          </a:xfrm>
        </p:spPr>
      </p:pic>
    </p:spTree>
    <p:extLst>
      <p:ext uri="{BB962C8B-B14F-4D97-AF65-F5344CB8AC3E}">
        <p14:creationId xmlns:p14="http://schemas.microsoft.com/office/powerpoint/2010/main" val="1639873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3" name="Content Placeholder 2"/>
          <p:cNvSpPr>
            <a:spLocks noGrp="1"/>
          </p:cNvSpPr>
          <p:nvPr>
            <p:ph sz="quarter" idx="1"/>
          </p:nvPr>
        </p:nvSpPr>
        <p:spPr>
          <a:xfrm>
            <a:off x="381000" y="1600200"/>
            <a:ext cx="8534400" cy="4525963"/>
          </a:xfrm>
        </p:spPr>
        <p:txBody>
          <a:bodyPr>
            <a:normAutofit fontScale="77500" lnSpcReduction="20000"/>
          </a:bodyPr>
          <a:lstStyle/>
          <a:p>
            <a:r>
              <a:rPr lang="en-US" dirty="0"/>
              <a:t>Asthma has a high cost for individuals and the </a:t>
            </a:r>
            <a:r>
              <a:rPr lang="en-US" dirty="0" smtClean="0"/>
              <a:t>nation</a:t>
            </a:r>
            <a:endParaRPr lang="en-US" dirty="0"/>
          </a:p>
          <a:p>
            <a:r>
              <a:rPr lang="en-US" dirty="0"/>
              <a:t>Asthma cost the US about $3,300 per person with asthma each year from 2002 to 2007 in medical </a:t>
            </a:r>
            <a:r>
              <a:rPr lang="en-US" dirty="0" smtClean="0"/>
              <a:t>expenses</a:t>
            </a:r>
            <a:endParaRPr lang="en-US" dirty="0"/>
          </a:p>
          <a:p>
            <a:r>
              <a:rPr lang="en-US" dirty="0"/>
              <a:t>Medical expenses associated with asthma increased from $48.6 billion in 2002 to $50.1 billion in </a:t>
            </a:r>
            <a:r>
              <a:rPr lang="en-US" dirty="0" smtClean="0"/>
              <a:t>2007</a:t>
            </a:r>
          </a:p>
          <a:p>
            <a:r>
              <a:rPr lang="en-US" dirty="0" smtClean="0"/>
              <a:t>About </a:t>
            </a:r>
            <a:r>
              <a:rPr lang="en-US" dirty="0"/>
              <a:t>2 in 5 (40%) uninsured people with asthma could not afford their prescription medicines </a:t>
            </a:r>
            <a:endParaRPr lang="en-US" dirty="0" smtClean="0"/>
          </a:p>
          <a:p>
            <a:r>
              <a:rPr lang="en-US" dirty="0" smtClean="0"/>
              <a:t>About </a:t>
            </a:r>
            <a:r>
              <a:rPr lang="en-US" dirty="0"/>
              <a:t>1 in 9 (11%) insured people with asthma could not afford</a:t>
            </a:r>
            <a:br>
              <a:rPr lang="en-US" dirty="0"/>
            </a:br>
            <a:r>
              <a:rPr lang="en-US" dirty="0"/>
              <a:t>their prescription </a:t>
            </a:r>
            <a:r>
              <a:rPr lang="en-US" dirty="0" smtClean="0"/>
              <a:t>medicines</a:t>
            </a:r>
            <a:endParaRPr lang="en-US" dirty="0"/>
          </a:p>
          <a:p>
            <a:r>
              <a:rPr lang="en-US" dirty="0"/>
              <a:t>More than half (59%) of children and one-third (33%) of adults who had an asthma attack missed school or work because of asthma in </a:t>
            </a:r>
            <a:r>
              <a:rPr lang="en-US" dirty="0" smtClean="0"/>
              <a:t>2008</a:t>
            </a:r>
          </a:p>
          <a:p>
            <a:r>
              <a:rPr lang="en-US" dirty="0" smtClean="0"/>
              <a:t>On </a:t>
            </a:r>
            <a:r>
              <a:rPr lang="en-US" dirty="0"/>
              <a:t>average, in 2008 children missed 4 days of school and adults missed 5 days of work because of </a:t>
            </a:r>
            <a:r>
              <a:rPr lang="en-US" dirty="0" smtClean="0"/>
              <a:t>asthma</a:t>
            </a:r>
            <a:endParaRPr lang="en-US" dirty="0"/>
          </a:p>
          <a:p>
            <a:endParaRPr lang="en-US" dirty="0"/>
          </a:p>
        </p:txBody>
      </p:sp>
    </p:spTree>
    <p:extLst>
      <p:ext uri="{BB962C8B-B14F-4D97-AF65-F5344CB8AC3E}">
        <p14:creationId xmlns:p14="http://schemas.microsoft.com/office/powerpoint/2010/main" val="304894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You Tell if You Have Asthma?</a:t>
            </a:r>
            <a:endParaRPr lang="en-US" dirty="0"/>
          </a:p>
        </p:txBody>
      </p:sp>
      <p:sp>
        <p:nvSpPr>
          <p:cNvPr id="3" name="Content Placeholder 2"/>
          <p:cNvSpPr>
            <a:spLocks noGrp="1"/>
          </p:cNvSpPr>
          <p:nvPr>
            <p:ph sz="quarter" idx="1"/>
          </p:nvPr>
        </p:nvSpPr>
        <p:spPr>
          <a:xfrm>
            <a:off x="457200" y="1524000"/>
            <a:ext cx="8458200" cy="5105400"/>
          </a:xfrm>
        </p:spPr>
        <p:txBody>
          <a:bodyPr>
            <a:normAutofit/>
          </a:bodyPr>
          <a:lstStyle/>
          <a:p>
            <a:r>
              <a:rPr lang="en-US" dirty="0"/>
              <a:t>Doctor administer a breathing test called </a:t>
            </a:r>
            <a:r>
              <a:rPr lang="en-US" dirty="0" err="1"/>
              <a:t>spirometry</a:t>
            </a:r>
            <a:endParaRPr lang="en-US" dirty="0"/>
          </a:p>
          <a:p>
            <a:pPr lvl="1"/>
            <a:r>
              <a:rPr lang="en-US" dirty="0"/>
              <a:t>Measure how well your lungs are working</a:t>
            </a:r>
          </a:p>
          <a:p>
            <a:pPr lvl="1"/>
            <a:r>
              <a:rPr lang="en-US" dirty="0"/>
              <a:t>Computer with a mouthpiece to test how much air you can breathe out after taking a very deep breath</a:t>
            </a:r>
          </a:p>
          <a:p>
            <a:pPr lvl="2"/>
            <a:r>
              <a:rPr lang="en-US" dirty="0"/>
              <a:t>The spirometer can measure airflow before and after the use asthma medication </a:t>
            </a:r>
          </a:p>
          <a:p>
            <a:r>
              <a:rPr lang="en-US" dirty="0" smtClean="0"/>
              <a:t>During </a:t>
            </a:r>
            <a:r>
              <a:rPr lang="en-US" dirty="0"/>
              <a:t>a </a:t>
            </a:r>
            <a:r>
              <a:rPr lang="en-US" dirty="0" smtClean="0"/>
              <a:t>checkup the </a:t>
            </a:r>
            <a:r>
              <a:rPr lang="en-US" dirty="0"/>
              <a:t>doctor will </a:t>
            </a:r>
            <a:r>
              <a:rPr lang="en-US" dirty="0" smtClean="0"/>
              <a:t>ask:</a:t>
            </a:r>
          </a:p>
          <a:p>
            <a:pPr lvl="1"/>
            <a:r>
              <a:rPr lang="en-US" dirty="0" smtClean="0"/>
              <a:t>Cough </a:t>
            </a:r>
            <a:r>
              <a:rPr lang="en-US" dirty="0"/>
              <a:t>a lot, especially at </a:t>
            </a:r>
            <a:r>
              <a:rPr lang="en-US" dirty="0" smtClean="0"/>
              <a:t>night</a:t>
            </a:r>
          </a:p>
          <a:p>
            <a:pPr lvl="1"/>
            <a:r>
              <a:rPr lang="en-US" dirty="0" smtClean="0"/>
              <a:t>Breathing </a:t>
            </a:r>
            <a:r>
              <a:rPr lang="en-US" dirty="0"/>
              <a:t>problems are worse after physical activity or at certain times of </a:t>
            </a:r>
            <a:r>
              <a:rPr lang="en-US" dirty="0" smtClean="0"/>
              <a:t>year</a:t>
            </a:r>
          </a:p>
          <a:p>
            <a:pPr lvl="1"/>
            <a:r>
              <a:rPr lang="en-US" dirty="0" smtClean="0"/>
              <a:t>Family history  </a:t>
            </a:r>
          </a:p>
          <a:p>
            <a:endParaRPr lang="en-US" dirty="0"/>
          </a:p>
        </p:txBody>
      </p:sp>
    </p:spTree>
    <p:extLst>
      <p:ext uri="{BB962C8B-B14F-4D97-AF65-F5344CB8AC3E}">
        <p14:creationId xmlns:p14="http://schemas.microsoft.com/office/powerpoint/2010/main" val="679157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07552" cy="914400"/>
          </a:xfrm>
        </p:spPr>
        <p:txBody>
          <a:bodyPr>
            <a:normAutofit fontScale="90000"/>
          </a:bodyPr>
          <a:lstStyle/>
          <a:p>
            <a:r>
              <a:rPr lang="en-US" dirty="0" smtClean="0"/>
              <a:t>Who isn’t getting the care they need because of the cost?</a:t>
            </a:r>
            <a:endParaRPr lang="en-US" dirty="0"/>
          </a:p>
        </p:txBody>
      </p:sp>
      <p:sp>
        <p:nvSpPr>
          <p:cNvPr id="3" name="Content Placeholder 2"/>
          <p:cNvSpPr>
            <a:spLocks noGrp="1"/>
          </p:cNvSpPr>
          <p:nvPr>
            <p:ph sz="quarter" idx="1"/>
          </p:nvPr>
        </p:nvSpPr>
        <p:spPr>
          <a:xfrm>
            <a:off x="457200" y="1600200"/>
            <a:ext cx="8534400" cy="4525963"/>
          </a:xfrm>
        </p:spPr>
        <p:txBody>
          <a:bodyPr>
            <a:normAutofit fontScale="85000" lnSpcReduction="20000"/>
          </a:bodyPr>
          <a:lstStyle/>
          <a:p>
            <a:r>
              <a:rPr lang="en-US" dirty="0" smtClean="0"/>
              <a:t>Effective </a:t>
            </a:r>
            <a:r>
              <a:rPr lang="en-US" dirty="0"/>
              <a:t>asthma care can be expensive </a:t>
            </a:r>
            <a:endParaRPr lang="en-US" dirty="0" smtClean="0"/>
          </a:p>
          <a:p>
            <a:pPr lvl="1"/>
            <a:r>
              <a:rPr lang="en-US" dirty="0" smtClean="0"/>
              <a:t>Difficult </a:t>
            </a:r>
            <a:r>
              <a:rPr lang="en-US" dirty="0"/>
              <a:t>for people to get the </a:t>
            </a:r>
            <a:r>
              <a:rPr lang="en-US" dirty="0" smtClean="0"/>
              <a:t>care</a:t>
            </a:r>
          </a:p>
          <a:p>
            <a:r>
              <a:rPr lang="en-US" dirty="0" smtClean="0"/>
              <a:t> In many </a:t>
            </a:r>
            <a:r>
              <a:rPr lang="en-US" dirty="0"/>
              <a:t>cases, private and public healthcare programs ensure that children receive </a:t>
            </a:r>
            <a:r>
              <a:rPr lang="en-US" dirty="0" smtClean="0"/>
              <a:t>care</a:t>
            </a:r>
          </a:p>
          <a:p>
            <a:pPr lvl="1"/>
            <a:r>
              <a:rPr lang="en-US" dirty="0" smtClean="0"/>
              <a:t>Therefore</a:t>
            </a:r>
            <a:r>
              <a:rPr lang="en-US" dirty="0"/>
              <a:t>, adults are less likely to receive the care they need when cost is an </a:t>
            </a:r>
            <a:r>
              <a:rPr lang="en-US" dirty="0" smtClean="0"/>
              <a:t>issue</a:t>
            </a:r>
            <a:endParaRPr lang="en-US" dirty="0"/>
          </a:p>
          <a:p>
            <a:r>
              <a:rPr lang="en-US" dirty="0" smtClean="0"/>
              <a:t>Many </a:t>
            </a:r>
            <a:r>
              <a:rPr lang="en-US" dirty="0"/>
              <a:t>ethnic and racial minorities struggle to pay for the medicines they </a:t>
            </a:r>
            <a:r>
              <a:rPr lang="en-US" dirty="0" smtClean="0"/>
              <a:t>need:</a:t>
            </a:r>
          </a:p>
          <a:p>
            <a:pPr lvl="1"/>
            <a:r>
              <a:rPr lang="en-US" dirty="0" smtClean="0"/>
              <a:t>More </a:t>
            </a:r>
            <a:r>
              <a:rPr lang="en-US" dirty="0"/>
              <a:t>than 1 in 4 black adults can’t afford their asthma </a:t>
            </a:r>
            <a:r>
              <a:rPr lang="en-US" dirty="0" smtClean="0"/>
              <a:t>medicines</a:t>
            </a:r>
          </a:p>
          <a:p>
            <a:pPr lvl="1"/>
            <a:r>
              <a:rPr lang="en-US" dirty="0" smtClean="0"/>
              <a:t>1 </a:t>
            </a:r>
            <a:r>
              <a:rPr lang="en-US" dirty="0"/>
              <a:t>in 5 Hispanic adults can’t afford their asthma </a:t>
            </a:r>
            <a:r>
              <a:rPr lang="en-US" dirty="0" smtClean="0"/>
              <a:t>medicines</a:t>
            </a:r>
            <a:endParaRPr lang="en-US" dirty="0"/>
          </a:p>
          <a:p>
            <a:r>
              <a:rPr lang="en-US" dirty="0"/>
              <a:t>Although doctors are an important part of effective asthma management, many ethnic and racial minorities don’t see a doctor regularly as part of their asthma </a:t>
            </a:r>
            <a:r>
              <a:rPr lang="en-US" dirty="0" smtClean="0"/>
              <a:t>care:</a:t>
            </a:r>
          </a:p>
          <a:p>
            <a:pPr lvl="1"/>
            <a:r>
              <a:rPr lang="en-US" dirty="0" smtClean="0"/>
              <a:t>More </a:t>
            </a:r>
            <a:r>
              <a:rPr lang="en-US" dirty="0"/>
              <a:t>than 1 in 4 black adults can’t afford routine doctor </a:t>
            </a:r>
            <a:r>
              <a:rPr lang="en-US" dirty="0" smtClean="0"/>
              <a:t>visits</a:t>
            </a:r>
          </a:p>
          <a:p>
            <a:pPr lvl="1"/>
            <a:r>
              <a:rPr lang="en-US" dirty="0"/>
              <a:t>N</a:t>
            </a:r>
            <a:r>
              <a:rPr lang="en-US" dirty="0" smtClean="0"/>
              <a:t>early </a:t>
            </a:r>
            <a:r>
              <a:rPr lang="en-US" dirty="0"/>
              <a:t>1 in 7 Hispanic adults can’t afford routine doctor visits.</a:t>
            </a:r>
          </a:p>
          <a:p>
            <a:endParaRPr lang="en-US" dirty="0"/>
          </a:p>
        </p:txBody>
      </p:sp>
    </p:spTree>
    <p:extLst>
      <p:ext uri="{BB962C8B-B14F-4D97-AF65-F5344CB8AC3E}">
        <p14:creationId xmlns:p14="http://schemas.microsoft.com/office/powerpoint/2010/main" val="311105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sz="quarter" idx="1"/>
          </p:nvPr>
        </p:nvSpPr>
        <p:spPr>
          <a:xfrm>
            <a:off x="152400" y="1447800"/>
            <a:ext cx="8839200" cy="5410200"/>
          </a:xfrm>
        </p:spPr>
        <p:txBody>
          <a:bodyPr>
            <a:normAutofit/>
          </a:bodyPr>
          <a:lstStyle/>
          <a:p>
            <a:r>
              <a:rPr lang="en-US" dirty="0" smtClean="0"/>
              <a:t>Reduce </a:t>
            </a:r>
            <a:r>
              <a:rPr lang="en-US" dirty="0"/>
              <a:t>asthma symptoms by avoiding triggers and substances that irritate the </a:t>
            </a:r>
            <a:r>
              <a:rPr lang="en-US" dirty="0" smtClean="0"/>
              <a:t>airways</a:t>
            </a:r>
            <a:endParaRPr lang="en-US" dirty="0"/>
          </a:p>
          <a:p>
            <a:r>
              <a:rPr lang="en-US" dirty="0"/>
              <a:t>Cover bedding with allergy-proof casings to reduce exposure to dust </a:t>
            </a:r>
            <a:r>
              <a:rPr lang="en-US" dirty="0" smtClean="0"/>
              <a:t>mites</a:t>
            </a:r>
            <a:endParaRPr lang="en-US" dirty="0"/>
          </a:p>
          <a:p>
            <a:r>
              <a:rPr lang="en-US" dirty="0"/>
              <a:t>Remove carpets from bedrooms and vacuum </a:t>
            </a:r>
            <a:r>
              <a:rPr lang="en-US" dirty="0" smtClean="0"/>
              <a:t>regularly</a:t>
            </a:r>
            <a:endParaRPr lang="en-US" dirty="0"/>
          </a:p>
          <a:p>
            <a:r>
              <a:rPr lang="en-US" dirty="0"/>
              <a:t>Use only unscented detergents and cleaning materials </a:t>
            </a:r>
            <a:r>
              <a:rPr lang="en-US" dirty="0" smtClean="0"/>
              <a:t>in </a:t>
            </a:r>
            <a:r>
              <a:rPr lang="en-US" dirty="0"/>
              <a:t>the </a:t>
            </a:r>
            <a:r>
              <a:rPr lang="en-US" dirty="0" smtClean="0"/>
              <a:t>home</a:t>
            </a:r>
            <a:endParaRPr lang="en-US" dirty="0"/>
          </a:p>
          <a:p>
            <a:r>
              <a:rPr lang="en-US" dirty="0"/>
              <a:t>Keep humidity levels low and fix leaks to reduce the growth of organisms such as </a:t>
            </a:r>
            <a:r>
              <a:rPr lang="en-US" dirty="0" smtClean="0"/>
              <a:t>mold</a:t>
            </a:r>
            <a:endParaRPr lang="en-US" dirty="0"/>
          </a:p>
        </p:txBody>
      </p:sp>
    </p:spTree>
    <p:extLst>
      <p:ext uri="{BB962C8B-B14F-4D97-AF65-F5344CB8AC3E}">
        <p14:creationId xmlns:p14="http://schemas.microsoft.com/office/powerpoint/2010/main" val="2569015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cont.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Keep the house clean and keep food in containers and out of bedrooms</a:t>
            </a:r>
          </a:p>
          <a:p>
            <a:pPr lvl="1"/>
            <a:r>
              <a:rPr lang="en-US" dirty="0"/>
              <a:t>This helps reduce the possibility of cockroaches</a:t>
            </a:r>
          </a:p>
          <a:p>
            <a:pPr lvl="1"/>
            <a:r>
              <a:rPr lang="en-US" dirty="0"/>
              <a:t>Body parts and droppings from cockroaches can trigger asthma attacks in some people</a:t>
            </a:r>
          </a:p>
          <a:p>
            <a:r>
              <a:rPr lang="en-US" dirty="0"/>
              <a:t>If a person is allergic to an animal that cannot be removed from the home, the animal should be kept out of the bedroom</a:t>
            </a:r>
          </a:p>
          <a:p>
            <a:r>
              <a:rPr lang="en-US" dirty="0"/>
              <a:t>Place filtering material over the heating outlets to trap animal dander</a:t>
            </a:r>
          </a:p>
          <a:p>
            <a:r>
              <a:rPr lang="en-US" dirty="0"/>
              <a:t>Change the filter in furnaces and air conditioners often</a:t>
            </a:r>
          </a:p>
          <a:p>
            <a:r>
              <a:rPr lang="en-US" dirty="0"/>
              <a:t>Eliminate tobacco smoke from the home</a:t>
            </a:r>
          </a:p>
          <a:p>
            <a:r>
              <a:rPr lang="en-US" dirty="0"/>
              <a:t>Avoid air pollution, industrial dust, and irritating fumes</a:t>
            </a:r>
          </a:p>
          <a:p>
            <a:endParaRPr lang="en-US" dirty="0"/>
          </a:p>
        </p:txBody>
      </p:sp>
    </p:spTree>
    <p:extLst>
      <p:ext uri="{BB962C8B-B14F-4D97-AF65-F5344CB8AC3E}">
        <p14:creationId xmlns:p14="http://schemas.microsoft.com/office/powerpoint/2010/main" val="322289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Asthma</a:t>
            </a:r>
            <a:endParaRPr lang="en-US" dirty="0"/>
          </a:p>
        </p:txBody>
      </p:sp>
      <p:sp>
        <p:nvSpPr>
          <p:cNvPr id="3" name="Content Placeholder 2"/>
          <p:cNvSpPr>
            <a:spLocks noGrp="1"/>
          </p:cNvSpPr>
          <p:nvPr>
            <p:ph sz="quarter" idx="1"/>
          </p:nvPr>
        </p:nvSpPr>
        <p:spPr/>
        <p:txBody>
          <a:bodyPr/>
          <a:lstStyle/>
          <a:p>
            <a:r>
              <a:rPr lang="en-US" dirty="0" smtClean="0"/>
              <a:t>Occupational Asthma</a:t>
            </a:r>
          </a:p>
          <a:p>
            <a:r>
              <a:rPr lang="en-US" dirty="0" smtClean="0"/>
              <a:t>Childhood Asthma</a:t>
            </a:r>
          </a:p>
          <a:p>
            <a:r>
              <a:rPr lang="en-US" dirty="0" smtClean="0"/>
              <a:t>Exercise-Induced Asthma</a:t>
            </a:r>
          </a:p>
          <a:p>
            <a:r>
              <a:rPr lang="en-US" dirty="0" smtClean="0"/>
              <a:t>Cough-Variant Asthma</a:t>
            </a:r>
          </a:p>
          <a:p>
            <a:endParaRPr lang="en-US" dirty="0"/>
          </a:p>
        </p:txBody>
      </p:sp>
    </p:spTree>
    <p:extLst>
      <p:ext uri="{BB962C8B-B14F-4D97-AF65-F5344CB8AC3E}">
        <p14:creationId xmlns:p14="http://schemas.microsoft.com/office/powerpoint/2010/main" val="995169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Allergic </a:t>
            </a:r>
            <a:r>
              <a:rPr lang="en-US" dirty="0"/>
              <a:t>A</a:t>
            </a:r>
            <a:r>
              <a:rPr lang="en-US" dirty="0" smtClean="0"/>
              <a:t>sthma</a:t>
            </a:r>
            <a:endParaRPr lang="en-US" dirty="0"/>
          </a:p>
        </p:txBody>
      </p:sp>
      <p:sp>
        <p:nvSpPr>
          <p:cNvPr id="3" name="Content Placeholder 2"/>
          <p:cNvSpPr>
            <a:spLocks noGrp="1"/>
          </p:cNvSpPr>
          <p:nvPr>
            <p:ph sz="quarter" idx="1"/>
          </p:nvPr>
        </p:nvSpPr>
        <p:spPr/>
        <p:txBody>
          <a:bodyPr>
            <a:normAutofit/>
          </a:bodyPr>
          <a:lstStyle/>
          <a:p>
            <a:r>
              <a:rPr lang="en-US" dirty="0"/>
              <a:t>People with a family history of allergies or asthma are more prone to developing </a:t>
            </a:r>
            <a:r>
              <a:rPr lang="en-US" dirty="0" smtClean="0"/>
              <a:t>asthma</a:t>
            </a:r>
          </a:p>
          <a:p>
            <a:r>
              <a:rPr lang="en-US" dirty="0" smtClean="0"/>
              <a:t>Many </a:t>
            </a:r>
            <a:r>
              <a:rPr lang="en-US" dirty="0"/>
              <a:t>people with asthma also have </a:t>
            </a:r>
            <a:r>
              <a:rPr lang="en-US" dirty="0" smtClean="0"/>
              <a:t>allergies </a:t>
            </a:r>
          </a:p>
          <a:p>
            <a:r>
              <a:rPr lang="en-US" dirty="0" smtClean="0"/>
              <a:t>Most common form of asthma</a:t>
            </a:r>
          </a:p>
          <a:p>
            <a:r>
              <a:rPr lang="en-US" dirty="0" smtClean="0"/>
              <a:t>Triggered </a:t>
            </a:r>
            <a:r>
              <a:rPr lang="en-US" dirty="0"/>
              <a:t>by inhaling allergens</a:t>
            </a:r>
            <a:endParaRPr lang="en-US" dirty="0" smtClean="0"/>
          </a:p>
          <a:p>
            <a:pPr marL="0" indent="0">
              <a:buNone/>
            </a:pPr>
            <a:r>
              <a:rPr lang="en-US" dirty="0"/>
              <a:t/>
            </a:r>
            <a:br>
              <a:rPr lang="en-US" dirty="0"/>
            </a:br>
            <a:endParaRPr lang="en-US" dirty="0"/>
          </a:p>
        </p:txBody>
      </p:sp>
    </p:spTree>
    <p:extLst>
      <p:ext uri="{BB962C8B-B14F-4D97-AF65-F5344CB8AC3E}">
        <p14:creationId xmlns:p14="http://schemas.microsoft.com/office/powerpoint/2010/main" val="848344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Asthma</a:t>
            </a:r>
            <a:endParaRPr lang="en-US" dirty="0"/>
          </a:p>
        </p:txBody>
      </p:sp>
      <p:sp>
        <p:nvSpPr>
          <p:cNvPr id="3" name="Content Placeholder 2"/>
          <p:cNvSpPr>
            <a:spLocks noGrp="1"/>
          </p:cNvSpPr>
          <p:nvPr>
            <p:ph sz="quarter" idx="1"/>
          </p:nvPr>
        </p:nvSpPr>
        <p:spPr>
          <a:xfrm>
            <a:off x="299545" y="1600200"/>
            <a:ext cx="8615855" cy="4724400"/>
          </a:xfrm>
        </p:spPr>
        <p:txBody>
          <a:bodyPr>
            <a:normAutofit/>
          </a:bodyPr>
          <a:lstStyle/>
          <a:p>
            <a:r>
              <a:rPr lang="en-US" dirty="0" smtClean="0"/>
              <a:t>Caused by inhaling fumes, gases, dust or other potentially harmful substances while on the job</a:t>
            </a:r>
          </a:p>
          <a:p>
            <a:r>
              <a:rPr lang="en-US" dirty="0"/>
              <a:t>Irritants in high doses that induce occupational asthma </a:t>
            </a:r>
            <a:r>
              <a:rPr lang="en-US" dirty="0" smtClean="0"/>
              <a:t>include:</a:t>
            </a:r>
          </a:p>
          <a:p>
            <a:pPr lvl="1"/>
            <a:r>
              <a:rPr lang="en-US" dirty="0" smtClean="0"/>
              <a:t>Hydrochloric acid</a:t>
            </a:r>
          </a:p>
          <a:p>
            <a:pPr lvl="1"/>
            <a:r>
              <a:rPr lang="en-US" dirty="0" smtClean="0"/>
              <a:t>Sulfur </a:t>
            </a:r>
            <a:r>
              <a:rPr lang="en-US" dirty="0"/>
              <a:t>dioxide </a:t>
            </a:r>
            <a:endParaRPr lang="en-US" dirty="0" smtClean="0"/>
          </a:p>
          <a:p>
            <a:pPr lvl="1"/>
            <a:r>
              <a:rPr lang="en-US" dirty="0" smtClean="0"/>
              <a:t>Ammonia</a:t>
            </a:r>
          </a:p>
          <a:p>
            <a:pPr lvl="2"/>
            <a:r>
              <a:rPr lang="en-US" dirty="0" smtClean="0"/>
              <a:t>Which </a:t>
            </a:r>
            <a:r>
              <a:rPr lang="en-US" dirty="0"/>
              <a:t>is found in the petroleum or chemical </a:t>
            </a:r>
            <a:r>
              <a:rPr lang="en-US" dirty="0" smtClean="0"/>
              <a:t>industries</a:t>
            </a:r>
            <a:endParaRPr lang="en-US" dirty="0"/>
          </a:p>
          <a:p>
            <a:r>
              <a:rPr lang="en-US" dirty="0"/>
              <a:t>If </a:t>
            </a:r>
            <a:r>
              <a:rPr lang="en-US" dirty="0" smtClean="0"/>
              <a:t>exposed </a:t>
            </a:r>
            <a:r>
              <a:rPr lang="en-US" dirty="0"/>
              <a:t>to any of these substances at high concentrations, </a:t>
            </a:r>
            <a:r>
              <a:rPr lang="en-US" dirty="0" smtClean="0"/>
              <a:t>may </a:t>
            </a:r>
            <a:r>
              <a:rPr lang="en-US" dirty="0"/>
              <a:t>begin </a:t>
            </a:r>
            <a:r>
              <a:rPr lang="en-US" dirty="0" smtClean="0"/>
              <a:t>experiencing asthma </a:t>
            </a:r>
            <a:r>
              <a:rPr lang="en-US" dirty="0"/>
              <a:t>symptoms immediately after </a:t>
            </a:r>
            <a:r>
              <a:rPr lang="en-US" dirty="0" smtClean="0"/>
              <a:t>exposure</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941702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Asthma </a:t>
            </a:r>
            <a:endParaRPr lang="en-US" dirty="0"/>
          </a:p>
        </p:txBody>
      </p:sp>
      <p:sp>
        <p:nvSpPr>
          <p:cNvPr id="3" name="Content Placeholder 2"/>
          <p:cNvSpPr>
            <a:spLocks noGrp="1"/>
          </p:cNvSpPr>
          <p:nvPr>
            <p:ph sz="quarter" idx="1"/>
          </p:nvPr>
        </p:nvSpPr>
        <p:spPr/>
        <p:txBody>
          <a:bodyPr/>
          <a:lstStyle/>
          <a:p>
            <a:r>
              <a:rPr lang="en-US" dirty="0"/>
              <a:t>I</a:t>
            </a:r>
            <a:r>
              <a:rPr lang="en-US" dirty="0" smtClean="0"/>
              <a:t>mpacts millions of children and their families</a:t>
            </a:r>
          </a:p>
          <a:p>
            <a:r>
              <a:rPr lang="en-US" dirty="0" smtClean="0"/>
              <a:t>The majority of children who develop asthma do so before the age of five</a:t>
            </a:r>
          </a:p>
          <a:p>
            <a:r>
              <a:rPr lang="en-US" dirty="0"/>
              <a:t> </a:t>
            </a:r>
            <a:r>
              <a:rPr lang="en-US" dirty="0" smtClean="0"/>
              <a:t>The </a:t>
            </a:r>
            <a:r>
              <a:rPr lang="en-US" dirty="0"/>
              <a:t>most common serious chronic disease in infants and children; yet is often difficult to </a:t>
            </a:r>
            <a:r>
              <a:rPr lang="en-US" dirty="0" smtClean="0"/>
              <a:t>diagnose</a:t>
            </a:r>
          </a:p>
          <a:p>
            <a:endParaRPr lang="en-US" dirty="0"/>
          </a:p>
        </p:txBody>
      </p:sp>
    </p:spTree>
    <p:extLst>
      <p:ext uri="{BB962C8B-B14F-4D97-AF65-F5344CB8AC3E}">
        <p14:creationId xmlns:p14="http://schemas.microsoft.com/office/powerpoint/2010/main" val="375856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Exercise-Induced Asthma</a:t>
            </a:r>
            <a:endParaRPr lang="en-US" dirty="0"/>
          </a:p>
        </p:txBody>
      </p:sp>
      <p:sp>
        <p:nvSpPr>
          <p:cNvPr id="3" name="Content Placeholder 2"/>
          <p:cNvSpPr>
            <a:spLocks noGrp="1"/>
          </p:cNvSpPr>
          <p:nvPr>
            <p:ph sz="quarter" idx="1"/>
          </p:nvPr>
        </p:nvSpPr>
        <p:spPr/>
        <p:txBody>
          <a:bodyPr>
            <a:normAutofit fontScale="92500"/>
          </a:bodyPr>
          <a:lstStyle/>
          <a:p>
            <a:r>
              <a:rPr lang="en-US" dirty="0" smtClean="0"/>
              <a:t>Type </a:t>
            </a:r>
            <a:r>
              <a:rPr lang="en-US" dirty="0"/>
              <a:t>of asthma triggered by exercise or physical </a:t>
            </a:r>
            <a:r>
              <a:rPr lang="en-US" dirty="0" smtClean="0"/>
              <a:t>exertion</a:t>
            </a:r>
          </a:p>
          <a:p>
            <a:r>
              <a:rPr lang="en-US" dirty="0" smtClean="0"/>
              <a:t>Many </a:t>
            </a:r>
            <a:r>
              <a:rPr lang="en-US" dirty="0"/>
              <a:t>people with asthma experience some degree of symptoms with </a:t>
            </a:r>
            <a:r>
              <a:rPr lang="en-US" dirty="0" smtClean="0"/>
              <a:t>exercise</a:t>
            </a:r>
          </a:p>
          <a:p>
            <a:pPr lvl="1"/>
            <a:r>
              <a:rPr lang="en-US" dirty="0" smtClean="0"/>
              <a:t>Some without asthma can </a:t>
            </a:r>
            <a:r>
              <a:rPr lang="en-US" dirty="0"/>
              <a:t>develop symptoms only during </a:t>
            </a:r>
            <a:r>
              <a:rPr lang="en-US" dirty="0" smtClean="0"/>
              <a:t>exercise</a:t>
            </a:r>
            <a:endParaRPr lang="en-US" dirty="0"/>
          </a:p>
          <a:p>
            <a:r>
              <a:rPr lang="en-US" dirty="0" smtClean="0"/>
              <a:t>Airway </a:t>
            </a:r>
            <a:r>
              <a:rPr lang="en-US" dirty="0"/>
              <a:t>narrowing peaks five to 20 minutes after exercise begins, </a:t>
            </a:r>
            <a:r>
              <a:rPr lang="en-US" dirty="0" smtClean="0"/>
              <a:t>making </a:t>
            </a:r>
            <a:r>
              <a:rPr lang="en-US" dirty="0"/>
              <a:t>it difficult to catch your </a:t>
            </a:r>
            <a:r>
              <a:rPr lang="en-US" dirty="0" smtClean="0"/>
              <a:t>breath</a:t>
            </a:r>
          </a:p>
          <a:p>
            <a:r>
              <a:rPr lang="en-US" dirty="0" smtClean="0"/>
              <a:t>Symptoms </a:t>
            </a:r>
            <a:r>
              <a:rPr lang="en-US" dirty="0"/>
              <a:t>of an asthma attack </a:t>
            </a:r>
            <a:r>
              <a:rPr lang="en-US" dirty="0" smtClean="0"/>
              <a:t>such as wheezing </a:t>
            </a:r>
            <a:r>
              <a:rPr lang="en-US" dirty="0"/>
              <a:t>and </a:t>
            </a:r>
            <a:r>
              <a:rPr lang="en-US" dirty="0" smtClean="0"/>
              <a:t>coughing make occur</a:t>
            </a:r>
          </a:p>
          <a:p>
            <a:r>
              <a:rPr lang="en-US" dirty="0" smtClean="0"/>
              <a:t>An</a:t>
            </a:r>
            <a:r>
              <a:rPr lang="en-US" dirty="0"/>
              <a:t> asthma inhaler </a:t>
            </a:r>
            <a:r>
              <a:rPr lang="en-US" dirty="0" smtClean="0"/>
              <a:t>can be used before </a:t>
            </a:r>
            <a:r>
              <a:rPr lang="en-US" dirty="0"/>
              <a:t>exercise to prevent </a:t>
            </a:r>
            <a:r>
              <a:rPr lang="en-US" dirty="0" smtClean="0"/>
              <a:t>asthma symptoms</a:t>
            </a:r>
            <a:endParaRPr lang="en-US" dirty="0"/>
          </a:p>
          <a:p>
            <a:endParaRPr lang="en-US" dirty="0"/>
          </a:p>
        </p:txBody>
      </p:sp>
    </p:spTree>
    <p:extLst>
      <p:ext uri="{BB962C8B-B14F-4D97-AF65-F5344CB8AC3E}">
        <p14:creationId xmlns:p14="http://schemas.microsoft.com/office/powerpoint/2010/main" val="1594217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Cough-Variant Asthma</a:t>
            </a:r>
            <a:endParaRPr lang="en-US" dirty="0"/>
          </a:p>
        </p:txBody>
      </p:sp>
      <p:sp>
        <p:nvSpPr>
          <p:cNvPr id="3" name="Content Placeholder 2"/>
          <p:cNvSpPr>
            <a:spLocks noGrp="1"/>
          </p:cNvSpPr>
          <p:nvPr>
            <p:ph sz="quarter" idx="1"/>
          </p:nvPr>
        </p:nvSpPr>
        <p:spPr>
          <a:xfrm>
            <a:off x="304800" y="1600200"/>
            <a:ext cx="8686800" cy="4525963"/>
          </a:xfrm>
        </p:spPr>
        <p:txBody>
          <a:bodyPr>
            <a:normAutofit fontScale="92500" lnSpcReduction="20000"/>
          </a:bodyPr>
          <a:lstStyle/>
          <a:p>
            <a:r>
              <a:rPr lang="en-US" dirty="0" smtClean="0"/>
              <a:t>Type </a:t>
            </a:r>
            <a:r>
              <a:rPr lang="en-US" dirty="0"/>
              <a:t>of asthma </a:t>
            </a:r>
            <a:r>
              <a:rPr lang="en-US" dirty="0" smtClean="0"/>
              <a:t>where severe </a:t>
            </a:r>
            <a:r>
              <a:rPr lang="en-US" dirty="0"/>
              <a:t>coughing is the predominant </a:t>
            </a:r>
            <a:r>
              <a:rPr lang="en-US" dirty="0" smtClean="0"/>
              <a:t>symptom</a:t>
            </a:r>
          </a:p>
          <a:p>
            <a:r>
              <a:rPr lang="en-US" dirty="0" smtClean="0"/>
              <a:t>There </a:t>
            </a:r>
            <a:r>
              <a:rPr lang="en-US" dirty="0"/>
              <a:t>can be other causes of cough such as postnasal drip, chronic rhinitis, sinusitis, or </a:t>
            </a:r>
            <a:r>
              <a:rPr lang="en-US" dirty="0" smtClean="0"/>
              <a:t>heartburn</a:t>
            </a:r>
          </a:p>
          <a:p>
            <a:r>
              <a:rPr lang="en-US" dirty="0" smtClean="0"/>
              <a:t>Coughing </a:t>
            </a:r>
            <a:r>
              <a:rPr lang="en-US" dirty="0"/>
              <a:t>because of sinusitis with asthma is </a:t>
            </a:r>
            <a:r>
              <a:rPr lang="en-US" dirty="0" smtClean="0"/>
              <a:t>common</a:t>
            </a:r>
            <a:endParaRPr lang="en-US" dirty="0"/>
          </a:p>
          <a:p>
            <a:r>
              <a:rPr lang="en-US" dirty="0" smtClean="0"/>
              <a:t>Vastly </a:t>
            </a:r>
            <a:r>
              <a:rPr lang="en-US" dirty="0"/>
              <a:t>underdiagnosed and </a:t>
            </a:r>
            <a:r>
              <a:rPr lang="en-US" dirty="0" smtClean="0"/>
              <a:t>undertreated</a:t>
            </a:r>
          </a:p>
          <a:p>
            <a:r>
              <a:rPr lang="en-US" dirty="0" smtClean="0"/>
              <a:t>Asthma </a:t>
            </a:r>
            <a:r>
              <a:rPr lang="en-US" dirty="0"/>
              <a:t>triggers for cough-variant asthma are usually respiratory infections and </a:t>
            </a:r>
            <a:r>
              <a:rPr lang="en-US" dirty="0" smtClean="0"/>
              <a:t>exercise</a:t>
            </a:r>
            <a:endParaRPr lang="en-US" dirty="0"/>
          </a:p>
          <a:p>
            <a:r>
              <a:rPr lang="en-US" dirty="0" smtClean="0"/>
              <a:t>The doctor </a:t>
            </a:r>
            <a:r>
              <a:rPr lang="en-US" dirty="0"/>
              <a:t>may order specific asthma tests, such as lung function tests, to show how well </a:t>
            </a:r>
            <a:r>
              <a:rPr lang="en-US" dirty="0" smtClean="0"/>
              <a:t>the lungs work</a:t>
            </a:r>
          </a:p>
          <a:p>
            <a:r>
              <a:rPr lang="en-US" dirty="0" smtClean="0"/>
              <a:t>Visit </a:t>
            </a:r>
            <a:r>
              <a:rPr lang="en-US" dirty="0"/>
              <a:t>a lung specialist for further tests before an asthma diagnosis </a:t>
            </a:r>
            <a:r>
              <a:rPr lang="en-US" dirty="0" smtClean="0"/>
              <a:t>can be made</a:t>
            </a:r>
            <a:endParaRPr lang="en-US" dirty="0"/>
          </a:p>
          <a:p>
            <a:endParaRPr lang="en-US" dirty="0"/>
          </a:p>
        </p:txBody>
      </p:sp>
    </p:spTree>
    <p:extLst>
      <p:ext uri="{BB962C8B-B14F-4D97-AF65-F5344CB8AC3E}">
        <p14:creationId xmlns:p14="http://schemas.microsoft.com/office/powerpoint/2010/main" val="379073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a:t>
            </a:r>
            <a:r>
              <a:rPr lang="en-US" dirty="0"/>
              <a:t> </a:t>
            </a:r>
            <a:r>
              <a:rPr lang="en-US" dirty="0" smtClean="0"/>
              <a:t>Prevalence</a:t>
            </a:r>
            <a:endParaRPr lang="en-US" dirty="0"/>
          </a:p>
        </p:txBody>
      </p:sp>
      <p:sp>
        <p:nvSpPr>
          <p:cNvPr id="3" name="Content Placeholder 2"/>
          <p:cNvSpPr>
            <a:spLocks noGrp="1"/>
          </p:cNvSpPr>
          <p:nvPr>
            <p:ph sz="quarter" idx="1"/>
          </p:nvPr>
        </p:nvSpPr>
        <p:spPr>
          <a:xfrm>
            <a:off x="228600" y="1600200"/>
            <a:ext cx="8610600" cy="4525963"/>
          </a:xfrm>
        </p:spPr>
        <p:txBody>
          <a:bodyPr>
            <a:normAutofit fontScale="85000" lnSpcReduction="10000"/>
          </a:bodyPr>
          <a:lstStyle/>
          <a:p>
            <a:r>
              <a:rPr lang="en-US" dirty="0" smtClean="0"/>
              <a:t>The </a:t>
            </a:r>
            <a:r>
              <a:rPr lang="en-US" dirty="0"/>
              <a:t>prevalence of asthma in different countries varies </a:t>
            </a:r>
            <a:r>
              <a:rPr lang="en-US" dirty="0" smtClean="0"/>
              <a:t>widely</a:t>
            </a:r>
          </a:p>
          <a:p>
            <a:pPr lvl="1"/>
            <a:r>
              <a:rPr lang="en-US" dirty="0" smtClean="0"/>
              <a:t>But </a:t>
            </a:r>
            <a:r>
              <a:rPr lang="en-US" dirty="0"/>
              <a:t>the disparity is narrowing due to rising prevalence in low and middle income countries and plateauing in high income </a:t>
            </a:r>
            <a:r>
              <a:rPr lang="en-US" dirty="0" smtClean="0"/>
              <a:t>countries</a:t>
            </a:r>
          </a:p>
          <a:p>
            <a:r>
              <a:rPr lang="en-US" dirty="0" smtClean="0"/>
              <a:t>An </a:t>
            </a:r>
            <a:r>
              <a:rPr lang="en-US" dirty="0"/>
              <a:t>estimated 300 million people worldwide suffer from </a:t>
            </a:r>
            <a:r>
              <a:rPr lang="en-US" dirty="0" smtClean="0"/>
              <a:t>asthma</a:t>
            </a:r>
          </a:p>
          <a:p>
            <a:pPr lvl="1"/>
            <a:r>
              <a:rPr lang="en-US" dirty="0" smtClean="0"/>
              <a:t>With approximately 250,000 </a:t>
            </a:r>
            <a:r>
              <a:rPr lang="en-US" dirty="0"/>
              <a:t>annual deaths attributed to the </a:t>
            </a:r>
            <a:r>
              <a:rPr lang="en-US" dirty="0" smtClean="0"/>
              <a:t>disease</a:t>
            </a:r>
          </a:p>
          <a:p>
            <a:pPr lvl="2"/>
            <a:r>
              <a:rPr lang="en-US" dirty="0" smtClean="0"/>
              <a:t>Almost all of these deaths are avoidable</a:t>
            </a:r>
          </a:p>
          <a:p>
            <a:pPr lvl="1"/>
            <a:r>
              <a:rPr lang="en-US" dirty="0" smtClean="0"/>
              <a:t>It </a:t>
            </a:r>
            <a:r>
              <a:rPr lang="en-US" dirty="0"/>
              <a:t>is estimated that the number of people with asthma will grow by more than 100 million by </a:t>
            </a:r>
            <a:r>
              <a:rPr lang="en-US" dirty="0" smtClean="0"/>
              <a:t>2025</a:t>
            </a:r>
          </a:p>
          <a:p>
            <a:r>
              <a:rPr lang="en-US" dirty="0" smtClean="0"/>
              <a:t>Workplace </a:t>
            </a:r>
            <a:r>
              <a:rPr lang="en-US" dirty="0"/>
              <a:t>conditions, such as exposure to fumes, gases or dust, are responsible for 11% of asthma cases </a:t>
            </a:r>
            <a:r>
              <a:rPr lang="en-US" dirty="0" smtClean="0"/>
              <a:t>worldwide</a:t>
            </a:r>
            <a:r>
              <a:rPr lang="en-US" dirty="0"/>
              <a:t/>
            </a:r>
            <a:br>
              <a:rPr lang="en-US" dirty="0"/>
            </a:br>
            <a:r>
              <a:rPr lang="en-US" dirty="0"/>
              <a:t/>
            </a:r>
            <a:br>
              <a:rPr lang="en-US" dirty="0"/>
            </a:br>
            <a:r>
              <a:rPr lang="en-US" dirty="0"/>
              <a:t> </a:t>
            </a:r>
          </a:p>
          <a:p>
            <a:endParaRPr lang="en-US" dirty="0"/>
          </a:p>
        </p:txBody>
      </p:sp>
    </p:spTree>
    <p:extLst>
      <p:ext uri="{BB962C8B-B14F-4D97-AF65-F5344CB8AC3E}">
        <p14:creationId xmlns:p14="http://schemas.microsoft.com/office/powerpoint/2010/main" val="221335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219200" y="457200"/>
            <a:ext cx="7210226" cy="5996781"/>
          </a:xfrm>
        </p:spPr>
      </p:pic>
    </p:spTree>
    <p:extLst>
      <p:ext uri="{BB962C8B-B14F-4D97-AF65-F5344CB8AC3E}">
        <p14:creationId xmlns:p14="http://schemas.microsoft.com/office/powerpoint/2010/main" val="523261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a:t>
            </a:r>
            <a:endParaRPr lang="en-US" dirty="0"/>
          </a:p>
        </p:txBody>
      </p:sp>
      <p:sp>
        <p:nvSpPr>
          <p:cNvPr id="3" name="Content Placeholder 2"/>
          <p:cNvSpPr>
            <a:spLocks noGrp="1"/>
          </p:cNvSpPr>
          <p:nvPr>
            <p:ph sz="quarter" idx="1"/>
          </p:nvPr>
        </p:nvSpPr>
        <p:spPr>
          <a:xfrm>
            <a:off x="228600" y="1524000"/>
            <a:ext cx="8534400" cy="4525963"/>
          </a:xfrm>
        </p:spPr>
        <p:txBody>
          <a:bodyPr>
            <a:normAutofit/>
          </a:bodyPr>
          <a:lstStyle/>
          <a:p>
            <a:r>
              <a:rPr lang="en-US" dirty="0"/>
              <a:t>Federal, state, and local health officials can:</a:t>
            </a:r>
          </a:p>
          <a:p>
            <a:pPr lvl="1"/>
            <a:r>
              <a:rPr lang="en-US" dirty="0"/>
              <a:t>Track asthma rates and the effectiveness of control measures so continuous improvements can be made in prevention </a:t>
            </a:r>
            <a:r>
              <a:rPr lang="en-US" dirty="0" smtClean="0"/>
              <a:t>efforts</a:t>
            </a:r>
            <a:endParaRPr lang="en-US" dirty="0"/>
          </a:p>
          <a:p>
            <a:pPr lvl="1"/>
            <a:r>
              <a:rPr lang="en-US" dirty="0"/>
              <a:t>Promote influenza and pneumonia vaccination for people with </a:t>
            </a:r>
            <a:r>
              <a:rPr lang="en-US" dirty="0" smtClean="0"/>
              <a:t>asthma</a:t>
            </a:r>
            <a:endParaRPr lang="en-US" dirty="0"/>
          </a:p>
          <a:p>
            <a:pPr lvl="1"/>
            <a:r>
              <a:rPr lang="en-US" dirty="0"/>
              <a:t>Promote improvements in indoor air quality for people with asthma through measures such as smoke-free air laws and policies, healthy schools and workplaces, and improvements in outdoor air </a:t>
            </a:r>
            <a:r>
              <a:rPr lang="en-US" dirty="0" smtClean="0"/>
              <a:t>quality</a:t>
            </a:r>
            <a:endParaRPr lang="en-US" dirty="0"/>
          </a:p>
        </p:txBody>
      </p:sp>
    </p:spTree>
    <p:extLst>
      <p:ext uri="{BB962C8B-B14F-4D97-AF65-F5344CB8AC3E}">
        <p14:creationId xmlns:p14="http://schemas.microsoft.com/office/powerpoint/2010/main" val="2838247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 cont.</a:t>
            </a:r>
            <a:endParaRPr lang="en-US" dirty="0"/>
          </a:p>
        </p:txBody>
      </p:sp>
      <p:sp>
        <p:nvSpPr>
          <p:cNvPr id="3" name="Content Placeholder 2"/>
          <p:cNvSpPr>
            <a:spLocks noGrp="1"/>
          </p:cNvSpPr>
          <p:nvPr>
            <p:ph sz="quarter" idx="1"/>
          </p:nvPr>
        </p:nvSpPr>
        <p:spPr>
          <a:xfrm>
            <a:off x="304800" y="1600200"/>
            <a:ext cx="8382000" cy="4953000"/>
          </a:xfrm>
        </p:spPr>
        <p:txBody>
          <a:bodyPr>
            <a:normAutofit/>
          </a:bodyPr>
          <a:lstStyle/>
          <a:p>
            <a:r>
              <a:rPr lang="en-US" dirty="0" smtClean="0"/>
              <a:t>Health care providers can:</a:t>
            </a:r>
          </a:p>
          <a:p>
            <a:pPr lvl="1"/>
            <a:r>
              <a:rPr lang="en-US" dirty="0" smtClean="0"/>
              <a:t>Determine the severity of asthma and monitor how much control the patient has over it</a:t>
            </a:r>
          </a:p>
          <a:p>
            <a:pPr lvl="1"/>
            <a:r>
              <a:rPr lang="en-US" dirty="0" smtClean="0"/>
              <a:t>Make an asthma action plan for patients</a:t>
            </a:r>
          </a:p>
          <a:p>
            <a:pPr lvl="2"/>
            <a:r>
              <a:rPr lang="en-US" dirty="0" smtClean="0"/>
              <a:t>Use this to teach them how to use inhaled and other prescribed medicines correctly and how to avoid asthma triggers such as tobacco smoke, mold, pet dander, and outdoor air pollution</a:t>
            </a:r>
          </a:p>
          <a:p>
            <a:pPr lvl="1"/>
            <a:r>
              <a:rPr lang="en-US" dirty="0" smtClean="0"/>
              <a:t>Prescribe inhaled corticosteroids for all patients with persistent asthma</a:t>
            </a:r>
          </a:p>
        </p:txBody>
      </p:sp>
    </p:spTree>
    <p:extLst>
      <p:ext uri="{BB962C8B-B14F-4D97-AF65-F5344CB8AC3E}">
        <p14:creationId xmlns:p14="http://schemas.microsoft.com/office/powerpoint/2010/main" val="3250102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 cont.</a:t>
            </a:r>
            <a:endParaRPr lang="en-US" dirty="0"/>
          </a:p>
        </p:txBody>
      </p:sp>
      <p:sp>
        <p:nvSpPr>
          <p:cNvPr id="3" name="Content Placeholder 2"/>
          <p:cNvSpPr>
            <a:spLocks noGrp="1"/>
          </p:cNvSpPr>
          <p:nvPr>
            <p:ph sz="quarter" idx="1"/>
          </p:nvPr>
        </p:nvSpPr>
        <p:spPr/>
        <p:txBody>
          <a:bodyPr>
            <a:normAutofit/>
          </a:bodyPr>
          <a:lstStyle/>
          <a:p>
            <a:r>
              <a:rPr lang="en-US" dirty="0" smtClean="0"/>
              <a:t>Schools and school nurses can:</a:t>
            </a:r>
          </a:p>
          <a:p>
            <a:pPr lvl="1"/>
            <a:r>
              <a:rPr lang="en-US" dirty="0" smtClean="0"/>
              <a:t>Use student asthma action plans to guide use of inhaled corticosteroids and other prescribed asthma medicines correctly and to avoid asthma triggers</a:t>
            </a:r>
          </a:p>
          <a:p>
            <a:pPr lvl="1"/>
            <a:r>
              <a:rPr lang="en-US" dirty="0" smtClean="0"/>
              <a:t>Make students' quick-relief inhalers readily available for them to use at school as needed</a:t>
            </a:r>
          </a:p>
          <a:p>
            <a:pPr lvl="1"/>
            <a:r>
              <a:rPr lang="en-US" dirty="0" smtClean="0"/>
              <a:t>Take steps to fix indoor air quality problems like mold</a:t>
            </a:r>
            <a:endParaRPr lang="en-US" dirty="0"/>
          </a:p>
        </p:txBody>
      </p:sp>
    </p:spTree>
    <p:extLst>
      <p:ext uri="{BB962C8B-B14F-4D97-AF65-F5344CB8AC3E}">
        <p14:creationId xmlns:p14="http://schemas.microsoft.com/office/powerpoint/2010/main" val="2583241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 cont.</a:t>
            </a:r>
            <a:endParaRPr lang="en-US" dirty="0"/>
          </a:p>
        </p:txBody>
      </p:sp>
      <p:sp>
        <p:nvSpPr>
          <p:cNvPr id="3" name="Content Placeholder 2"/>
          <p:cNvSpPr>
            <a:spLocks noGrp="1"/>
          </p:cNvSpPr>
          <p:nvPr>
            <p:ph sz="quarter" idx="1"/>
          </p:nvPr>
        </p:nvSpPr>
        <p:spPr>
          <a:xfrm>
            <a:off x="457200" y="1600200"/>
            <a:ext cx="8229600" cy="4648200"/>
          </a:xfrm>
        </p:spPr>
        <p:txBody>
          <a:bodyPr>
            <a:normAutofit/>
          </a:bodyPr>
          <a:lstStyle/>
          <a:p>
            <a:r>
              <a:rPr lang="en-US" dirty="0" smtClean="0"/>
              <a:t>Employers and insurers can:</a:t>
            </a:r>
          </a:p>
          <a:p>
            <a:pPr lvl="1"/>
            <a:r>
              <a:rPr lang="en-US" dirty="0" smtClean="0"/>
              <a:t>Promote healthy workplaces by reducing or eliminating known asthma triggers</a:t>
            </a:r>
          </a:p>
          <a:p>
            <a:pPr lvl="1"/>
            <a:r>
              <a:rPr lang="en-US" dirty="0" smtClean="0"/>
              <a:t>Promote measures that prevent asthma attacks such as eliminating co-payments for inhaled corticosteroids and other prescribed medicines</a:t>
            </a:r>
          </a:p>
          <a:p>
            <a:pPr lvl="1"/>
            <a:r>
              <a:rPr lang="en-US" dirty="0" smtClean="0"/>
              <a:t>Provide reimbursement for educational sessions conducted by clinicians, health educators, and other health professionals both within and outside of the clinical setting</a:t>
            </a:r>
          </a:p>
          <a:p>
            <a:pPr lvl="1"/>
            <a:r>
              <a:rPr lang="en-US" dirty="0" smtClean="0"/>
              <a:t>Provide reimbursement for long-term control medicines, education, and services to reduce asthma triggers that are often not covered by health insurers</a:t>
            </a:r>
          </a:p>
          <a:p>
            <a:endParaRPr lang="en-US" dirty="0" smtClean="0"/>
          </a:p>
          <a:p>
            <a:endParaRPr lang="en-US" dirty="0" smtClean="0"/>
          </a:p>
          <a:p>
            <a:endParaRPr lang="en-US" dirty="0"/>
          </a:p>
        </p:txBody>
      </p:sp>
    </p:spTree>
    <p:extLst>
      <p:ext uri="{BB962C8B-B14F-4D97-AF65-F5344CB8AC3E}">
        <p14:creationId xmlns:p14="http://schemas.microsoft.com/office/powerpoint/2010/main" val="645321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sz="quarter" idx="1"/>
          </p:nvPr>
        </p:nvSpPr>
        <p:spPr/>
        <p:txBody>
          <a:bodyPr/>
          <a:lstStyle/>
          <a:p>
            <a:r>
              <a:rPr lang="en-US" dirty="0"/>
              <a:t>F</a:t>
            </a:r>
            <a:r>
              <a:rPr lang="en-US" baseline="0" dirty="0" smtClean="0"/>
              <a:t>urther work to develop appropriate animal models for asthma research is needed</a:t>
            </a:r>
          </a:p>
          <a:p>
            <a:r>
              <a:rPr lang="en-US" dirty="0" smtClean="0"/>
              <a:t>More data on </a:t>
            </a:r>
            <a:r>
              <a:rPr lang="en-US" baseline="0" dirty="0" smtClean="0"/>
              <a:t>long-term side effects of asthma medication</a:t>
            </a:r>
          </a:p>
          <a:p>
            <a:r>
              <a:rPr lang="en-US" dirty="0" smtClean="0"/>
              <a:t>Cost effectiveness of avoidance of asthma triggers</a:t>
            </a:r>
          </a:p>
          <a:p>
            <a:r>
              <a:rPr lang="en-US" baseline="0" dirty="0" smtClean="0"/>
              <a:t>Development</a:t>
            </a:r>
            <a:r>
              <a:rPr lang="en-US" dirty="0" smtClean="0"/>
              <a:t> of better treatment options</a:t>
            </a:r>
          </a:p>
          <a:p>
            <a:endParaRPr lang="en-US" dirty="0" smtClean="0"/>
          </a:p>
          <a:p>
            <a:endParaRPr lang="en-US" baseline="0" dirty="0" smtClean="0"/>
          </a:p>
          <a:p>
            <a:endParaRPr lang="en-US" dirty="0"/>
          </a:p>
        </p:txBody>
      </p:sp>
    </p:spTree>
    <p:extLst>
      <p:ext uri="{BB962C8B-B14F-4D97-AF65-F5344CB8AC3E}">
        <p14:creationId xmlns:p14="http://schemas.microsoft.com/office/powerpoint/2010/main" val="2978357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dirty="0" smtClean="0"/>
              <a:t>National Institute of Allergy and Infectious Diseases (NIAID)</a:t>
            </a:r>
            <a:endParaRPr lang="en-US" dirty="0"/>
          </a:p>
        </p:txBody>
      </p:sp>
      <p:sp>
        <p:nvSpPr>
          <p:cNvPr id="3" name="Content Placeholder 2"/>
          <p:cNvSpPr>
            <a:spLocks noGrp="1"/>
          </p:cNvSpPr>
          <p:nvPr>
            <p:ph sz="quarter" idx="1"/>
          </p:nvPr>
        </p:nvSpPr>
        <p:spPr/>
        <p:txBody>
          <a:bodyPr>
            <a:normAutofit/>
          </a:bodyPr>
          <a:lstStyle/>
          <a:p>
            <a:r>
              <a:rPr lang="en-US" dirty="0"/>
              <a:t>Current basic, preclinical, and clinical research aims </a:t>
            </a:r>
            <a:r>
              <a:rPr lang="en-US" dirty="0" smtClean="0"/>
              <a:t>to:</a:t>
            </a:r>
          </a:p>
          <a:p>
            <a:pPr lvl="1"/>
            <a:r>
              <a:rPr lang="en-US" dirty="0" smtClean="0"/>
              <a:t>Investigate </a:t>
            </a:r>
            <a:r>
              <a:rPr lang="en-US" dirty="0"/>
              <a:t>the role of the immune system in the development, treatment, and prevention of asthma</a:t>
            </a:r>
          </a:p>
          <a:p>
            <a:pPr lvl="1"/>
            <a:r>
              <a:rPr lang="en-US" dirty="0" smtClean="0"/>
              <a:t>Understand </a:t>
            </a:r>
            <a:r>
              <a:rPr lang="en-US" dirty="0"/>
              <a:t>the role that environmental allergens and pollution may play in the development and worsening of asthma</a:t>
            </a:r>
          </a:p>
          <a:p>
            <a:pPr lvl="1"/>
            <a:r>
              <a:rPr lang="en-US" dirty="0"/>
              <a:t>Improve current treatments and develop new ones that reduce or eliminate the response of the immune system to environmental allergens that trigger asthma</a:t>
            </a:r>
          </a:p>
          <a:p>
            <a:endParaRPr lang="en-US" dirty="0"/>
          </a:p>
        </p:txBody>
      </p:sp>
    </p:spTree>
    <p:extLst>
      <p:ext uri="{BB962C8B-B14F-4D97-AF65-F5344CB8AC3E}">
        <p14:creationId xmlns:p14="http://schemas.microsoft.com/office/powerpoint/2010/main" val="3523920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Asthma Control Program</a:t>
            </a:r>
          </a:p>
        </p:txBody>
      </p:sp>
      <p:sp>
        <p:nvSpPr>
          <p:cNvPr id="3" name="Content Placeholder 2"/>
          <p:cNvSpPr>
            <a:spLocks noGrp="1"/>
          </p:cNvSpPr>
          <p:nvPr>
            <p:ph sz="quarter" idx="1"/>
          </p:nvPr>
        </p:nvSpPr>
        <p:spPr>
          <a:xfrm>
            <a:off x="301752" y="1527048"/>
            <a:ext cx="8689848" cy="4572000"/>
          </a:xfrm>
        </p:spPr>
        <p:txBody>
          <a:bodyPr>
            <a:normAutofit fontScale="92500"/>
          </a:bodyPr>
          <a:lstStyle/>
          <a:p>
            <a:r>
              <a:rPr lang="en-US" dirty="0"/>
              <a:t>CDC’s National Asthma Control Program helps Americans with asthma achieve better health and improved quality of life and to reduce the overall hardship that asthma puts on the workforce, healthcare system, and </a:t>
            </a:r>
            <a:r>
              <a:rPr lang="en-US" dirty="0" smtClean="0"/>
              <a:t>communities</a:t>
            </a:r>
            <a:endParaRPr lang="en-US" dirty="0"/>
          </a:p>
          <a:p>
            <a:pPr lvl="1"/>
            <a:r>
              <a:rPr lang="en-US" dirty="0" smtClean="0"/>
              <a:t>A resource </a:t>
            </a:r>
            <a:r>
              <a:rPr lang="en-US" dirty="0"/>
              <a:t>for people with </a:t>
            </a:r>
            <a:r>
              <a:rPr lang="en-US" dirty="0" smtClean="0"/>
              <a:t>asthma</a:t>
            </a:r>
            <a:endParaRPr lang="en-US" dirty="0"/>
          </a:p>
          <a:p>
            <a:pPr lvl="1"/>
            <a:r>
              <a:rPr lang="en-US" dirty="0" smtClean="0"/>
              <a:t>Collect </a:t>
            </a:r>
            <a:r>
              <a:rPr lang="en-US" dirty="0"/>
              <a:t>information and follow trends related to </a:t>
            </a:r>
            <a:r>
              <a:rPr lang="en-US" dirty="0" smtClean="0"/>
              <a:t>asthma</a:t>
            </a:r>
            <a:endParaRPr lang="en-US" dirty="0"/>
          </a:p>
          <a:p>
            <a:pPr lvl="1"/>
            <a:r>
              <a:rPr lang="en-US" dirty="0" smtClean="0"/>
              <a:t>Share </a:t>
            </a:r>
            <a:r>
              <a:rPr lang="en-US" dirty="0"/>
              <a:t>our knowledge with the programs we support and the asthma </a:t>
            </a:r>
            <a:r>
              <a:rPr lang="en-US" dirty="0" smtClean="0"/>
              <a:t>community</a:t>
            </a:r>
            <a:endParaRPr lang="en-US" dirty="0"/>
          </a:p>
          <a:p>
            <a:pPr lvl="1"/>
            <a:r>
              <a:rPr lang="en-US" dirty="0" smtClean="0"/>
              <a:t>Fund </a:t>
            </a:r>
            <a:r>
              <a:rPr lang="en-US" dirty="0"/>
              <a:t>programs to create localized efforts to assist people with </a:t>
            </a:r>
            <a:r>
              <a:rPr lang="en-US" dirty="0" smtClean="0"/>
              <a:t>asthma</a:t>
            </a:r>
            <a:endParaRPr lang="en-US" dirty="0"/>
          </a:p>
          <a:p>
            <a:pPr lvl="1"/>
            <a:r>
              <a:rPr lang="en-US" dirty="0" smtClean="0"/>
              <a:t>Study </a:t>
            </a:r>
            <a:r>
              <a:rPr lang="en-US" dirty="0"/>
              <a:t>the impact of asthma programs and treatment </a:t>
            </a:r>
            <a:r>
              <a:rPr lang="en-US" dirty="0" smtClean="0"/>
              <a:t>measures</a:t>
            </a:r>
            <a:endParaRPr lang="en-US" dirty="0"/>
          </a:p>
          <a:p>
            <a:pPr lvl="1"/>
            <a:r>
              <a:rPr lang="en-US" dirty="0" smtClean="0"/>
              <a:t>Use </a:t>
            </a:r>
            <a:r>
              <a:rPr lang="en-US" dirty="0"/>
              <a:t>what we learn to re-invest in strategies that will help Americans with </a:t>
            </a:r>
            <a:r>
              <a:rPr lang="en-US" dirty="0" smtClean="0"/>
              <a:t>asthma</a:t>
            </a:r>
            <a:endParaRPr lang="en-US" dirty="0"/>
          </a:p>
        </p:txBody>
      </p:sp>
    </p:spTree>
    <p:extLst>
      <p:ext uri="{BB962C8B-B14F-4D97-AF65-F5344CB8AC3E}">
        <p14:creationId xmlns:p14="http://schemas.microsoft.com/office/powerpoint/2010/main" val="1595013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COPD Definition</a:t>
            </a:r>
            <a:endParaRPr lang="en-US" dirty="0"/>
          </a:p>
        </p:txBody>
      </p:sp>
      <p:sp>
        <p:nvSpPr>
          <p:cNvPr id="3" name="Content Placeholder 2"/>
          <p:cNvSpPr>
            <a:spLocks noGrp="1"/>
          </p:cNvSpPr>
          <p:nvPr>
            <p:ph sz="quarter" idx="1"/>
          </p:nvPr>
        </p:nvSpPr>
        <p:spPr/>
        <p:txBody>
          <a:bodyPr/>
          <a:lstStyle/>
          <a:p>
            <a:r>
              <a:rPr lang="en-US" dirty="0"/>
              <a:t>Chronic Obstructive Pulmonary Disease, or COPD, refers to a group of diseases that cause airflow blockage and breathing-related </a:t>
            </a:r>
            <a:r>
              <a:rPr lang="en-US" dirty="0" smtClean="0"/>
              <a:t>problems</a:t>
            </a:r>
          </a:p>
          <a:p>
            <a:r>
              <a:rPr lang="en-US" dirty="0" smtClean="0"/>
              <a:t>It </a:t>
            </a:r>
            <a:r>
              <a:rPr lang="en-US" dirty="0"/>
              <a:t>includes emphysema, chronic bronchitis, and in some cases </a:t>
            </a:r>
            <a:r>
              <a:rPr lang="en-US" dirty="0" smtClean="0"/>
              <a:t>asthma</a:t>
            </a:r>
            <a:endParaRPr lang="en-US" dirty="0"/>
          </a:p>
        </p:txBody>
      </p:sp>
    </p:spTree>
    <p:extLst>
      <p:ext uri="{BB962C8B-B14F-4D97-AF65-F5344CB8AC3E}">
        <p14:creationId xmlns:p14="http://schemas.microsoft.com/office/powerpoint/2010/main" val="1926750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COPD</a:t>
            </a:r>
            <a:endParaRPr lang="en-US" dirty="0"/>
          </a:p>
        </p:txBody>
      </p:sp>
      <p:sp>
        <p:nvSpPr>
          <p:cNvPr id="3" name="Content Placeholder 2"/>
          <p:cNvSpPr>
            <a:spLocks noGrp="1"/>
          </p:cNvSpPr>
          <p:nvPr>
            <p:ph sz="quarter" idx="1"/>
          </p:nvPr>
        </p:nvSpPr>
        <p:spPr/>
        <p:txBody>
          <a:bodyPr/>
          <a:lstStyle/>
          <a:p>
            <a:r>
              <a:rPr lang="en-US" dirty="0"/>
              <a:t>There are two main forms of COPD:</a:t>
            </a:r>
          </a:p>
          <a:p>
            <a:pPr lvl="1"/>
            <a:r>
              <a:rPr lang="en-US" dirty="0"/>
              <a:t>Chronic </a:t>
            </a:r>
            <a:r>
              <a:rPr lang="en-US" dirty="0" smtClean="0"/>
              <a:t>bronchitis</a:t>
            </a:r>
          </a:p>
          <a:p>
            <a:pPr lvl="2"/>
            <a:r>
              <a:rPr lang="en-US" dirty="0" smtClean="0"/>
              <a:t>Which </a:t>
            </a:r>
            <a:r>
              <a:rPr lang="en-US" dirty="0"/>
              <a:t>involves a long-term cough with mucus</a:t>
            </a:r>
          </a:p>
          <a:p>
            <a:pPr lvl="1"/>
            <a:r>
              <a:rPr lang="en-US" dirty="0" smtClean="0"/>
              <a:t>Emphysema</a:t>
            </a:r>
          </a:p>
          <a:p>
            <a:pPr lvl="2"/>
            <a:r>
              <a:rPr lang="en-US" dirty="0" smtClean="0"/>
              <a:t>Which </a:t>
            </a:r>
            <a:r>
              <a:rPr lang="en-US" dirty="0"/>
              <a:t>involves destruction of the lungs over time</a:t>
            </a:r>
          </a:p>
          <a:p>
            <a:r>
              <a:rPr lang="en-US" dirty="0"/>
              <a:t>Most people with COPD have a combination of both </a:t>
            </a:r>
            <a:r>
              <a:rPr lang="en-US" dirty="0" smtClean="0"/>
              <a:t>conditions</a:t>
            </a:r>
            <a:endParaRPr lang="en-US" dirty="0"/>
          </a:p>
          <a:p>
            <a:endParaRPr lang="en-US" dirty="0"/>
          </a:p>
        </p:txBody>
      </p:sp>
    </p:spTree>
    <p:extLst>
      <p:ext uri="{BB962C8B-B14F-4D97-AF65-F5344CB8AC3E}">
        <p14:creationId xmlns:p14="http://schemas.microsoft.com/office/powerpoint/2010/main" val="2068823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COPD</a:t>
            </a:r>
            <a:endParaRPr lang="en-US" dirty="0"/>
          </a:p>
        </p:txBody>
      </p:sp>
      <p:sp>
        <p:nvSpPr>
          <p:cNvPr id="3" name="Content Placeholder 2"/>
          <p:cNvSpPr>
            <a:spLocks noGrp="1"/>
          </p:cNvSpPr>
          <p:nvPr>
            <p:ph sz="quarter" idx="1"/>
          </p:nvPr>
        </p:nvSpPr>
        <p:spPr>
          <a:xfrm>
            <a:off x="457200" y="1600200"/>
            <a:ext cx="8382000" cy="4525963"/>
          </a:xfrm>
        </p:spPr>
        <p:txBody>
          <a:bodyPr>
            <a:normAutofit/>
          </a:bodyPr>
          <a:lstStyle/>
          <a:p>
            <a:r>
              <a:rPr lang="en-US" dirty="0"/>
              <a:t>The list of diagnostic tests </a:t>
            </a:r>
            <a:r>
              <a:rPr lang="en-US" dirty="0" smtClean="0"/>
              <a:t>used </a:t>
            </a:r>
            <a:r>
              <a:rPr lang="en-US" dirty="0"/>
              <a:t>in the diagnosis of COPDincludes:</a:t>
            </a:r>
          </a:p>
          <a:p>
            <a:pPr lvl="1"/>
            <a:r>
              <a:rPr lang="en-US" dirty="0" smtClean="0"/>
              <a:t>Spirometer </a:t>
            </a:r>
            <a:r>
              <a:rPr lang="en-US" dirty="0"/>
              <a:t>(lung function test)</a:t>
            </a:r>
          </a:p>
          <a:p>
            <a:pPr lvl="1"/>
            <a:r>
              <a:rPr lang="en-US" dirty="0"/>
              <a:t>Forced vital capacity (FVC) lung test</a:t>
            </a:r>
          </a:p>
          <a:p>
            <a:pPr lvl="1"/>
            <a:r>
              <a:rPr lang="en-US" dirty="0"/>
              <a:t>Residual volume (RV) lung test</a:t>
            </a:r>
          </a:p>
          <a:p>
            <a:pPr lvl="1"/>
            <a:r>
              <a:rPr lang="en-US" dirty="0"/>
              <a:t>Total lung capacity (TLC) lung test</a:t>
            </a:r>
          </a:p>
          <a:p>
            <a:pPr lvl="1"/>
            <a:r>
              <a:rPr lang="en-US" dirty="0"/>
              <a:t>Diffusing capacity lung test</a:t>
            </a:r>
          </a:p>
          <a:p>
            <a:endParaRPr lang="en-US" dirty="0"/>
          </a:p>
        </p:txBody>
      </p:sp>
    </p:spTree>
    <p:extLst>
      <p:ext uri="{BB962C8B-B14F-4D97-AF65-F5344CB8AC3E}">
        <p14:creationId xmlns:p14="http://schemas.microsoft.com/office/powerpoint/2010/main" val="422893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quarter" idx="1"/>
          </p:nvPr>
        </p:nvSpPr>
        <p:spPr/>
        <p:txBody>
          <a:bodyPr/>
          <a:lstStyle/>
          <a:p>
            <a:r>
              <a:rPr lang="en-US" dirty="0" smtClean="0"/>
              <a:t>Gender</a:t>
            </a:r>
          </a:p>
          <a:p>
            <a:r>
              <a:rPr lang="en-US" dirty="0" smtClean="0"/>
              <a:t>Obesity</a:t>
            </a:r>
          </a:p>
          <a:p>
            <a:r>
              <a:rPr lang="en-US" dirty="0" smtClean="0"/>
              <a:t>Smoking</a:t>
            </a:r>
          </a:p>
          <a:p>
            <a:r>
              <a:rPr lang="en-US" dirty="0" smtClean="0"/>
              <a:t>Socio-economic status</a:t>
            </a:r>
          </a:p>
          <a:p>
            <a:r>
              <a:rPr lang="en-US" dirty="0" smtClean="0"/>
              <a:t>Living </a:t>
            </a:r>
            <a:r>
              <a:rPr lang="en-US" dirty="0"/>
              <a:t>in urban </a:t>
            </a:r>
            <a:r>
              <a:rPr lang="en-US" dirty="0" smtClean="0"/>
              <a:t>environments</a:t>
            </a:r>
          </a:p>
          <a:p>
            <a:r>
              <a:rPr lang="en-US" dirty="0"/>
              <a:t>G</a:t>
            </a:r>
            <a:r>
              <a:rPr lang="en-US" dirty="0" smtClean="0"/>
              <a:t>eographical location</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5999">
            <a:off x="5434635" y="1587826"/>
            <a:ext cx="3298008" cy="2196085"/>
          </a:xfrm>
          <a:prstGeom prst="rect">
            <a:avLst/>
          </a:prstGeom>
          <a:ln>
            <a:noFill/>
          </a:ln>
          <a:effectLst>
            <a:softEdge rad="112500"/>
          </a:effectLst>
        </p:spPr>
      </p:pic>
    </p:spTree>
    <p:extLst>
      <p:ext uri="{BB962C8B-B14F-4D97-AF65-F5344CB8AC3E}">
        <p14:creationId xmlns:p14="http://schemas.microsoft.com/office/powerpoint/2010/main" val="677922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quarter" idx="1"/>
          </p:nvPr>
        </p:nvSpPr>
        <p:spPr>
          <a:xfrm>
            <a:off x="304800" y="1600200"/>
            <a:ext cx="8686800" cy="4525963"/>
          </a:xfrm>
        </p:spPr>
        <p:txBody>
          <a:bodyPr>
            <a:normAutofit/>
          </a:bodyPr>
          <a:lstStyle/>
          <a:p>
            <a:r>
              <a:rPr lang="en-US" dirty="0"/>
              <a:t>In the United States, tobacco smoke is a </a:t>
            </a:r>
            <a:r>
              <a:rPr lang="en-US" dirty="0" smtClean="0"/>
              <a:t>key risk </a:t>
            </a:r>
            <a:r>
              <a:rPr lang="en-US" dirty="0"/>
              <a:t>factor in the development and progression of </a:t>
            </a:r>
            <a:r>
              <a:rPr lang="en-US" dirty="0" smtClean="0"/>
              <a:t>COPD</a:t>
            </a:r>
          </a:p>
          <a:p>
            <a:pPr lvl="1"/>
            <a:r>
              <a:rPr lang="en-US" dirty="0" smtClean="0"/>
              <a:t>Although </a:t>
            </a:r>
            <a:r>
              <a:rPr lang="en-US" dirty="0"/>
              <a:t>exposure to air pollutants in the home and workplace, genetic factors, and respiratory infections also play a </a:t>
            </a:r>
            <a:r>
              <a:rPr lang="en-US" dirty="0" smtClean="0"/>
              <a:t>role</a:t>
            </a:r>
          </a:p>
          <a:p>
            <a:r>
              <a:rPr lang="en-US" dirty="0" smtClean="0"/>
              <a:t>In </a:t>
            </a:r>
            <a:r>
              <a:rPr lang="en-US" dirty="0"/>
              <a:t>the developing world, indoor air quality is thought to play a larger role in the development and progression of COPD than it does in the United </a:t>
            </a:r>
            <a:r>
              <a:rPr lang="en-US" dirty="0" smtClean="0"/>
              <a:t>States</a:t>
            </a:r>
            <a:endParaRPr lang="en-US" dirty="0"/>
          </a:p>
        </p:txBody>
      </p:sp>
    </p:spTree>
    <p:extLst>
      <p:ext uri="{BB962C8B-B14F-4D97-AF65-F5344CB8AC3E}">
        <p14:creationId xmlns:p14="http://schemas.microsoft.com/office/powerpoint/2010/main" val="1089891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Symptoms</a:t>
            </a:r>
            <a:endParaRPr lang="en-US" dirty="0"/>
          </a:p>
        </p:txBody>
      </p:sp>
      <p:sp>
        <p:nvSpPr>
          <p:cNvPr id="3" name="Content Placeholder 2"/>
          <p:cNvSpPr>
            <a:spLocks noGrp="1"/>
          </p:cNvSpPr>
          <p:nvPr>
            <p:ph sz="quarter" idx="1"/>
          </p:nvPr>
        </p:nvSpPr>
        <p:spPr/>
        <p:txBody>
          <a:bodyPr>
            <a:normAutofit/>
          </a:bodyPr>
          <a:lstStyle/>
          <a:p>
            <a:r>
              <a:rPr lang="en-US" dirty="0" smtClean="0"/>
              <a:t>Chronic cough (also known as smoker’s cough)</a:t>
            </a:r>
          </a:p>
          <a:p>
            <a:r>
              <a:rPr lang="en-US" dirty="0" smtClean="0"/>
              <a:t>Chronic phlegm production</a:t>
            </a:r>
          </a:p>
          <a:p>
            <a:r>
              <a:rPr lang="en-US" dirty="0" smtClean="0"/>
              <a:t>Shortness of breath while doing things you used to be able to do</a:t>
            </a:r>
          </a:p>
          <a:p>
            <a:r>
              <a:rPr lang="en-US" dirty="0" smtClean="0"/>
              <a:t>Not being able to take a deep breath</a:t>
            </a:r>
          </a:p>
          <a:p>
            <a:r>
              <a:rPr lang="en-US" dirty="0" smtClean="0"/>
              <a:t>Wheezing</a:t>
            </a:r>
            <a:endParaRPr lang="en-US" dirty="0"/>
          </a:p>
        </p:txBody>
      </p:sp>
    </p:spTree>
    <p:extLst>
      <p:ext uri="{BB962C8B-B14F-4D97-AF65-F5344CB8AC3E}">
        <p14:creationId xmlns:p14="http://schemas.microsoft.com/office/powerpoint/2010/main" val="1421647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sz="quarter" idx="1"/>
          </p:nvPr>
        </p:nvSpPr>
        <p:spPr>
          <a:xfrm>
            <a:off x="441434" y="1524000"/>
            <a:ext cx="8397766" cy="5181600"/>
          </a:xfrm>
        </p:spPr>
        <p:txBody>
          <a:bodyPr>
            <a:normAutofit fontScale="85000" lnSpcReduction="20000"/>
          </a:bodyPr>
          <a:lstStyle/>
          <a:p>
            <a:r>
              <a:rPr lang="en-US" dirty="0" smtClean="0"/>
              <a:t>The </a:t>
            </a:r>
            <a:r>
              <a:rPr lang="en-US" dirty="0"/>
              <a:t>third leading cause of death in the United States in </a:t>
            </a:r>
            <a:r>
              <a:rPr lang="en-US" dirty="0" smtClean="0"/>
              <a:t>2011</a:t>
            </a:r>
            <a:endParaRPr lang="en-US" dirty="0"/>
          </a:p>
          <a:p>
            <a:r>
              <a:rPr lang="en-US" dirty="0" smtClean="0"/>
              <a:t>15 million </a:t>
            </a:r>
            <a:r>
              <a:rPr lang="en-US" dirty="0"/>
              <a:t>Americans report that they have been diagnosed with </a:t>
            </a:r>
            <a:r>
              <a:rPr lang="en-US" dirty="0" smtClean="0"/>
              <a:t>COPD</a:t>
            </a:r>
          </a:p>
          <a:p>
            <a:r>
              <a:rPr lang="en-US" dirty="0" smtClean="0"/>
              <a:t>More </a:t>
            </a:r>
            <a:r>
              <a:rPr lang="en-US" dirty="0"/>
              <a:t>than 50% of adults with low pulmonary function were not aware that they had </a:t>
            </a:r>
            <a:r>
              <a:rPr lang="en-US" dirty="0" smtClean="0"/>
              <a:t>COPD</a:t>
            </a:r>
            <a:endParaRPr lang="en-US" u="sng" baseline="30000" dirty="0"/>
          </a:p>
          <a:p>
            <a:pPr lvl="1"/>
            <a:r>
              <a:rPr lang="en-US" dirty="0" smtClean="0"/>
              <a:t>Therefore </a:t>
            </a:r>
            <a:r>
              <a:rPr lang="en-US" dirty="0"/>
              <a:t>the actual number may be </a:t>
            </a:r>
            <a:r>
              <a:rPr lang="en-US" dirty="0" smtClean="0"/>
              <a:t>higher</a:t>
            </a:r>
          </a:p>
          <a:p>
            <a:r>
              <a:rPr lang="en-US" dirty="0" smtClean="0"/>
              <a:t>The </a:t>
            </a:r>
            <a:r>
              <a:rPr lang="en-US" dirty="0"/>
              <a:t>following groups were more likely to report </a:t>
            </a:r>
            <a:r>
              <a:rPr lang="en-US" dirty="0" smtClean="0"/>
              <a:t>COPD:</a:t>
            </a:r>
            <a:endParaRPr lang="en-US" dirty="0"/>
          </a:p>
          <a:p>
            <a:pPr lvl="1"/>
            <a:r>
              <a:rPr lang="en-US" dirty="0"/>
              <a:t>People aged 65–74 </a:t>
            </a:r>
            <a:r>
              <a:rPr lang="en-US" dirty="0" smtClean="0"/>
              <a:t>years</a:t>
            </a:r>
            <a:endParaRPr lang="en-US" dirty="0"/>
          </a:p>
          <a:p>
            <a:pPr lvl="1"/>
            <a:r>
              <a:rPr lang="en-US" dirty="0"/>
              <a:t>Non-Hispanic </a:t>
            </a:r>
            <a:r>
              <a:rPr lang="en-US" dirty="0" smtClean="0"/>
              <a:t>whites</a:t>
            </a:r>
            <a:endParaRPr lang="en-US" dirty="0"/>
          </a:p>
          <a:p>
            <a:pPr lvl="1"/>
            <a:r>
              <a:rPr lang="en-US" dirty="0" smtClean="0"/>
              <a:t>Women</a:t>
            </a:r>
            <a:endParaRPr lang="en-US" dirty="0"/>
          </a:p>
          <a:p>
            <a:pPr lvl="1"/>
            <a:r>
              <a:rPr lang="en-US" dirty="0"/>
              <a:t>Individuals who were unemployed, retired, or unable to </a:t>
            </a:r>
            <a:r>
              <a:rPr lang="en-US" dirty="0" smtClean="0"/>
              <a:t>work</a:t>
            </a:r>
            <a:endParaRPr lang="en-US" dirty="0"/>
          </a:p>
          <a:p>
            <a:pPr lvl="1"/>
            <a:r>
              <a:rPr lang="en-US" dirty="0"/>
              <a:t>Individuals with less than a high school </a:t>
            </a:r>
            <a:r>
              <a:rPr lang="en-US" dirty="0" smtClean="0"/>
              <a:t>education</a:t>
            </a:r>
            <a:endParaRPr lang="en-US" dirty="0"/>
          </a:p>
          <a:p>
            <a:pPr lvl="1"/>
            <a:r>
              <a:rPr lang="en-US" dirty="0"/>
              <a:t>People with lower </a:t>
            </a:r>
            <a:r>
              <a:rPr lang="en-US" dirty="0" smtClean="0"/>
              <a:t>incomes</a:t>
            </a:r>
            <a:endParaRPr lang="en-US" dirty="0"/>
          </a:p>
          <a:p>
            <a:pPr lvl="1"/>
            <a:r>
              <a:rPr lang="en-US" dirty="0"/>
              <a:t>Individuals who were divorced, widowed, or </a:t>
            </a:r>
            <a:r>
              <a:rPr lang="en-US" dirty="0" smtClean="0"/>
              <a:t>separated</a:t>
            </a:r>
            <a:endParaRPr lang="en-US" dirty="0"/>
          </a:p>
          <a:p>
            <a:pPr lvl="1"/>
            <a:r>
              <a:rPr lang="en-US" dirty="0"/>
              <a:t>Current or former </a:t>
            </a:r>
            <a:r>
              <a:rPr lang="en-US" dirty="0" smtClean="0"/>
              <a:t>smokers</a:t>
            </a:r>
            <a:endParaRPr lang="en-US" dirty="0"/>
          </a:p>
          <a:p>
            <a:pPr lvl="1"/>
            <a:r>
              <a:rPr lang="en-US" dirty="0"/>
              <a:t>Those with a history of </a:t>
            </a:r>
            <a:r>
              <a:rPr lang="en-US" dirty="0" smtClean="0"/>
              <a:t>asthma</a:t>
            </a:r>
            <a:endParaRPr lang="en-US" dirty="0"/>
          </a:p>
          <a:p>
            <a:endParaRPr lang="en-US" dirty="0"/>
          </a:p>
        </p:txBody>
      </p:sp>
    </p:spTree>
    <p:extLst>
      <p:ext uri="{BB962C8B-B14F-4D97-AF65-F5344CB8AC3E}">
        <p14:creationId xmlns:p14="http://schemas.microsoft.com/office/powerpoint/2010/main" val="4133639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304800"/>
            <a:ext cx="8056179" cy="6042134"/>
          </a:xfrm>
        </p:spPr>
      </p:pic>
    </p:spTree>
    <p:extLst>
      <p:ext uri="{BB962C8B-B14F-4D97-AF65-F5344CB8AC3E}">
        <p14:creationId xmlns:p14="http://schemas.microsoft.com/office/powerpoint/2010/main" val="49729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sz="quarter" idx="1"/>
          </p:nvPr>
        </p:nvSpPr>
        <p:spPr/>
        <p:txBody>
          <a:bodyPr>
            <a:normAutofit/>
          </a:bodyPr>
          <a:lstStyle/>
          <a:p>
            <a:r>
              <a:rPr lang="en-US" dirty="0"/>
              <a:t>Avoid inhaling tobacco smoke, home and workplace air pollutants, and respiratory infections to prevent developing </a:t>
            </a:r>
            <a:r>
              <a:rPr lang="en-US" dirty="0" smtClean="0"/>
              <a:t>COPD</a:t>
            </a:r>
          </a:p>
          <a:p>
            <a:r>
              <a:rPr lang="en-US" dirty="0" smtClean="0"/>
              <a:t>Early </a:t>
            </a:r>
            <a:r>
              <a:rPr lang="en-US" dirty="0"/>
              <a:t>detection of COPD might change its course and </a:t>
            </a:r>
            <a:r>
              <a:rPr lang="en-US" dirty="0" smtClean="0"/>
              <a:t>progress</a:t>
            </a:r>
          </a:p>
          <a:p>
            <a:r>
              <a:rPr lang="en-US" dirty="0" smtClean="0"/>
              <a:t>A </a:t>
            </a:r>
            <a:r>
              <a:rPr lang="en-US" dirty="0" err="1" smtClean="0"/>
              <a:t>spirometry</a:t>
            </a:r>
            <a:r>
              <a:rPr lang="en-US" dirty="0" smtClean="0"/>
              <a:t> </a:t>
            </a:r>
            <a:r>
              <a:rPr lang="en-US" dirty="0"/>
              <a:t>can be used to measure </a:t>
            </a:r>
            <a:r>
              <a:rPr lang="en-US" dirty="0" smtClean="0"/>
              <a:t>pulmonary or lung function </a:t>
            </a:r>
            <a:r>
              <a:rPr lang="en-US" dirty="0"/>
              <a:t>and detect COPD in anyone with breathing </a:t>
            </a:r>
            <a:r>
              <a:rPr lang="en-US" dirty="0" smtClean="0"/>
              <a:t>problems</a:t>
            </a:r>
          </a:p>
          <a:p>
            <a:endParaRPr lang="en-US" dirty="0"/>
          </a:p>
        </p:txBody>
      </p:sp>
    </p:spTree>
    <p:extLst>
      <p:ext uri="{BB962C8B-B14F-4D97-AF65-F5344CB8AC3E}">
        <p14:creationId xmlns:p14="http://schemas.microsoft.com/office/powerpoint/2010/main" val="704112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
          </p:nvPr>
        </p:nvSpPr>
        <p:spPr>
          <a:xfrm>
            <a:off x="457200" y="1524000"/>
            <a:ext cx="8382000" cy="5257800"/>
          </a:xfrm>
        </p:spPr>
        <p:txBody>
          <a:bodyPr>
            <a:normAutofit fontScale="77500" lnSpcReduction="20000"/>
          </a:bodyPr>
          <a:lstStyle/>
          <a:p>
            <a:r>
              <a:rPr lang="en-US" dirty="0"/>
              <a:t>T</a:t>
            </a:r>
            <a:r>
              <a:rPr lang="en-US" dirty="0" smtClean="0"/>
              <a:t>here is no cure for COPD</a:t>
            </a:r>
          </a:p>
          <a:p>
            <a:pPr lvl="1"/>
            <a:r>
              <a:rPr lang="en-US" dirty="0" smtClean="0"/>
              <a:t>Treatment is available to manage the symptoms and improve quality of life </a:t>
            </a:r>
          </a:p>
          <a:p>
            <a:r>
              <a:rPr lang="en-US" dirty="0" smtClean="0"/>
              <a:t>Treatment </a:t>
            </a:r>
            <a:r>
              <a:rPr lang="en-US" dirty="0"/>
              <a:t>of COPD requires a careful and thorough evaluation by a </a:t>
            </a:r>
            <a:r>
              <a:rPr lang="en-US" dirty="0" smtClean="0"/>
              <a:t>physician</a:t>
            </a:r>
            <a:endParaRPr lang="en-US" u="sng" baseline="30000" dirty="0"/>
          </a:p>
          <a:p>
            <a:r>
              <a:rPr lang="en-US" dirty="0" smtClean="0"/>
              <a:t>COPD </a:t>
            </a:r>
            <a:r>
              <a:rPr lang="en-US" dirty="0"/>
              <a:t>treatment </a:t>
            </a:r>
            <a:r>
              <a:rPr lang="en-US" dirty="0" smtClean="0"/>
              <a:t>can:</a:t>
            </a:r>
          </a:p>
          <a:p>
            <a:pPr lvl="1"/>
            <a:r>
              <a:rPr lang="en-US" dirty="0" smtClean="0"/>
              <a:t>Alleviate symptoms</a:t>
            </a:r>
          </a:p>
          <a:p>
            <a:pPr lvl="1"/>
            <a:r>
              <a:rPr lang="en-US" dirty="0" smtClean="0"/>
              <a:t>Decrease </a:t>
            </a:r>
            <a:r>
              <a:rPr lang="en-US" dirty="0"/>
              <a:t>the frequency and severity of </a:t>
            </a:r>
            <a:r>
              <a:rPr lang="en-US" dirty="0" smtClean="0"/>
              <a:t>exacerbations</a:t>
            </a:r>
          </a:p>
          <a:p>
            <a:pPr lvl="1"/>
            <a:r>
              <a:rPr lang="en-US" dirty="0"/>
              <a:t>I</a:t>
            </a:r>
            <a:r>
              <a:rPr lang="en-US" dirty="0" smtClean="0"/>
              <a:t>ncrease </a:t>
            </a:r>
            <a:r>
              <a:rPr lang="en-US" dirty="0"/>
              <a:t>exercise </a:t>
            </a:r>
            <a:r>
              <a:rPr lang="en-US" dirty="0" smtClean="0"/>
              <a:t>tolerance</a:t>
            </a:r>
          </a:p>
          <a:p>
            <a:pPr lvl="2"/>
            <a:r>
              <a:rPr lang="en-US" dirty="0" smtClean="0"/>
              <a:t>For </a:t>
            </a:r>
            <a:r>
              <a:rPr lang="en-US" dirty="0"/>
              <a:t>those who smoke, the most important aspect of treatment is smoking </a:t>
            </a:r>
            <a:r>
              <a:rPr lang="en-US" dirty="0" smtClean="0"/>
              <a:t>treatment options include:</a:t>
            </a:r>
          </a:p>
          <a:p>
            <a:pPr lvl="3"/>
            <a:r>
              <a:rPr lang="en-US" dirty="0" smtClean="0"/>
              <a:t>Medication (such as inhalers)</a:t>
            </a:r>
          </a:p>
          <a:p>
            <a:pPr lvl="3"/>
            <a:r>
              <a:rPr lang="en-US" dirty="0" smtClean="0"/>
              <a:t>Pulmonary rehabilitation</a:t>
            </a:r>
          </a:p>
          <a:p>
            <a:pPr lvl="3"/>
            <a:r>
              <a:rPr lang="en-US" dirty="0" smtClean="0"/>
              <a:t>Physical activity training</a:t>
            </a:r>
          </a:p>
          <a:p>
            <a:pPr lvl="3"/>
            <a:r>
              <a:rPr lang="en-US" dirty="0" smtClean="0"/>
              <a:t>Oxygen treatment</a:t>
            </a:r>
          </a:p>
          <a:p>
            <a:r>
              <a:rPr lang="en-US" dirty="0" smtClean="0"/>
              <a:t>Pulmonary rehabilitation is an individualized treatment program that teaches COPD management strategies to increase quality of life</a:t>
            </a:r>
          </a:p>
          <a:p>
            <a:pPr lvl="1"/>
            <a:r>
              <a:rPr lang="en-US" dirty="0" smtClean="0"/>
              <a:t>Plans may include:</a:t>
            </a:r>
          </a:p>
          <a:p>
            <a:pPr lvl="2"/>
            <a:r>
              <a:rPr lang="en-US" dirty="0" smtClean="0"/>
              <a:t>Breathing strategies, energy-conserving techniques, and nutritional counseling</a:t>
            </a:r>
          </a:p>
          <a:p>
            <a:endParaRPr lang="en-US" dirty="0"/>
          </a:p>
        </p:txBody>
      </p:sp>
    </p:spTree>
    <p:extLst>
      <p:ext uri="{BB962C8B-B14F-4D97-AF65-F5344CB8AC3E}">
        <p14:creationId xmlns:p14="http://schemas.microsoft.com/office/powerpoint/2010/main" val="3644370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dirty="0"/>
              <a:t>Medications used to treat COPD</a:t>
            </a:r>
          </a:p>
        </p:txBody>
      </p:sp>
      <p:sp>
        <p:nvSpPr>
          <p:cNvPr id="3" name="Content Placeholder 2"/>
          <p:cNvSpPr>
            <a:spLocks noGrp="1"/>
          </p:cNvSpPr>
          <p:nvPr>
            <p:ph sz="quarter" idx="1"/>
          </p:nvPr>
        </p:nvSpPr>
        <p:spPr>
          <a:xfrm>
            <a:off x="457200" y="1447800"/>
            <a:ext cx="8382000" cy="5181600"/>
          </a:xfrm>
        </p:spPr>
        <p:txBody>
          <a:bodyPr>
            <a:normAutofit fontScale="92500" lnSpcReduction="10000"/>
          </a:bodyPr>
          <a:lstStyle/>
          <a:p>
            <a:r>
              <a:rPr lang="en-US" dirty="0" smtClean="0"/>
              <a:t>Inhalers </a:t>
            </a:r>
            <a:r>
              <a:rPr lang="en-US" dirty="0"/>
              <a:t>(bronchodilators) to open the </a:t>
            </a:r>
            <a:r>
              <a:rPr lang="en-US" dirty="0" smtClean="0"/>
              <a:t>airways</a:t>
            </a:r>
            <a:endParaRPr lang="en-US" dirty="0"/>
          </a:p>
          <a:p>
            <a:pPr lvl="1"/>
            <a:r>
              <a:rPr lang="en-US" dirty="0" smtClean="0"/>
              <a:t>ipratropium</a:t>
            </a:r>
            <a:r>
              <a:rPr lang="en-US" dirty="0"/>
              <a:t> (</a:t>
            </a:r>
            <a:r>
              <a:rPr lang="en-US" dirty="0" err="1"/>
              <a:t>Atrovent</a:t>
            </a:r>
            <a:r>
              <a:rPr lang="en-US" dirty="0"/>
              <a:t>), tiotropium (Spiriva), salmeterol (</a:t>
            </a:r>
            <a:r>
              <a:rPr lang="en-US" dirty="0" err="1"/>
              <a:t>Serevent</a:t>
            </a:r>
            <a:r>
              <a:rPr lang="en-US" dirty="0"/>
              <a:t>),formoterol (</a:t>
            </a:r>
            <a:r>
              <a:rPr lang="en-US" dirty="0" err="1"/>
              <a:t>Foradil</a:t>
            </a:r>
            <a:r>
              <a:rPr lang="en-US" dirty="0"/>
              <a:t>), or albuterol</a:t>
            </a:r>
          </a:p>
          <a:p>
            <a:r>
              <a:rPr lang="en-US" dirty="0"/>
              <a:t>Inhaled steroids to reduce lung inflammation</a:t>
            </a:r>
          </a:p>
          <a:p>
            <a:r>
              <a:rPr lang="en-US" dirty="0"/>
              <a:t>Anti-inflammatory medications </a:t>
            </a:r>
            <a:endParaRPr lang="en-US" dirty="0" smtClean="0"/>
          </a:p>
          <a:p>
            <a:pPr lvl="1"/>
            <a:r>
              <a:rPr lang="en-US" dirty="0"/>
              <a:t> montelukast (</a:t>
            </a:r>
            <a:r>
              <a:rPr lang="en-US" dirty="0" err="1"/>
              <a:t>Singulair</a:t>
            </a:r>
            <a:r>
              <a:rPr lang="en-US" dirty="0"/>
              <a:t>) and </a:t>
            </a:r>
            <a:r>
              <a:rPr lang="en-US" dirty="0" err="1"/>
              <a:t>roflimulast</a:t>
            </a:r>
            <a:r>
              <a:rPr lang="en-US" dirty="0"/>
              <a:t> are sometimes used</a:t>
            </a:r>
          </a:p>
          <a:p>
            <a:r>
              <a:rPr lang="en-US" dirty="0"/>
              <a:t>In severe cases or during flare-ups, </a:t>
            </a:r>
            <a:r>
              <a:rPr lang="en-US" dirty="0" smtClean="0"/>
              <a:t>may </a:t>
            </a:r>
            <a:r>
              <a:rPr lang="en-US" dirty="0"/>
              <a:t>need to receive:</a:t>
            </a:r>
          </a:p>
          <a:p>
            <a:pPr lvl="1"/>
            <a:r>
              <a:rPr lang="en-US" dirty="0"/>
              <a:t>Steroids by mouth or through a vein (intravenously)</a:t>
            </a:r>
          </a:p>
          <a:p>
            <a:pPr lvl="1"/>
            <a:r>
              <a:rPr lang="en-US" dirty="0"/>
              <a:t>Bronchodilators through a nebulizer</a:t>
            </a:r>
          </a:p>
          <a:p>
            <a:pPr lvl="1"/>
            <a:r>
              <a:rPr lang="en-US" dirty="0"/>
              <a:t>Oxygen therapy</a:t>
            </a:r>
          </a:p>
          <a:p>
            <a:pPr lvl="1"/>
            <a:r>
              <a:rPr lang="en-US" dirty="0"/>
              <a:t>Assistance during breathing from a machine (through a mask, </a:t>
            </a:r>
            <a:r>
              <a:rPr lang="en-US" dirty="0" err="1"/>
              <a:t>BiPAP</a:t>
            </a:r>
            <a:r>
              <a:rPr lang="en-US" dirty="0"/>
              <a:t>, or endotracheal tube)</a:t>
            </a:r>
          </a:p>
          <a:p>
            <a:r>
              <a:rPr lang="en-US" dirty="0"/>
              <a:t>Antibiotics are prescribed during symptom flare-ups, because infections can make COPD </a:t>
            </a:r>
            <a:r>
              <a:rPr lang="en-US" dirty="0" smtClean="0"/>
              <a:t>worse</a:t>
            </a:r>
            <a:endParaRPr lang="en-US" dirty="0"/>
          </a:p>
          <a:p>
            <a:endParaRPr lang="en-US" dirty="0"/>
          </a:p>
        </p:txBody>
      </p:sp>
    </p:spTree>
    <p:extLst>
      <p:ext uri="{BB962C8B-B14F-4D97-AF65-F5344CB8AC3E}">
        <p14:creationId xmlns:p14="http://schemas.microsoft.com/office/powerpoint/2010/main" val="2178436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 of COPD</a:t>
            </a:r>
            <a:endParaRPr lang="en-US" dirty="0"/>
          </a:p>
        </p:txBody>
      </p:sp>
      <p:sp>
        <p:nvSpPr>
          <p:cNvPr id="3" name="Content Placeholder 2"/>
          <p:cNvSpPr>
            <a:spLocks noGrp="1"/>
          </p:cNvSpPr>
          <p:nvPr>
            <p:ph sz="quarter" idx="1"/>
          </p:nvPr>
        </p:nvSpPr>
        <p:spPr/>
        <p:txBody>
          <a:bodyPr>
            <a:normAutofit/>
          </a:bodyPr>
          <a:lstStyle/>
          <a:p>
            <a:r>
              <a:rPr lang="en-US" dirty="0" smtClean="0"/>
              <a:t>Heart </a:t>
            </a:r>
            <a:r>
              <a:rPr lang="en-US" dirty="0"/>
              <a:t>failure</a:t>
            </a:r>
          </a:p>
          <a:p>
            <a:r>
              <a:rPr lang="en-US" dirty="0"/>
              <a:t>Pulmonary hypertension</a:t>
            </a:r>
          </a:p>
          <a:p>
            <a:r>
              <a:rPr lang="en-US" dirty="0" smtClean="0"/>
              <a:t>Polycythemia</a:t>
            </a:r>
            <a:endParaRPr lang="en-US" dirty="0"/>
          </a:p>
          <a:p>
            <a:r>
              <a:rPr lang="en-US" dirty="0" smtClean="0"/>
              <a:t>Death</a:t>
            </a:r>
            <a:endParaRPr lang="en-US" dirty="0"/>
          </a:p>
          <a:p>
            <a:endParaRPr lang="en-US" dirty="0"/>
          </a:p>
        </p:txBody>
      </p:sp>
    </p:spTree>
    <p:extLst>
      <p:ext uri="{BB962C8B-B14F-4D97-AF65-F5344CB8AC3E}">
        <p14:creationId xmlns:p14="http://schemas.microsoft.com/office/powerpoint/2010/main" val="2768137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81000" y="415677"/>
            <a:ext cx="8473966" cy="6137523"/>
          </a:xfrm>
        </p:spPr>
      </p:pic>
    </p:spTree>
    <p:extLst>
      <p:ext uri="{BB962C8B-B14F-4D97-AF65-F5344CB8AC3E}">
        <p14:creationId xmlns:p14="http://schemas.microsoft.com/office/powerpoint/2010/main" val="3538782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304799"/>
            <a:ext cx="7162800" cy="6317589"/>
          </a:xfrm>
        </p:spPr>
      </p:pic>
    </p:spTree>
    <p:extLst>
      <p:ext uri="{BB962C8B-B14F-4D97-AF65-F5344CB8AC3E}">
        <p14:creationId xmlns:p14="http://schemas.microsoft.com/office/powerpoint/2010/main" val="390066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467600" cy="838200"/>
          </a:xfrm>
        </p:spPr>
        <p:txBody>
          <a:bodyPr/>
          <a:lstStyle/>
          <a:p>
            <a:r>
              <a:rPr lang="en-US" dirty="0" smtClean="0"/>
              <a:t>Asthma Triggers</a:t>
            </a:r>
            <a:endParaRPr lang="en-US" dirty="0"/>
          </a:p>
        </p:txBody>
      </p:sp>
      <p:sp>
        <p:nvSpPr>
          <p:cNvPr id="3" name="Content Placeholder 2"/>
          <p:cNvSpPr>
            <a:spLocks noGrp="1"/>
          </p:cNvSpPr>
          <p:nvPr>
            <p:ph sz="quarter" idx="1"/>
          </p:nvPr>
        </p:nvSpPr>
        <p:spPr>
          <a:xfrm>
            <a:off x="304800" y="1524000"/>
            <a:ext cx="8534400" cy="4800600"/>
          </a:xfrm>
        </p:spPr>
        <p:txBody>
          <a:bodyPr>
            <a:normAutofit fontScale="92500" lnSpcReduction="20000"/>
          </a:bodyPr>
          <a:lstStyle/>
          <a:p>
            <a:r>
              <a:rPr lang="en-US" dirty="0" smtClean="0"/>
              <a:t>Common </a:t>
            </a:r>
            <a:r>
              <a:rPr lang="en-US" dirty="0"/>
              <a:t>asthma triggers include:</a:t>
            </a:r>
          </a:p>
          <a:p>
            <a:pPr lvl="1"/>
            <a:r>
              <a:rPr lang="en-US" dirty="0"/>
              <a:t>Animals (pet hair or dander)</a:t>
            </a:r>
          </a:p>
          <a:p>
            <a:pPr lvl="1"/>
            <a:r>
              <a:rPr lang="en-US" dirty="0"/>
              <a:t>Dust mites</a:t>
            </a:r>
          </a:p>
          <a:p>
            <a:pPr lvl="1"/>
            <a:r>
              <a:rPr lang="en-US" dirty="0"/>
              <a:t>Certain medicines (aspirin and other NSAIDS)</a:t>
            </a:r>
          </a:p>
          <a:p>
            <a:pPr lvl="1"/>
            <a:r>
              <a:rPr lang="en-US" dirty="0"/>
              <a:t>Changes in weather (most often cold weather)</a:t>
            </a:r>
          </a:p>
          <a:p>
            <a:pPr lvl="1"/>
            <a:r>
              <a:rPr lang="en-US" dirty="0"/>
              <a:t>Chemicals in the air or in food</a:t>
            </a:r>
          </a:p>
          <a:p>
            <a:pPr lvl="1"/>
            <a:r>
              <a:rPr lang="en-US" dirty="0"/>
              <a:t>Exercise</a:t>
            </a:r>
          </a:p>
          <a:p>
            <a:pPr lvl="1"/>
            <a:r>
              <a:rPr lang="en-US" dirty="0"/>
              <a:t>Mold</a:t>
            </a:r>
          </a:p>
          <a:p>
            <a:pPr lvl="1"/>
            <a:r>
              <a:rPr lang="en-US" dirty="0"/>
              <a:t>Pollen</a:t>
            </a:r>
          </a:p>
          <a:p>
            <a:pPr lvl="1"/>
            <a:r>
              <a:rPr lang="en-US" dirty="0"/>
              <a:t>Respiratory infections, such as the common cold</a:t>
            </a:r>
          </a:p>
          <a:p>
            <a:pPr lvl="1"/>
            <a:r>
              <a:rPr lang="en-US" dirty="0" smtClean="0"/>
              <a:t>Stress</a:t>
            </a:r>
          </a:p>
          <a:p>
            <a:pPr lvl="1"/>
            <a:r>
              <a:rPr lang="en-US" dirty="0" smtClean="0"/>
              <a:t>Tobacco smoke</a:t>
            </a:r>
          </a:p>
          <a:p>
            <a:r>
              <a:rPr lang="en-US" dirty="0"/>
              <a:t>Many people with asthma have a personal or family history of </a:t>
            </a:r>
            <a:r>
              <a:rPr lang="en-US" dirty="0" smtClean="0"/>
              <a:t>allergies or eczema </a:t>
            </a:r>
            <a:endParaRPr lang="en-US" dirty="0"/>
          </a:p>
        </p:txBody>
      </p:sp>
    </p:spTree>
    <p:extLst>
      <p:ext uri="{BB962C8B-B14F-4D97-AF65-F5344CB8AC3E}">
        <p14:creationId xmlns:p14="http://schemas.microsoft.com/office/powerpoint/2010/main" val="199141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71" y="349250"/>
            <a:ext cx="7981479" cy="6356350"/>
          </a:xfrm>
          <a:prstGeom prst="rect">
            <a:avLst/>
          </a:prstGeom>
        </p:spPr>
      </p:pic>
    </p:spTree>
    <p:extLst>
      <p:ext uri="{BB962C8B-B14F-4D97-AF65-F5344CB8AC3E}">
        <p14:creationId xmlns:p14="http://schemas.microsoft.com/office/powerpoint/2010/main" val="145490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 Symptoms</a:t>
            </a:r>
            <a:endParaRPr lang="en-US" dirty="0"/>
          </a:p>
        </p:txBody>
      </p:sp>
      <p:sp>
        <p:nvSpPr>
          <p:cNvPr id="4" name="Content Placeholder 3"/>
          <p:cNvSpPr>
            <a:spLocks noGrp="1"/>
          </p:cNvSpPr>
          <p:nvPr>
            <p:ph sz="quarter" idx="1"/>
          </p:nvPr>
        </p:nvSpPr>
        <p:spPr>
          <a:xfrm>
            <a:off x="215900" y="1600199"/>
            <a:ext cx="8699500" cy="5289331"/>
          </a:xfrm>
        </p:spPr>
        <p:txBody>
          <a:bodyPr>
            <a:normAutofit/>
          </a:bodyPr>
          <a:lstStyle/>
          <a:p>
            <a:r>
              <a:rPr lang="en-US" dirty="0"/>
              <a:t>Symptoms of asthma </a:t>
            </a:r>
            <a:r>
              <a:rPr lang="en-US" dirty="0" smtClean="0"/>
              <a:t>include:</a:t>
            </a:r>
            <a:endParaRPr lang="en-US" dirty="0"/>
          </a:p>
          <a:p>
            <a:pPr lvl="1"/>
            <a:r>
              <a:rPr lang="en-US" dirty="0"/>
              <a:t>Wheezing</a:t>
            </a:r>
          </a:p>
          <a:p>
            <a:pPr lvl="1"/>
            <a:r>
              <a:rPr lang="en-US" dirty="0"/>
              <a:t>Coughing, especially early in the morning or at night</a:t>
            </a:r>
          </a:p>
          <a:p>
            <a:pPr lvl="1"/>
            <a:r>
              <a:rPr lang="en-US" dirty="0"/>
              <a:t>Chest tightness</a:t>
            </a:r>
          </a:p>
          <a:p>
            <a:pPr lvl="1"/>
            <a:r>
              <a:rPr lang="en-US" dirty="0"/>
              <a:t>Shortness of breath</a:t>
            </a:r>
          </a:p>
          <a:p>
            <a:r>
              <a:rPr lang="en-US" dirty="0" smtClean="0"/>
              <a:t>Other </a:t>
            </a:r>
            <a:r>
              <a:rPr lang="en-US" dirty="0"/>
              <a:t>symptoms that may occur:</a:t>
            </a:r>
          </a:p>
          <a:p>
            <a:pPr lvl="1"/>
            <a:r>
              <a:rPr lang="en-US" dirty="0"/>
              <a:t>Abnormal breathing pattern </a:t>
            </a:r>
            <a:endParaRPr lang="en-US" dirty="0" smtClean="0"/>
          </a:p>
          <a:p>
            <a:pPr lvl="2"/>
            <a:r>
              <a:rPr lang="en-US" dirty="0" smtClean="0"/>
              <a:t>--</a:t>
            </a:r>
            <a:r>
              <a:rPr lang="en-US" dirty="0"/>
              <a:t>breathing out takes more than twice as long as breathing in</a:t>
            </a:r>
          </a:p>
          <a:p>
            <a:pPr lvl="1"/>
            <a:r>
              <a:rPr lang="en-US" dirty="0"/>
              <a:t>Breathing temporarily stops</a:t>
            </a:r>
          </a:p>
          <a:p>
            <a:pPr lvl="1"/>
            <a:r>
              <a:rPr lang="en-US" dirty="0"/>
              <a:t>Chest pain</a:t>
            </a:r>
          </a:p>
          <a:p>
            <a:pPr lvl="1"/>
            <a:endParaRPr lang="en-US" dirty="0"/>
          </a:p>
        </p:txBody>
      </p:sp>
      <p:sp>
        <p:nvSpPr>
          <p:cNvPr id="5" name="AutoShape 2" descr="A trend graph showing asthma rates by age and sex in the US from 2001-2009."/>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A trend graph showing asthma rates by age and sex in the US from 2001-2009."/>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598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Emergency Asthma Symptoms</a:t>
            </a:r>
            <a:endParaRPr lang="en-US" dirty="0"/>
          </a:p>
        </p:txBody>
      </p:sp>
      <p:sp>
        <p:nvSpPr>
          <p:cNvPr id="3" name="Content Placeholder 2"/>
          <p:cNvSpPr>
            <a:spLocks noGrp="1"/>
          </p:cNvSpPr>
          <p:nvPr>
            <p:ph sz="quarter" idx="1"/>
          </p:nvPr>
        </p:nvSpPr>
        <p:spPr/>
        <p:txBody>
          <a:bodyPr>
            <a:normAutofit/>
          </a:bodyPr>
          <a:lstStyle/>
          <a:p>
            <a:r>
              <a:rPr lang="en-US" dirty="0" smtClean="0"/>
              <a:t>Emergency symptoms that need prompt medical assistance:</a:t>
            </a:r>
          </a:p>
          <a:p>
            <a:pPr lvl="1"/>
            <a:r>
              <a:rPr lang="en-US" dirty="0" smtClean="0"/>
              <a:t>Bluish color to the lips and face</a:t>
            </a:r>
          </a:p>
          <a:p>
            <a:pPr lvl="1"/>
            <a:r>
              <a:rPr lang="en-US" dirty="0" smtClean="0"/>
              <a:t>Decreased level of alertness, such as severe drowsiness or confusion, during an asthma attack</a:t>
            </a:r>
          </a:p>
          <a:p>
            <a:pPr lvl="1"/>
            <a:r>
              <a:rPr lang="en-US" dirty="0" smtClean="0"/>
              <a:t>Extreme difficulty breathing</a:t>
            </a:r>
          </a:p>
          <a:p>
            <a:pPr lvl="1"/>
            <a:r>
              <a:rPr lang="en-US" dirty="0" smtClean="0"/>
              <a:t>Rapid pulse</a:t>
            </a:r>
          </a:p>
          <a:p>
            <a:pPr lvl="1"/>
            <a:r>
              <a:rPr lang="en-US" dirty="0" smtClean="0"/>
              <a:t>Severe anxiety due to shortness of breath</a:t>
            </a:r>
          </a:p>
          <a:p>
            <a:pPr lvl="1"/>
            <a:r>
              <a:rPr lang="en-US" dirty="0" smtClean="0"/>
              <a:t>Sweating</a:t>
            </a:r>
          </a:p>
          <a:p>
            <a:endParaRPr lang="en-US" dirty="0"/>
          </a:p>
        </p:txBody>
      </p:sp>
    </p:spTree>
    <p:extLst>
      <p:ext uri="{BB962C8B-B14F-4D97-AF65-F5344CB8AC3E}">
        <p14:creationId xmlns:p14="http://schemas.microsoft.com/office/powerpoint/2010/main" val="22543725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6084</TotalTime>
  <Words>3201</Words>
  <Application>Microsoft Office PowerPoint</Application>
  <PresentationFormat>On-screen Show (4:3)</PresentationFormat>
  <Paragraphs>384</Paragraphs>
  <Slides>59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Calibri</vt:lpstr>
      <vt:lpstr>Georgia</vt:lpstr>
      <vt:lpstr>Wingdings</vt:lpstr>
      <vt:lpstr>Wingdings 2</vt:lpstr>
      <vt:lpstr>Civic</vt:lpstr>
      <vt:lpstr>Asthma</vt:lpstr>
      <vt:lpstr>Asthma Definition</vt:lpstr>
      <vt:lpstr>How Can You Tell if You Have Asthma?</vt:lpstr>
      <vt:lpstr>PowerPoint Presentation</vt:lpstr>
      <vt:lpstr>Risk Factors</vt:lpstr>
      <vt:lpstr>Asthma Triggers</vt:lpstr>
      <vt:lpstr>PowerPoint Presentation</vt:lpstr>
      <vt:lpstr>Asthma Symptoms</vt:lpstr>
      <vt:lpstr>Emergency Asthma Symptoms</vt:lpstr>
      <vt:lpstr>What Is an Asthma Attack?</vt:lpstr>
      <vt:lpstr>PowerPoint Presentation</vt:lpstr>
      <vt:lpstr>Complications</vt:lpstr>
      <vt:lpstr>Treatment</vt:lpstr>
      <vt:lpstr>Control Medicines</vt:lpstr>
      <vt:lpstr>Quick-relief Medicines</vt:lpstr>
      <vt:lpstr>PowerPoint Presentation</vt:lpstr>
      <vt:lpstr>Peak Flow Meter</vt:lpstr>
      <vt:lpstr>PowerPoint Presentation</vt:lpstr>
      <vt:lpstr>PowerPoint Presentation</vt:lpstr>
      <vt:lpstr>Prevalence</vt:lpstr>
      <vt:lpstr>PowerPoint Presentation</vt:lpstr>
      <vt:lpstr>Geographic Distribution</vt:lpstr>
      <vt:lpstr>PowerPoint Presentation</vt:lpstr>
      <vt:lpstr>Asthma is increasing every year in the US</vt:lpstr>
      <vt:lpstr>PowerPoint Presentation</vt:lpstr>
      <vt:lpstr>PowerPoint Presentation</vt:lpstr>
      <vt:lpstr>PowerPoint Presentation</vt:lpstr>
      <vt:lpstr>PowerPoint Presentation</vt:lpstr>
      <vt:lpstr>Cost</vt:lpstr>
      <vt:lpstr>Who isn’t getting the care they need because of the cost?</vt:lpstr>
      <vt:lpstr>Prevention</vt:lpstr>
      <vt:lpstr>Prevention cont.</vt:lpstr>
      <vt:lpstr>Types of Asthma</vt:lpstr>
      <vt:lpstr> Allergic Asthma</vt:lpstr>
      <vt:lpstr>Occupational Asthma</vt:lpstr>
      <vt:lpstr>Childhood Asthma </vt:lpstr>
      <vt:lpstr>Exercise-Induced Asthma</vt:lpstr>
      <vt:lpstr>Cough-Variant Asthma</vt:lpstr>
      <vt:lpstr>International Prevalence</vt:lpstr>
      <vt:lpstr>What can be done</vt:lpstr>
      <vt:lpstr>What can be done cont.</vt:lpstr>
      <vt:lpstr>What can be done cont.</vt:lpstr>
      <vt:lpstr>What can be done cont.</vt:lpstr>
      <vt:lpstr>Future Research</vt:lpstr>
      <vt:lpstr>National Institute of Allergy and Infectious Diseases (NIAID)</vt:lpstr>
      <vt:lpstr>National Asthma Control Program</vt:lpstr>
      <vt:lpstr>COPD Definition</vt:lpstr>
      <vt:lpstr>Types of COPD</vt:lpstr>
      <vt:lpstr>Diagnosis of COPD</vt:lpstr>
      <vt:lpstr>Risk Factors</vt:lpstr>
      <vt:lpstr>Symptoms</vt:lpstr>
      <vt:lpstr>Prevalence</vt:lpstr>
      <vt:lpstr>PowerPoint Presentation</vt:lpstr>
      <vt:lpstr>Prevention</vt:lpstr>
      <vt:lpstr>Treatment</vt:lpstr>
      <vt:lpstr>Medications used to treat COPD</vt:lpstr>
      <vt:lpstr>Complication of COPD</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and COPD</dc:title>
  <dc:creator>Brittany Cox</dc:creator>
  <cp:lastModifiedBy>Christopher Buttery</cp:lastModifiedBy>
  <cp:revision>108</cp:revision>
  <dcterms:created xsi:type="dcterms:W3CDTF">2014-02-20T08:34:26Z</dcterms:created>
  <dcterms:modified xsi:type="dcterms:W3CDTF">2014-02-24T20:01:12Z</dcterms:modified>
</cp:coreProperties>
</file>