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50" r:id="rId1"/>
  </p:sldMasterIdLst>
  <p:notesMasterIdLst>
    <p:notesMasterId r:id="rId15"/>
  </p:notesMasterIdLst>
  <p:handoutMasterIdLst>
    <p:handoutMasterId r:id="rId16"/>
  </p:handoutMasterIdLst>
  <p:sldIdLst>
    <p:sldId id="487" r:id="rId2"/>
    <p:sldId id="513" r:id="rId3"/>
    <p:sldId id="514" r:id="rId4"/>
    <p:sldId id="515" r:id="rId5"/>
    <p:sldId id="516" r:id="rId6"/>
    <p:sldId id="517" r:id="rId7"/>
    <p:sldId id="518" r:id="rId8"/>
    <p:sldId id="519" r:id="rId9"/>
    <p:sldId id="520" r:id="rId10"/>
    <p:sldId id="538" r:id="rId11"/>
    <p:sldId id="539" r:id="rId12"/>
    <p:sldId id="540" r:id="rId13"/>
    <p:sldId id="541" r:id="rId14"/>
  </p:sldIdLst>
  <p:sldSz cx="9144000" cy="6858000" type="screen4x3"/>
  <p:notesSz cx="6985000" cy="9282113"/>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B5BFF"/>
    <a:srgbClr val="00007A"/>
    <a:srgbClr val="1B1BFF"/>
    <a:srgbClr val="0000BA"/>
    <a:srgbClr val="91C8FF"/>
    <a:srgbClr val="0076EC"/>
    <a:srgbClr val="00006E"/>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752" y="-107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519863" y="8882063"/>
            <a:ext cx="39370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981" tIns="45183" rIns="91981" bIns="45183" anchor="ctr">
            <a:spAutoFit/>
          </a:bodyPr>
          <a:lstStyle/>
          <a:p>
            <a:pPr algn="r" defTabSz="930275"/>
            <a:fld id="{EB16B88C-78EB-43F5-9CC4-85A3A5CAD331}" type="slidenum">
              <a:rPr lang="en-US" sz="1400"/>
              <a:pPr algn="r" defTabSz="930275"/>
              <a:t>‹#›</a:t>
            </a:fld>
            <a:endParaRPr lang="en-US" sz="1400"/>
          </a:p>
        </p:txBody>
      </p:sp>
    </p:spTree>
    <p:extLst>
      <p:ext uri="{BB962C8B-B14F-4D97-AF65-F5344CB8AC3E}">
        <p14:creationId xmlns:p14="http://schemas.microsoft.com/office/powerpoint/2010/main" val="3592769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1863" y="4408488"/>
            <a:ext cx="5121275"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981" tIns="45183" rIns="91981" bIns="45183" numCol="1" anchor="t" anchorCtr="0" compatLnSpc="1">
            <a:prstTxWarp prst="textNoShape">
              <a:avLst/>
            </a:prstTxWarp>
          </a:bodyPr>
          <a:lstStyle/>
          <a:p>
            <a:pPr lvl="0"/>
            <a:r>
              <a:rPr lang="en-US" smtClean="0"/>
              <a:t>Click to edit Master notes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ChangeArrowheads="1" noTextEdit="1"/>
          </p:cNvSpPr>
          <p:nvPr>
            <p:ph type="sldImg" idx="2"/>
          </p:nvPr>
        </p:nvSpPr>
        <p:spPr bwMode="auto">
          <a:xfrm>
            <a:off x="1174750" y="698500"/>
            <a:ext cx="4635500" cy="34766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ChangeArrowheads="1"/>
          </p:cNvSpPr>
          <p:nvPr/>
        </p:nvSpPr>
        <p:spPr bwMode="auto">
          <a:xfrm>
            <a:off x="6519863" y="8882063"/>
            <a:ext cx="39370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981" tIns="45183" rIns="91981" bIns="45183" anchor="ctr">
            <a:spAutoFit/>
          </a:bodyPr>
          <a:lstStyle/>
          <a:p>
            <a:pPr algn="r" defTabSz="930275"/>
            <a:fld id="{5EE351A8-01D5-4CD4-9C43-745FA909DE93}" type="slidenum">
              <a:rPr lang="en-US" sz="1400"/>
              <a:pPr algn="r" defTabSz="930275"/>
              <a:t>‹#›</a:t>
            </a:fld>
            <a:endParaRPr lang="en-US" sz="1400"/>
          </a:p>
        </p:txBody>
      </p:sp>
    </p:spTree>
    <p:extLst>
      <p:ext uri="{BB962C8B-B14F-4D97-AF65-F5344CB8AC3E}">
        <p14:creationId xmlns:p14="http://schemas.microsoft.com/office/powerpoint/2010/main" val="26605465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p:cNvSpPr>
            <a:spLocks noChangeArrowheads="1" noTextEdit="1"/>
          </p:cNvSpPr>
          <p:nvPr>
            <p:ph type="sldImg"/>
          </p:nvPr>
        </p:nvSpPr>
        <p:spPr>
          <a:ln/>
        </p:spPr>
      </p:sp>
      <p:sp>
        <p:nvSpPr>
          <p:cNvPr id="447491" name="Rectangle 3"/>
          <p:cNvSpPr>
            <a:spLocks noGrp="1" noChangeArrowheads="1"/>
          </p:cNvSpPr>
          <p:nvPr>
            <p:ph type="body" idx="1"/>
          </p:nvPr>
        </p:nvSpPr>
        <p:spPr/>
        <p:txBody>
          <a:bodyPr/>
          <a:lstStyle/>
          <a:p>
            <a:r>
              <a:rPr lang="en-US"/>
              <a:t>“Paul intro”</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ChangeArrowheads="1" noTextEdit="1"/>
          </p:cNvSpPr>
          <p:nvPr>
            <p:ph type="sldImg"/>
          </p:nvPr>
        </p:nvSpPr>
        <p:spPr>
          <a:ln/>
        </p:spPr>
      </p:sp>
      <p:sp>
        <p:nvSpPr>
          <p:cNvPr id="506883" name="Rectangle 3"/>
          <p:cNvSpPr>
            <a:spLocks noGrp="1" noChangeArrowheads="1"/>
          </p:cNvSpPr>
          <p:nvPr>
            <p:ph type="body" idx="1"/>
          </p:nvPr>
        </p:nvSpPr>
        <p:spPr/>
        <p:txBody>
          <a:bodyPr/>
          <a:lstStyle/>
          <a:p>
            <a:r>
              <a:rPr lang="en-US"/>
              <a:t>“profits”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ChangeArrowheads="1" noTextEdit="1"/>
          </p:cNvSpPr>
          <p:nvPr>
            <p:ph type="sldImg"/>
          </p:nvPr>
        </p:nvSpPr>
        <p:spPr>
          <a:ln/>
        </p:spPr>
      </p:sp>
      <p:sp>
        <p:nvSpPr>
          <p:cNvPr id="508931" name="Rectangle 3"/>
          <p:cNvSpPr>
            <a:spLocks noGrp="1" noChangeArrowheads="1"/>
          </p:cNvSpPr>
          <p:nvPr>
            <p:ph type="body" idx="1"/>
          </p:nvPr>
        </p:nvSpPr>
        <p:spPr/>
        <p:txBody>
          <a:bodyPr/>
          <a:lstStyle/>
          <a:p>
            <a:r>
              <a:rPr lang="en-US"/>
              <a:t>“cost sharing”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ChangeArrowheads="1" noTextEdit="1"/>
          </p:cNvSpPr>
          <p:nvPr>
            <p:ph type="sldImg"/>
          </p:nvPr>
        </p:nvSpPr>
        <p:spPr>
          <a:ln/>
        </p:spPr>
      </p:sp>
      <p:sp>
        <p:nvSpPr>
          <p:cNvPr id="510979" name="Rectangle 3"/>
          <p:cNvSpPr>
            <a:spLocks noGrp="1" noChangeArrowheads="1"/>
          </p:cNvSpPr>
          <p:nvPr>
            <p:ph type="body" idx="1"/>
          </p:nvPr>
        </p:nvSpPr>
        <p:spPr/>
        <p:txBody>
          <a:bodyPr/>
          <a:lstStyle/>
          <a:p>
            <a:r>
              <a:rPr lang="en-US"/>
              <a:t>“slow?”</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ChangeArrowheads="1" noTextEdit="1"/>
          </p:cNvSpPr>
          <p:nvPr>
            <p:ph type="sldImg"/>
          </p:nvPr>
        </p:nvSpPr>
        <p:spPr>
          <a:ln/>
        </p:spPr>
      </p:sp>
      <p:sp>
        <p:nvSpPr>
          <p:cNvPr id="513027" name="Rectangle 3"/>
          <p:cNvSpPr>
            <a:spLocks noGrp="1" noChangeArrowheads="1"/>
          </p:cNvSpPr>
          <p:nvPr>
            <p:ph type="body" idx="1"/>
          </p:nvPr>
        </p:nvSpPr>
        <p:spPr/>
        <p:txBody>
          <a:bodyPr/>
          <a:lstStyle/>
          <a:p>
            <a:r>
              <a:rPr lang="en-US"/>
              <a:t>“more info”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ChangeArrowheads="1" noTextEdit="1"/>
          </p:cNvSpPr>
          <p:nvPr>
            <p:ph type="sldImg"/>
          </p:nvPr>
        </p:nvSpPr>
        <p:spPr>
          <a:ln/>
        </p:spPr>
      </p:sp>
      <p:sp>
        <p:nvSpPr>
          <p:cNvPr id="448515" name="Rectangle 3"/>
          <p:cNvSpPr>
            <a:spLocks noGrp="1" noChangeArrowheads="1"/>
          </p:cNvSpPr>
          <p:nvPr>
            <p:ph type="body" idx="1"/>
          </p:nvPr>
        </p:nvSpPr>
        <p:spPr/>
        <p:txBody>
          <a:bodyPr/>
          <a:lstStyle/>
          <a:p>
            <a:r>
              <a:rPr lang="en-US"/>
              <a:t>“spending”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ChangeArrowheads="1" noTextEdit="1"/>
          </p:cNvSpPr>
          <p:nvPr>
            <p:ph type="sldImg"/>
          </p:nvPr>
        </p:nvSpPr>
        <p:spPr>
          <a:ln/>
        </p:spPr>
      </p:sp>
      <p:sp>
        <p:nvSpPr>
          <p:cNvPr id="449539" name="Rectangle 3"/>
          <p:cNvSpPr>
            <a:spLocks noGrp="1" noChangeArrowheads="1"/>
          </p:cNvSpPr>
          <p:nvPr>
            <p:ph type="body" idx="1"/>
          </p:nvPr>
        </p:nvSpPr>
        <p:spPr/>
        <p:txBody>
          <a:bodyPr/>
          <a:lstStyle/>
          <a:p>
            <a:r>
              <a:rPr lang="en-US"/>
              <a:t>“hospitals”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ChangeArrowheads="1" noTextEdit="1"/>
          </p:cNvSpPr>
          <p:nvPr>
            <p:ph type="sldImg"/>
          </p:nvPr>
        </p:nvSpPr>
        <p:spPr>
          <a:ln/>
        </p:spPr>
      </p:sp>
      <p:sp>
        <p:nvSpPr>
          <p:cNvPr id="450563" name="Rectangle 3"/>
          <p:cNvSpPr>
            <a:spLocks noGrp="1" noChangeArrowheads="1"/>
          </p:cNvSpPr>
          <p:nvPr>
            <p:ph type="body" idx="1"/>
          </p:nvPr>
        </p:nvSpPr>
        <p:spPr/>
        <p:txBody>
          <a:bodyPr/>
          <a:lstStyle/>
          <a:p>
            <a:r>
              <a:rPr lang="en-US"/>
              <a:t>“hospitals 2”</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ChangeArrowheads="1" noTextEdit="1"/>
          </p:cNvSpPr>
          <p:nvPr>
            <p:ph type="sldImg"/>
          </p:nvPr>
        </p:nvSpPr>
        <p:spPr>
          <a:ln/>
        </p:spPr>
      </p:sp>
      <p:sp>
        <p:nvSpPr>
          <p:cNvPr id="451587" name="Rectangle 3"/>
          <p:cNvSpPr>
            <a:spLocks noGrp="1" noChangeArrowheads="1"/>
          </p:cNvSpPr>
          <p:nvPr>
            <p:ph type="body" idx="1"/>
          </p:nvPr>
        </p:nvSpPr>
        <p:spPr/>
        <p:txBody>
          <a:bodyPr/>
          <a:lstStyle/>
          <a:p>
            <a:r>
              <a:rPr lang="en-US"/>
              <a:t>“hospitals 3”</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ChangeArrowheads="1" noTextEdit="1"/>
          </p:cNvSpPr>
          <p:nvPr>
            <p:ph type="sldImg"/>
          </p:nvPr>
        </p:nvSpPr>
        <p:spPr>
          <a:ln/>
        </p:spPr>
      </p:sp>
      <p:sp>
        <p:nvSpPr>
          <p:cNvPr id="452611" name="Rectangle 3"/>
          <p:cNvSpPr>
            <a:spLocks noGrp="1" noChangeArrowheads="1"/>
          </p:cNvSpPr>
          <p:nvPr>
            <p:ph type="body" idx="1"/>
          </p:nvPr>
        </p:nvSpPr>
        <p:spPr/>
        <p:txBody>
          <a:bodyPr/>
          <a:lstStyle/>
          <a:p>
            <a:r>
              <a:rPr lang="en-US"/>
              <a:t>“managed care”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ChangeArrowheads="1" noTextEdit="1"/>
          </p:cNvSpPr>
          <p:nvPr>
            <p:ph type="sldImg"/>
          </p:nvPr>
        </p:nvSpPr>
        <p:spPr>
          <a:ln/>
        </p:spPr>
      </p:sp>
      <p:sp>
        <p:nvSpPr>
          <p:cNvPr id="453635" name="Rectangle 3"/>
          <p:cNvSpPr>
            <a:spLocks noGrp="1" noChangeArrowheads="1"/>
          </p:cNvSpPr>
          <p:nvPr>
            <p:ph type="body" idx="1"/>
          </p:nvPr>
        </p:nvSpPr>
        <p:spPr/>
        <p:txBody>
          <a:bodyPr/>
          <a:lstStyle/>
          <a:p>
            <a:r>
              <a:rPr lang="en-US"/>
              <a:t>“demographics”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ChangeArrowheads="1" noTextEdit="1"/>
          </p:cNvSpPr>
          <p:nvPr>
            <p:ph type="sldImg"/>
          </p:nvPr>
        </p:nvSpPr>
        <p:spPr>
          <a:ln/>
        </p:spPr>
      </p:sp>
      <p:sp>
        <p:nvSpPr>
          <p:cNvPr id="454659" name="Rectangle 3"/>
          <p:cNvSpPr>
            <a:spLocks noGrp="1" noChangeArrowheads="1"/>
          </p:cNvSpPr>
          <p:nvPr>
            <p:ph type="body" idx="1"/>
          </p:nvPr>
        </p:nvSpPr>
        <p:spPr/>
        <p:txBody>
          <a:bodyPr/>
          <a:lstStyle/>
          <a:p>
            <a:r>
              <a:rPr lang="en-US"/>
              <a:t>“economy”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Rectangle 2"/>
          <p:cNvSpPr>
            <a:spLocks noChangeArrowheads="1" noTextEdit="1"/>
          </p:cNvSpPr>
          <p:nvPr>
            <p:ph type="sldImg"/>
          </p:nvPr>
        </p:nvSpPr>
        <p:spPr>
          <a:ln/>
        </p:spPr>
      </p:sp>
      <p:sp>
        <p:nvSpPr>
          <p:cNvPr id="455683" name="Rectangle 3"/>
          <p:cNvSpPr>
            <a:spLocks noGrp="1" noChangeArrowheads="1"/>
          </p:cNvSpPr>
          <p:nvPr>
            <p:ph type="body" idx="1"/>
          </p:nvPr>
        </p:nvSpPr>
        <p:spPr/>
        <p:txBody>
          <a:bodyPr/>
          <a:lstStyle/>
          <a:p>
            <a:r>
              <a:rPr lang="en-US"/>
              <a:t>“long term”</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rgbClr val="0000FF">
                <a:gamma/>
                <a:shade val="25490"/>
                <a:invGamma/>
              </a:srgbClr>
            </a:gs>
            <a:gs pos="100000">
              <a:srgbClr val="0000FF"/>
            </a:gs>
          </a:gsLst>
          <a:lin ang="5400000" scaled="1"/>
        </a:gradFill>
        <a:effectLst/>
      </p:bgPr>
    </p:bg>
    <p:spTree>
      <p:nvGrpSpPr>
        <p:cNvPr id="1" name=""/>
        <p:cNvGrpSpPr/>
        <p:nvPr/>
      </p:nvGrpSpPr>
      <p:grpSpPr>
        <a:xfrm>
          <a:off x="0" y="0"/>
          <a:ext cx="0" cy="0"/>
          <a:chOff x="0" y="0"/>
          <a:chExt cx="0" cy="0"/>
        </a:xfrm>
      </p:grpSpPr>
      <p:sp>
        <p:nvSpPr>
          <p:cNvPr id="385026" name="Rectangle 2"/>
          <p:cNvSpPr>
            <a:spLocks noGrp="1" noChangeArrowheads="1"/>
          </p:cNvSpPr>
          <p:nvPr>
            <p:ph type="ctrTitle"/>
          </p:nvPr>
        </p:nvSpPr>
        <p:spPr>
          <a:xfrm>
            <a:off x="2362200" y="1600200"/>
            <a:ext cx="6553200" cy="2438400"/>
          </a:xfrm>
        </p:spPr>
        <p:txBody>
          <a:bodyPr anchor="t"/>
          <a:lstStyle>
            <a:lvl1pPr>
              <a:defRPr sz="4600"/>
            </a:lvl1pPr>
          </a:lstStyle>
          <a:p>
            <a:pPr lvl="0"/>
            <a:r>
              <a:rPr lang="en-US" noProof="0" smtClean="0"/>
              <a:t>Click to Edit Text</a:t>
            </a:r>
          </a:p>
        </p:txBody>
      </p:sp>
      <p:sp>
        <p:nvSpPr>
          <p:cNvPr id="385027" name="Rectangle 3"/>
          <p:cNvSpPr>
            <a:spLocks noGrp="1" noChangeArrowheads="1"/>
          </p:cNvSpPr>
          <p:nvPr>
            <p:ph type="subTitle" idx="1"/>
          </p:nvPr>
        </p:nvSpPr>
        <p:spPr>
          <a:xfrm>
            <a:off x="2362200" y="4572000"/>
            <a:ext cx="6553200" cy="1752600"/>
          </a:xfrm>
        </p:spPr>
        <p:txBody>
          <a:bodyPr/>
          <a:lstStyle>
            <a:lvl1pPr marL="0" indent="0">
              <a:buFont typeface="Marlett" pitchFamily="2" charset="2"/>
              <a:buNone/>
              <a:defRPr sz="3200"/>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8791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20955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1341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8977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723900" y="1981200"/>
            <a:ext cx="7772400" cy="4114800"/>
          </a:xfrm>
        </p:spPr>
        <p:txBody>
          <a:bodyPr/>
          <a:lstStyle/>
          <a:p>
            <a:endParaRPr lang="en-US"/>
          </a:p>
        </p:txBody>
      </p:sp>
    </p:spTree>
    <p:extLst>
      <p:ext uri="{BB962C8B-B14F-4D97-AF65-F5344CB8AC3E}">
        <p14:creationId xmlns:p14="http://schemas.microsoft.com/office/powerpoint/2010/main" val="2444962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1504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44533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239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497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6258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12234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37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7745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7038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FF">
                <a:gamma/>
                <a:shade val="0"/>
                <a:invGamma/>
              </a:srgbClr>
            </a:gs>
            <a:gs pos="100000">
              <a:srgbClr val="0000FF"/>
            </a:gs>
          </a:gsLst>
          <a:lin ang="5400000" scaled="1"/>
        </a:gradFill>
        <a:effectLst/>
      </p:bgPr>
    </p:bg>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bwMode="auto">
          <a:xfrm>
            <a:off x="381000" y="2286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84003" name="Rectangle 3"/>
          <p:cNvSpPr>
            <a:spLocks noGrp="1" noChangeArrowheads="1"/>
          </p:cNvSpPr>
          <p:nvPr>
            <p:ph type="body" idx="1"/>
          </p:nvPr>
        </p:nvSpPr>
        <p:spPr bwMode="auto">
          <a:xfrm>
            <a:off x="7239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384004" name="Line 4"/>
          <p:cNvSpPr>
            <a:spLocks noChangeShapeType="1"/>
          </p:cNvSpPr>
          <p:nvPr/>
        </p:nvSpPr>
        <p:spPr bwMode="auto">
          <a:xfrm>
            <a:off x="304800" y="1524000"/>
            <a:ext cx="8610600"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xStyles>
    <p:titleStyle>
      <a:lvl1pPr algn="l" rtl="0" fontAlgn="base">
        <a:spcBef>
          <a:spcPct val="0"/>
        </a:spcBef>
        <a:spcAft>
          <a:spcPct val="0"/>
        </a:spcAft>
        <a:defRPr sz="3600" b="1">
          <a:solidFill>
            <a:srgbClr val="FFFF00"/>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2pPr>
      <a:lvl3pPr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3pPr>
      <a:lvl4pPr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4pPr>
      <a:lvl5pPr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5pPr>
      <a:lvl6pPr marL="457200"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6pPr>
      <a:lvl7pPr marL="914400"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7pPr>
      <a:lvl8pPr marL="1371600"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8pPr>
      <a:lvl9pPr marL="1828800" algn="l" rtl="0" fontAlgn="base">
        <a:spcBef>
          <a:spcPct val="0"/>
        </a:spcBef>
        <a:spcAft>
          <a:spcPct val="0"/>
        </a:spcAft>
        <a:defRPr sz="3600" b="1">
          <a:solidFill>
            <a:srgbClr val="FFFF00"/>
          </a:solidFill>
          <a:effectLst>
            <a:outerShdw blurRad="38100" dist="38100" dir="2700000" algn="tl">
              <a:srgbClr val="000000"/>
            </a:outerShdw>
          </a:effectLst>
          <a:latin typeface="Helvetica" pitchFamily="34" charset="0"/>
        </a:defRPr>
      </a:lvl9pPr>
    </p:titleStyle>
    <p:bodyStyle>
      <a:lvl1pPr marL="342900" indent="-342900" algn="l" rtl="0" fontAlgn="base">
        <a:spcBef>
          <a:spcPct val="20000"/>
        </a:spcBef>
        <a:spcAft>
          <a:spcPct val="0"/>
        </a:spcAft>
        <a:buClr>
          <a:srgbClr val="FF0066"/>
        </a:buClr>
        <a:buSzPct val="85000"/>
        <a:buFont typeface="Marlett" pitchFamily="2" charset="2"/>
        <a:buChar char="i"/>
        <a:defRPr sz="2800">
          <a:solidFill>
            <a:srgbClr val="FFFFFF"/>
          </a:solidFill>
          <a:latin typeface="+mn-lt"/>
          <a:ea typeface="+mn-ea"/>
          <a:cs typeface="+mn-cs"/>
        </a:defRPr>
      </a:lvl1pPr>
      <a:lvl2pPr marL="808038" indent="-350838" algn="l" rtl="0" fontAlgn="base">
        <a:spcBef>
          <a:spcPct val="20000"/>
        </a:spcBef>
        <a:spcAft>
          <a:spcPct val="0"/>
        </a:spcAft>
        <a:buClr>
          <a:srgbClr val="FF0066"/>
        </a:buClr>
        <a:buFont typeface="Marlett" pitchFamily="2" charset="2"/>
        <a:buChar char="8"/>
        <a:defRPr sz="2400">
          <a:solidFill>
            <a:srgbClr val="FFFFFF"/>
          </a:solidFill>
          <a:latin typeface="+mn-lt"/>
        </a:defRPr>
      </a:lvl2pPr>
      <a:lvl3pPr marL="1304925" indent="-382588" algn="l" rtl="0" fontAlgn="base">
        <a:spcBef>
          <a:spcPct val="20000"/>
        </a:spcBef>
        <a:spcAft>
          <a:spcPct val="0"/>
        </a:spcAft>
        <a:buClr>
          <a:srgbClr val="FF0066"/>
        </a:buClr>
        <a:buSzPct val="40000"/>
        <a:buFont typeface="Marlett" pitchFamily="2" charset="2"/>
        <a:buChar char="g"/>
        <a:defRPr sz="2400">
          <a:solidFill>
            <a:srgbClr val="FFFFFF"/>
          </a:solidFill>
          <a:latin typeface="+mn-lt"/>
        </a:defRPr>
      </a:lvl3pPr>
      <a:lvl4pPr marL="1709738"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4pPr>
      <a:lvl5pPr marL="2057400"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5pPr>
      <a:lvl6pPr marL="2514600"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6pPr>
      <a:lvl7pPr marL="2971800"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7pPr>
      <a:lvl8pPr marL="3429000"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8pPr>
      <a:lvl9pPr marL="3886200" indent="-228600" algn="l" rtl="0" fontAlgn="base">
        <a:spcBef>
          <a:spcPct val="20000"/>
        </a:spcBef>
        <a:spcAft>
          <a:spcPct val="0"/>
        </a:spcAft>
        <a:buClr>
          <a:srgbClr val="FF0066"/>
        </a:buClr>
        <a:buFont typeface="SPC Markers/Bullets" pitchFamily="2" charset="2"/>
        <a:buChar char=")"/>
        <a:defRPr sz="2400">
          <a:solidFill>
            <a:srgbClr val="FFFFFF"/>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ctrTitle"/>
          </p:nvPr>
        </p:nvSpPr>
        <p:spPr>
          <a:xfrm>
            <a:off x="2286000" y="381000"/>
            <a:ext cx="6553200" cy="2438400"/>
          </a:xfrm>
        </p:spPr>
        <p:txBody>
          <a:bodyPr/>
          <a:lstStyle/>
          <a:p>
            <a:r>
              <a:rPr lang="en-US"/>
              <a:t>Ten Things You Should Know about Health Care Cost Trends</a:t>
            </a:r>
          </a:p>
        </p:txBody>
      </p:sp>
      <p:sp>
        <p:nvSpPr>
          <p:cNvPr id="386051" name="Rectangle 3"/>
          <p:cNvSpPr>
            <a:spLocks noGrp="1" noChangeArrowheads="1"/>
          </p:cNvSpPr>
          <p:nvPr>
            <p:ph type="subTitle" idx="1"/>
          </p:nvPr>
        </p:nvSpPr>
        <p:spPr>
          <a:xfrm>
            <a:off x="457200" y="3429000"/>
            <a:ext cx="5638800" cy="2743200"/>
          </a:xfrm>
        </p:spPr>
        <p:txBody>
          <a:bodyPr/>
          <a:lstStyle/>
          <a:p>
            <a:pPr>
              <a:lnSpc>
                <a:spcPct val="80000"/>
              </a:lnSpc>
            </a:pPr>
            <a:r>
              <a:rPr lang="en-US" sz="2800"/>
              <a:t>Paul B. Ginsburg, Ph.D.</a:t>
            </a:r>
          </a:p>
          <a:p>
            <a:pPr>
              <a:lnSpc>
                <a:spcPct val="80000"/>
              </a:lnSpc>
            </a:pPr>
            <a:r>
              <a:rPr lang="en-US" sz="2400"/>
              <a:t>President</a:t>
            </a:r>
          </a:p>
          <a:p>
            <a:pPr>
              <a:lnSpc>
                <a:spcPct val="80000"/>
              </a:lnSpc>
            </a:pPr>
            <a:r>
              <a:rPr lang="en-US" sz="2400"/>
              <a:t>Center for Studying Health Change</a:t>
            </a:r>
          </a:p>
          <a:p>
            <a:pPr>
              <a:lnSpc>
                <a:spcPct val="80000"/>
              </a:lnSpc>
            </a:pPr>
            <a:r>
              <a:rPr lang="en-US" sz="2400"/>
              <a:t>Washington, DC</a:t>
            </a:r>
          </a:p>
        </p:txBody>
      </p:sp>
      <p:sp>
        <p:nvSpPr>
          <p:cNvPr id="386054" name="AutoShape 6" descr="Call "/>
          <p:cNvSpPr>
            <a:spLocks noChangeAspect="1" noChangeArrowheads="1"/>
          </p:cNvSpPr>
          <p:nvPr/>
        </p:nvSpPr>
        <p:spPr bwMode="auto">
          <a:xfrm>
            <a:off x="4005263" y="2638425"/>
            <a:ext cx="1133475" cy="158115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n-US"/>
          </a:p>
        </p:txBody>
      </p:sp>
      <p:sp>
        <p:nvSpPr>
          <p:cNvPr id="386056" name="AutoShape 8" descr="Call "/>
          <p:cNvSpPr>
            <a:spLocks noChangeAspect="1" noChangeArrowheads="1"/>
          </p:cNvSpPr>
          <p:nvPr/>
        </p:nvSpPr>
        <p:spPr bwMode="auto">
          <a:xfrm>
            <a:off x="8170863" y="4005263"/>
            <a:ext cx="1133475" cy="1581150"/>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n-US"/>
          </a:p>
        </p:txBody>
      </p:sp>
      <p:pic>
        <p:nvPicPr>
          <p:cNvPr id="386057" name="Picture 9" descr="Ginsbur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3124200"/>
            <a:ext cx="1946275" cy="2724150"/>
          </a:xfrm>
          <a:prstGeom prst="rect">
            <a:avLst/>
          </a:prstGeom>
          <a:noFill/>
          <a:extLst>
            <a:ext uri="{909E8E84-426E-40DD-AFC4-6F175D3DCCD1}">
              <a14:hiddenFill xmlns:a14="http://schemas.microsoft.com/office/drawing/2010/main">
                <a:solidFill>
                  <a:srgbClr val="FFFFFF"/>
                </a:solidFill>
              </a14:hiddenFill>
            </a:ext>
          </a:extLst>
        </p:spPr>
      </p:pic>
      <p:pic>
        <p:nvPicPr>
          <p:cNvPr id="386058" name="Picture 10" descr="HSCbw"/>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1905000" cy="1684338"/>
          </a:xfrm>
          <a:prstGeom prst="rect">
            <a:avLst/>
          </a:prstGeom>
          <a:noFill/>
          <a:extLst>
            <a:ext uri="{909E8E84-426E-40DD-AFC4-6F175D3DCCD1}">
              <a14:hiddenFill xmlns:a14="http://schemas.microsoft.com/office/drawing/2010/main">
                <a:solidFill>
                  <a:srgbClr val="FFFFFF"/>
                </a:solidFill>
              </a14:hiddenFill>
            </a:ext>
          </a:extLst>
        </p:spPr>
      </p:pic>
      <p:sp>
        <p:nvSpPr>
          <p:cNvPr id="386059" name="Text Box 11"/>
          <p:cNvSpPr txBox="1">
            <a:spLocks noChangeArrowheads="1"/>
          </p:cNvSpPr>
          <p:nvPr/>
        </p:nvSpPr>
        <p:spPr bwMode="auto">
          <a:xfrm>
            <a:off x="-19050" y="1695450"/>
            <a:ext cx="20574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sz="1300">
                <a:latin typeface="Arial Black" pitchFamily="34" charset="0"/>
              </a:rPr>
              <a:t>Providing Insights that Contribute to Better Health Policy</a:t>
            </a:r>
            <a:endParaRPr lang="en-US" sz="1400" b="1">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lstStyle/>
          <a:p>
            <a:pPr marL="685800" indent="-685800"/>
            <a:r>
              <a:rPr lang="en-US" sz="3200"/>
              <a:t>8.	Premium Trend is Higher Now Than Trend in Underlying Costs</a:t>
            </a:r>
          </a:p>
        </p:txBody>
      </p:sp>
      <p:sp>
        <p:nvSpPr>
          <p:cNvPr id="505859" name="Rectangle 3"/>
          <p:cNvSpPr>
            <a:spLocks noGrp="1" noChangeArrowheads="1"/>
          </p:cNvSpPr>
          <p:nvPr>
            <p:ph type="body" idx="1"/>
          </p:nvPr>
        </p:nvSpPr>
        <p:spPr>
          <a:xfrm>
            <a:off x="381000" y="1752600"/>
            <a:ext cx="7620000" cy="4114800"/>
          </a:xfrm>
        </p:spPr>
        <p:txBody>
          <a:bodyPr/>
          <a:lstStyle/>
          <a:p>
            <a:pPr>
              <a:spcBef>
                <a:spcPct val="0"/>
              </a:spcBef>
            </a:pPr>
            <a:r>
              <a:rPr lang="en-US"/>
              <a:t>Premium increase in 2002: 12.7%</a:t>
            </a:r>
          </a:p>
          <a:p>
            <a:pPr lvl="1">
              <a:spcBef>
                <a:spcPct val="0"/>
              </a:spcBef>
            </a:pPr>
            <a:r>
              <a:rPr lang="en-US"/>
              <a:t>Underlying cost trend: 10% or less</a:t>
            </a:r>
          </a:p>
          <a:p>
            <a:pPr lvl="1">
              <a:spcBef>
                <a:spcPct val="0"/>
              </a:spcBef>
            </a:pPr>
            <a:r>
              <a:rPr lang="en-US"/>
              <a:t>Insurer profits up sharply</a:t>
            </a:r>
          </a:p>
          <a:p>
            <a:pPr>
              <a:spcAft>
                <a:spcPts val="300"/>
              </a:spcAft>
              <a:buFont typeface="Marlett" pitchFamily="2" charset="2"/>
              <a:buNone/>
            </a:pPr>
            <a:endParaRPr lang="en-US"/>
          </a:p>
          <a:p>
            <a:pPr>
              <a:spcAft>
                <a:spcPts val="300"/>
              </a:spcAft>
            </a:pPr>
            <a:r>
              <a:rPr lang="en-US"/>
              <a:t>Insurance underwriting cycle will turn — but not yet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p:txBody>
          <a:bodyPr/>
          <a:lstStyle/>
          <a:p>
            <a:pPr marL="685800" indent="-685800"/>
            <a:r>
              <a:rPr lang="en-US" sz="3200"/>
              <a:t>9.	Shift to More Patient Cost Sharing Already Underway</a:t>
            </a:r>
          </a:p>
        </p:txBody>
      </p:sp>
      <p:sp>
        <p:nvSpPr>
          <p:cNvPr id="507907" name="Rectangle 3"/>
          <p:cNvSpPr>
            <a:spLocks noGrp="1" noChangeArrowheads="1"/>
          </p:cNvSpPr>
          <p:nvPr>
            <p:ph type="body" idx="1"/>
          </p:nvPr>
        </p:nvSpPr>
        <p:spPr>
          <a:xfrm>
            <a:off x="685800" y="1752600"/>
            <a:ext cx="7772400" cy="4114800"/>
          </a:xfrm>
        </p:spPr>
        <p:txBody>
          <a:bodyPr/>
          <a:lstStyle/>
          <a:p>
            <a:pPr>
              <a:lnSpc>
                <a:spcPct val="90000"/>
              </a:lnSpc>
              <a:spcAft>
                <a:spcPts val="300"/>
              </a:spcAft>
            </a:pPr>
            <a:r>
              <a:rPr lang="en-US"/>
              <a:t>Deductibles, coinsurance, copayments</a:t>
            </a:r>
          </a:p>
          <a:p>
            <a:pPr lvl="1">
              <a:lnSpc>
                <a:spcPct val="90000"/>
              </a:lnSpc>
              <a:spcAft>
                <a:spcPts val="300"/>
              </a:spcAft>
            </a:pPr>
            <a:r>
              <a:rPr lang="en-US"/>
              <a:t>“Buydown” of 2-3% in 2002</a:t>
            </a:r>
          </a:p>
          <a:p>
            <a:pPr>
              <a:lnSpc>
                <a:spcPct val="90000"/>
              </a:lnSpc>
              <a:spcAft>
                <a:spcPts val="300"/>
              </a:spcAft>
              <a:buFont typeface="Marlett" pitchFamily="2" charset="2"/>
              <a:buNone/>
            </a:pPr>
            <a:endParaRPr lang="en-US" sz="2500"/>
          </a:p>
          <a:p>
            <a:pPr>
              <a:lnSpc>
                <a:spcPct val="90000"/>
              </a:lnSpc>
              <a:spcAft>
                <a:spcPts val="300"/>
              </a:spcAft>
            </a:pPr>
            <a:r>
              <a:rPr lang="en-US"/>
              <a:t>Tiered networks</a:t>
            </a:r>
          </a:p>
          <a:p>
            <a:pPr>
              <a:lnSpc>
                <a:spcPct val="90000"/>
              </a:lnSpc>
              <a:spcAft>
                <a:spcPts val="300"/>
              </a:spcAft>
            </a:pPr>
            <a:endParaRPr lang="en-US" sz="2500"/>
          </a:p>
          <a:p>
            <a:pPr>
              <a:lnSpc>
                <a:spcPct val="90000"/>
              </a:lnSpc>
              <a:spcAft>
                <a:spcPts val="300"/>
              </a:spcAft>
            </a:pPr>
            <a:r>
              <a:rPr lang="en-US"/>
              <a:t>Consumer-driven plans</a:t>
            </a:r>
          </a:p>
          <a:p>
            <a:pPr>
              <a:lnSpc>
                <a:spcPct val="90000"/>
              </a:lnSpc>
              <a:spcAft>
                <a:spcPts val="300"/>
              </a:spcAft>
            </a:pPr>
            <a:endParaRPr lang="en-US" sz="2500"/>
          </a:p>
          <a:p>
            <a:pPr>
              <a:lnSpc>
                <a:spcPct val="90000"/>
              </a:lnSpc>
              <a:spcAft>
                <a:spcPts val="300"/>
              </a:spcAft>
            </a:pPr>
            <a:r>
              <a:rPr lang="en-US"/>
              <a:t>Consumer information on quality and price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p:txBody>
          <a:bodyPr/>
          <a:lstStyle/>
          <a:p>
            <a:pPr marL="685800" indent="-685800"/>
            <a:r>
              <a:rPr lang="en-US" sz="3200"/>
              <a:t>10.	Potential for Some Slowing of Trend</a:t>
            </a:r>
          </a:p>
        </p:txBody>
      </p:sp>
      <p:sp>
        <p:nvSpPr>
          <p:cNvPr id="509955" name="Rectangle 3"/>
          <p:cNvSpPr>
            <a:spLocks noGrp="1" noChangeArrowheads="1"/>
          </p:cNvSpPr>
          <p:nvPr>
            <p:ph type="body" idx="1"/>
          </p:nvPr>
        </p:nvSpPr>
        <p:spPr>
          <a:xfrm>
            <a:off x="685800" y="1752600"/>
            <a:ext cx="7772400" cy="4114800"/>
          </a:xfrm>
        </p:spPr>
        <p:txBody>
          <a:bodyPr/>
          <a:lstStyle/>
          <a:p>
            <a:pPr>
              <a:spcAft>
                <a:spcPts val="300"/>
              </a:spcAft>
            </a:pPr>
            <a:r>
              <a:rPr lang="en-US"/>
              <a:t>Trend declined to 8.8% for early 2002</a:t>
            </a:r>
          </a:p>
          <a:p>
            <a:pPr>
              <a:spcAft>
                <a:spcPts val="300"/>
              </a:spcAft>
            </a:pPr>
            <a:endParaRPr lang="en-US" sz="1400"/>
          </a:p>
          <a:p>
            <a:pPr>
              <a:spcAft>
                <a:spcPts val="300"/>
              </a:spcAft>
            </a:pPr>
            <a:r>
              <a:rPr lang="en-US"/>
              <a:t>Potential factors</a:t>
            </a:r>
          </a:p>
          <a:p>
            <a:pPr lvl="1">
              <a:spcAft>
                <a:spcPts val="300"/>
              </a:spcAft>
            </a:pPr>
            <a:r>
              <a:rPr lang="en-US"/>
              <a:t>Increased cost sharing</a:t>
            </a:r>
          </a:p>
          <a:p>
            <a:pPr lvl="1">
              <a:spcAft>
                <a:spcPts val="300"/>
              </a:spcAft>
            </a:pPr>
            <a:r>
              <a:rPr lang="en-US"/>
              <a:t>Completion of transition to looser managed care</a:t>
            </a:r>
          </a:p>
          <a:p>
            <a:pPr>
              <a:spcAft>
                <a:spcPts val="300"/>
              </a:spcAft>
            </a:pPr>
            <a:endParaRPr lang="en-US" sz="1400"/>
          </a:p>
          <a:p>
            <a:pPr>
              <a:spcAft>
                <a:spcPts val="300"/>
              </a:spcAft>
            </a:pPr>
            <a:r>
              <a:rPr lang="en-US"/>
              <a:t>Projection critical to planning hospital capacity and physician supply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p:txBody>
          <a:bodyPr/>
          <a:lstStyle/>
          <a:p>
            <a:r>
              <a:rPr lang="en-US"/>
              <a:t>Further Information</a:t>
            </a:r>
          </a:p>
        </p:txBody>
      </p:sp>
      <p:sp>
        <p:nvSpPr>
          <p:cNvPr id="512003" name="Rectangle 3"/>
          <p:cNvSpPr>
            <a:spLocks noGrp="1" noChangeArrowheads="1"/>
          </p:cNvSpPr>
          <p:nvPr>
            <p:ph type="body" idx="1"/>
          </p:nvPr>
        </p:nvSpPr>
        <p:spPr/>
        <p:txBody>
          <a:bodyPr/>
          <a:lstStyle/>
          <a:p>
            <a:pPr>
              <a:spcBef>
                <a:spcPct val="0"/>
              </a:spcBef>
              <a:spcAft>
                <a:spcPts val="300"/>
              </a:spcAft>
            </a:pPr>
            <a:r>
              <a:rPr lang="en-US" i="1"/>
              <a:t>Health Affairs</a:t>
            </a:r>
            <a:r>
              <a:rPr lang="en-US"/>
              <a:t>, Web Exclusive, September 25, 2002</a:t>
            </a:r>
          </a:p>
          <a:p>
            <a:pPr>
              <a:spcBef>
                <a:spcPct val="0"/>
              </a:spcBef>
              <a:spcAft>
                <a:spcPts val="300"/>
              </a:spcAft>
              <a:buFont typeface="Marlett" pitchFamily="2" charset="2"/>
              <a:buNone/>
            </a:pPr>
            <a:endParaRPr lang="en-US"/>
          </a:p>
          <a:p>
            <a:pPr>
              <a:spcBef>
                <a:spcPct val="0"/>
              </a:spcBef>
              <a:spcAft>
                <a:spcPts val="300"/>
              </a:spcAft>
            </a:pPr>
            <a:r>
              <a:rPr lang="en-US"/>
              <a:t>www.hschange.org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Grp="1" noChangeArrowheads="1"/>
          </p:cNvSpPr>
          <p:nvPr>
            <p:ph type="title"/>
          </p:nvPr>
        </p:nvSpPr>
        <p:spPr/>
        <p:txBody>
          <a:bodyPr/>
          <a:lstStyle/>
          <a:p>
            <a:pPr marL="685800" indent="-685800"/>
            <a:r>
              <a:rPr lang="en-US"/>
              <a:t>1.  Spending is Rising Very Rapidly</a:t>
            </a:r>
            <a:r>
              <a:rPr lang="en-US" sz="3200"/>
              <a:t> </a:t>
            </a:r>
          </a:p>
        </p:txBody>
      </p:sp>
      <p:sp>
        <p:nvSpPr>
          <p:cNvPr id="415747" name="Rectangle 3"/>
          <p:cNvSpPr>
            <a:spLocks noGrp="1" noChangeArrowheads="1"/>
          </p:cNvSpPr>
          <p:nvPr>
            <p:ph type="body" idx="1"/>
          </p:nvPr>
        </p:nvSpPr>
        <p:spPr>
          <a:xfrm>
            <a:off x="685800" y="1752600"/>
            <a:ext cx="7772400" cy="4114800"/>
          </a:xfrm>
        </p:spPr>
        <p:txBody>
          <a:bodyPr/>
          <a:lstStyle/>
          <a:p>
            <a:pPr>
              <a:spcAft>
                <a:spcPts val="300"/>
              </a:spcAft>
            </a:pPr>
            <a:r>
              <a:rPr lang="en-US"/>
              <a:t>Per capita spending up 10% in 2001</a:t>
            </a:r>
          </a:p>
          <a:p>
            <a:pPr lvl="1">
              <a:spcAft>
                <a:spcPts val="300"/>
              </a:spcAft>
            </a:pPr>
            <a:r>
              <a:rPr lang="en-US"/>
              <a:t>First double-digit increase since 1990</a:t>
            </a:r>
          </a:p>
          <a:p>
            <a:pPr lvl="1">
              <a:spcAft>
                <a:spcPts val="300"/>
              </a:spcAft>
            </a:pPr>
            <a:r>
              <a:rPr lang="en-US"/>
              <a:t>Much larger than 1.4% increase in per capita Gross Domestic Product</a:t>
            </a:r>
          </a:p>
          <a:p>
            <a:pPr>
              <a:spcAft>
                <a:spcPts val="300"/>
              </a:spcAft>
            </a:pPr>
            <a:endParaRPr lang="en-US"/>
          </a:p>
          <a:p>
            <a:pPr>
              <a:spcAft>
                <a:spcPts val="300"/>
              </a:spcAft>
            </a:pPr>
            <a:r>
              <a:rPr lang="en-US"/>
              <a:t>Someone will be paying for this</a:t>
            </a:r>
          </a:p>
          <a:p>
            <a:pPr lvl="1">
              <a:spcAft>
                <a:spcPts val="300"/>
              </a:spcAft>
              <a:buFont typeface="Marlett" pitchFamily="2" charset="2"/>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p:txBody>
          <a:bodyPr/>
          <a:lstStyle/>
          <a:p>
            <a:pPr marL="685800" indent="-685800"/>
            <a:r>
              <a:rPr lang="en-US" sz="3200"/>
              <a:t>2.	Hospital Care is the Largest Component of Cost Trends in 2001 </a:t>
            </a:r>
          </a:p>
        </p:txBody>
      </p:sp>
      <p:sp>
        <p:nvSpPr>
          <p:cNvPr id="416771" name="Rectangle 3"/>
          <p:cNvSpPr>
            <a:spLocks noGrp="1" noChangeArrowheads="1"/>
          </p:cNvSpPr>
          <p:nvPr>
            <p:ph type="body" idx="1"/>
          </p:nvPr>
        </p:nvSpPr>
        <p:spPr>
          <a:xfrm>
            <a:off x="381000" y="1600200"/>
            <a:ext cx="8382000" cy="4495800"/>
          </a:xfrm>
        </p:spPr>
        <p:txBody>
          <a:bodyPr/>
          <a:lstStyle/>
          <a:p>
            <a:pPr>
              <a:lnSpc>
                <a:spcPct val="90000"/>
              </a:lnSpc>
              <a:spcAft>
                <a:spcPts val="300"/>
              </a:spcAft>
            </a:pPr>
            <a:r>
              <a:rPr lang="en-US"/>
              <a:t>Outpatient spending increased 16.3%</a:t>
            </a:r>
          </a:p>
          <a:p>
            <a:pPr lvl="1">
              <a:lnSpc>
                <a:spcPct val="90000"/>
              </a:lnSpc>
              <a:spcAft>
                <a:spcPts val="300"/>
              </a:spcAft>
            </a:pPr>
            <a:r>
              <a:rPr lang="en-US"/>
              <a:t>Inpatient spending increased 7.3%</a:t>
            </a:r>
          </a:p>
          <a:p>
            <a:pPr lvl="1">
              <a:lnSpc>
                <a:spcPct val="90000"/>
              </a:lnSpc>
              <a:spcAft>
                <a:spcPts val="300"/>
              </a:spcAft>
            </a:pPr>
            <a:r>
              <a:rPr lang="en-US"/>
              <a:t>Enormous reversal from 5.3% </a:t>
            </a:r>
            <a:r>
              <a:rPr lang="en-US" i="1"/>
              <a:t>decrease</a:t>
            </a:r>
            <a:r>
              <a:rPr lang="en-US"/>
              <a:t> in 1997</a:t>
            </a:r>
          </a:p>
          <a:p>
            <a:pPr>
              <a:lnSpc>
                <a:spcPct val="90000"/>
              </a:lnSpc>
              <a:spcAft>
                <a:spcPts val="300"/>
              </a:spcAft>
              <a:buFont typeface="Marlett" pitchFamily="2" charset="2"/>
              <a:buNone/>
            </a:pPr>
            <a:endParaRPr lang="en-US" sz="1400"/>
          </a:p>
          <a:p>
            <a:pPr>
              <a:lnSpc>
                <a:spcPct val="90000"/>
              </a:lnSpc>
              <a:spcAft>
                <a:spcPts val="300"/>
              </a:spcAft>
            </a:pPr>
            <a:r>
              <a:rPr lang="en-US"/>
              <a:t>Combined hospital trend accounts for 51% of total spending increase in 2001</a:t>
            </a:r>
          </a:p>
          <a:p>
            <a:pPr lvl="1">
              <a:lnSpc>
                <a:spcPct val="90000"/>
              </a:lnSpc>
              <a:spcAft>
                <a:spcPts val="300"/>
              </a:spcAft>
            </a:pPr>
            <a:r>
              <a:rPr lang="en-US"/>
              <a:t>Accounted for only 18% in 1997</a:t>
            </a:r>
          </a:p>
          <a:p>
            <a:pPr lvl="1">
              <a:lnSpc>
                <a:spcPct val="90000"/>
              </a:lnSpc>
              <a:spcAft>
                <a:spcPts val="300"/>
              </a:spcAft>
              <a:buFont typeface="Marlett" pitchFamily="2" charset="2"/>
              <a:buNone/>
            </a:pPr>
            <a:endParaRPr lang="en-US" sz="1400"/>
          </a:p>
          <a:p>
            <a:pPr>
              <a:lnSpc>
                <a:spcPct val="90000"/>
              </a:lnSpc>
              <a:spcAft>
                <a:spcPts val="300"/>
              </a:spcAft>
            </a:pPr>
            <a:r>
              <a:rPr lang="en-US"/>
              <a:t>Prescription drug spending in 2001</a:t>
            </a:r>
          </a:p>
          <a:p>
            <a:pPr lvl="1">
              <a:lnSpc>
                <a:spcPct val="90000"/>
              </a:lnSpc>
              <a:spcAft>
                <a:spcPts val="300"/>
              </a:spcAft>
            </a:pPr>
            <a:r>
              <a:rPr lang="en-US"/>
              <a:t>13.8% increase</a:t>
            </a:r>
          </a:p>
          <a:p>
            <a:pPr lvl="1">
              <a:lnSpc>
                <a:spcPct val="90000"/>
              </a:lnSpc>
              <a:spcAft>
                <a:spcPts val="300"/>
              </a:spcAft>
            </a:pPr>
            <a:r>
              <a:rPr lang="en-US"/>
              <a:t>Accounts for 21% of total spending increase</a:t>
            </a:r>
          </a:p>
          <a:p>
            <a:pPr lvl="1">
              <a:lnSpc>
                <a:spcPct val="90000"/>
              </a:lnSpc>
              <a:spcAft>
                <a:spcPts val="300"/>
              </a:spcAft>
            </a:pPr>
            <a:endParaRPr lang="en-US"/>
          </a:p>
          <a:p>
            <a:pPr lvl="1">
              <a:lnSpc>
                <a:spcPct val="90000"/>
              </a:lnSpc>
              <a:spcAft>
                <a:spcPts val="300"/>
              </a:spcAft>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p:txBody>
          <a:bodyPr/>
          <a:lstStyle/>
          <a:p>
            <a:pPr marL="685800" indent="-685800"/>
            <a:r>
              <a:rPr lang="en-US" sz="3200"/>
              <a:t>3.	Rising Hospital Spending Reflects Steeper Increases in Prices Paid to Providers </a:t>
            </a:r>
            <a:r>
              <a:rPr lang="en-US" sz="3200" i="1"/>
              <a:t>and</a:t>
            </a:r>
            <a:r>
              <a:rPr lang="en-US" sz="3200"/>
              <a:t> Use of Services</a:t>
            </a:r>
          </a:p>
        </p:txBody>
      </p:sp>
      <p:sp>
        <p:nvSpPr>
          <p:cNvPr id="417795" name="Rectangle 3"/>
          <p:cNvSpPr>
            <a:spLocks noGrp="1" noChangeArrowheads="1"/>
          </p:cNvSpPr>
          <p:nvPr>
            <p:ph type="body" idx="1"/>
          </p:nvPr>
        </p:nvSpPr>
        <p:spPr>
          <a:xfrm>
            <a:off x="685800" y="1752600"/>
            <a:ext cx="7772400" cy="4114800"/>
          </a:xfrm>
        </p:spPr>
        <p:txBody>
          <a:bodyPr/>
          <a:lstStyle/>
          <a:p>
            <a:pPr>
              <a:lnSpc>
                <a:spcPct val="80000"/>
              </a:lnSpc>
              <a:spcAft>
                <a:spcPts val="300"/>
              </a:spcAft>
            </a:pPr>
            <a:r>
              <a:rPr lang="en-US"/>
              <a:t>Prices rising for hospitals but not physicians</a:t>
            </a:r>
          </a:p>
          <a:p>
            <a:pPr lvl="1">
              <a:lnSpc>
                <a:spcPct val="80000"/>
              </a:lnSpc>
              <a:spcAft>
                <a:spcPts val="300"/>
              </a:spcAft>
            </a:pPr>
            <a:r>
              <a:rPr lang="en-US" sz="2700"/>
              <a:t>Steeply rising hourly wages</a:t>
            </a:r>
          </a:p>
          <a:p>
            <a:pPr lvl="1">
              <a:lnSpc>
                <a:spcPct val="80000"/>
              </a:lnSpc>
              <a:spcAft>
                <a:spcPts val="300"/>
              </a:spcAft>
            </a:pPr>
            <a:r>
              <a:rPr lang="en-US" sz="2700"/>
              <a:t>More leverage with health plans</a:t>
            </a:r>
            <a:endParaRPr lang="en-US"/>
          </a:p>
          <a:p>
            <a:pPr lvl="2">
              <a:lnSpc>
                <a:spcPct val="80000"/>
              </a:lnSpc>
              <a:spcAft>
                <a:spcPts val="300"/>
              </a:spcAft>
            </a:pPr>
            <a:r>
              <a:rPr lang="en-US"/>
              <a:t>Consolidation</a:t>
            </a:r>
          </a:p>
          <a:p>
            <a:pPr lvl="2">
              <a:lnSpc>
                <a:spcPct val="80000"/>
              </a:lnSpc>
              <a:spcAft>
                <a:spcPts val="300"/>
              </a:spcAft>
            </a:pPr>
            <a:r>
              <a:rPr lang="en-US"/>
              <a:t>Broad networks</a:t>
            </a:r>
          </a:p>
          <a:p>
            <a:pPr>
              <a:lnSpc>
                <a:spcPct val="80000"/>
              </a:lnSpc>
              <a:spcAft>
                <a:spcPts val="300"/>
              </a:spcAft>
            </a:pPr>
            <a:endParaRPr lang="en-US" sz="2000"/>
          </a:p>
          <a:p>
            <a:pPr>
              <a:lnSpc>
                <a:spcPct val="80000"/>
              </a:lnSpc>
              <a:spcAft>
                <a:spcPts val="300"/>
              </a:spcAft>
            </a:pPr>
            <a:r>
              <a:rPr lang="en-US"/>
              <a:t>Rising use of services even more important</a:t>
            </a:r>
          </a:p>
          <a:p>
            <a:pPr lvl="1">
              <a:lnSpc>
                <a:spcPct val="80000"/>
              </a:lnSpc>
              <a:spcAft>
                <a:spcPts val="300"/>
              </a:spcAft>
            </a:pPr>
            <a:r>
              <a:rPr lang="en-US" sz="2700"/>
              <a:t>Service use up 8% in 2001</a:t>
            </a:r>
            <a:r>
              <a:rPr lang="en-US"/>
              <a:t> </a:t>
            </a:r>
          </a:p>
          <a:p>
            <a:pPr lvl="2">
              <a:lnSpc>
                <a:spcPct val="80000"/>
              </a:lnSpc>
              <a:spcAft>
                <a:spcPts val="300"/>
              </a:spcAft>
            </a:pPr>
            <a:r>
              <a:rPr lang="en-US"/>
              <a:t>Reversal of trend on admission rate</a:t>
            </a:r>
          </a:p>
          <a:p>
            <a:pPr lvl="2">
              <a:lnSpc>
                <a:spcPct val="80000"/>
              </a:lnSpc>
              <a:spcAft>
                <a:spcPts val="300"/>
              </a:spcAft>
            </a:pPr>
            <a:r>
              <a:rPr lang="en-US"/>
              <a:t>Rising use of outpatient services</a:t>
            </a:r>
          </a:p>
          <a:p>
            <a:pPr lvl="1">
              <a:lnSpc>
                <a:spcPct val="80000"/>
              </a:lnSpc>
              <a:spcAft>
                <a:spcPts val="300"/>
              </a:spcAft>
            </a:pPr>
            <a:endParaRPr lang="en-US"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en-US"/>
              <a:t>Trends in Hospital Price and Quantity</a:t>
            </a:r>
          </a:p>
        </p:txBody>
      </p:sp>
      <p:graphicFrame>
        <p:nvGraphicFramePr>
          <p:cNvPr id="418819" name="Object 3"/>
          <p:cNvGraphicFramePr>
            <a:graphicFrameLocks noChangeAspect="1"/>
          </p:cNvGraphicFramePr>
          <p:nvPr>
            <p:ph type="chart" idx="1"/>
          </p:nvPr>
        </p:nvGraphicFramePr>
        <p:xfrm>
          <a:off x="377825" y="1543050"/>
          <a:ext cx="8747125" cy="4459288"/>
        </p:xfrm>
        <a:graphic>
          <a:graphicData uri="http://schemas.openxmlformats.org/presentationml/2006/ole">
            <mc:AlternateContent xmlns:mc="http://schemas.openxmlformats.org/markup-compatibility/2006">
              <mc:Choice xmlns:v="urn:schemas-microsoft-com:vml" Requires="v">
                <p:oleObj spid="_x0000_s418823" name="Chart" r:id="rId4" imgW="8743950" imgH="4457700" progId="MSGraph.Chart.8">
                  <p:embed followColorScheme="full"/>
                </p:oleObj>
              </mc:Choice>
              <mc:Fallback>
                <p:oleObj name="Chart" r:id="rId4" imgW="8743950" imgH="4457700" progId="MSGraph.Chart.8">
                  <p:embed followColorScheme="full"/>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825" y="1543050"/>
                        <a:ext cx="8747125" cy="4459288"/>
                      </a:xfrm>
                      <a:prstGeom prst="rect">
                        <a:avLst/>
                      </a:prstGeom>
                    </p:spPr>
                  </p:pic>
                </p:oleObj>
              </mc:Fallback>
            </mc:AlternateContent>
          </a:graphicData>
        </a:graphic>
      </p:graphicFrame>
      <p:sp>
        <p:nvSpPr>
          <p:cNvPr id="418820" name="Line 4"/>
          <p:cNvSpPr>
            <a:spLocks noChangeShapeType="1"/>
          </p:cNvSpPr>
          <p:nvPr/>
        </p:nvSpPr>
        <p:spPr bwMode="auto">
          <a:xfrm>
            <a:off x="304800" y="1524000"/>
            <a:ext cx="8610600"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21" name="Text Box 5"/>
          <p:cNvSpPr txBox="1">
            <a:spLocks noChangeArrowheads="1"/>
          </p:cNvSpPr>
          <p:nvPr/>
        </p:nvSpPr>
        <p:spPr bwMode="auto">
          <a:xfrm>
            <a:off x="8458200" y="48768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1400" b="1">
                <a:latin typeface="Arial" charset="0"/>
              </a:rPr>
              <a:t>*</a:t>
            </a:r>
          </a:p>
        </p:txBody>
      </p:sp>
      <p:sp>
        <p:nvSpPr>
          <p:cNvPr id="418822" name="Text Box 6"/>
          <p:cNvSpPr txBox="1">
            <a:spLocks noChangeArrowheads="1"/>
          </p:cNvSpPr>
          <p:nvPr/>
        </p:nvSpPr>
        <p:spPr bwMode="auto">
          <a:xfrm>
            <a:off x="762000" y="5829300"/>
            <a:ext cx="83820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sz="1400" b="1">
                <a:latin typeface="Arial" charset="0"/>
              </a:rPr>
              <a:t>*Compares data for Jan-June 2002 to corresponding months in 2001.</a:t>
            </a:r>
          </a:p>
          <a:p>
            <a:pPr eaLnBrk="1" hangingPunct="1"/>
            <a:r>
              <a:rPr lang="en-US" sz="1400" b="1">
                <a:latin typeface="Arial" charset="0"/>
              </a:rPr>
              <a:t>Note: the PPI  (Producer Price Index)  for Hospital Services is for non-public payors and for general medical and surgical hospitals only.  The quantity index is calculated as the residual of the Milliman USA hospital spending trend and the trend in the PPI for Hospital Services.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p:txBody>
          <a:bodyPr/>
          <a:lstStyle/>
          <a:p>
            <a:pPr marL="685800" indent="-685800"/>
            <a:r>
              <a:rPr lang="en-US" sz="3200"/>
              <a:t>4.	Key Cost Driver: Retreat From Tightly Managed Care</a:t>
            </a:r>
          </a:p>
        </p:txBody>
      </p:sp>
      <p:sp>
        <p:nvSpPr>
          <p:cNvPr id="419843" name="Rectangle 3"/>
          <p:cNvSpPr>
            <a:spLocks noGrp="1" noChangeArrowheads="1"/>
          </p:cNvSpPr>
          <p:nvPr>
            <p:ph type="body" idx="1"/>
          </p:nvPr>
        </p:nvSpPr>
        <p:spPr>
          <a:xfrm>
            <a:off x="685800" y="1752600"/>
            <a:ext cx="7772400" cy="4114800"/>
          </a:xfrm>
        </p:spPr>
        <p:txBody>
          <a:bodyPr/>
          <a:lstStyle/>
          <a:p>
            <a:pPr>
              <a:spcAft>
                <a:spcPts val="300"/>
              </a:spcAft>
            </a:pPr>
            <a:r>
              <a:rPr lang="en-US"/>
              <a:t>Decline in prior authorization requirements </a:t>
            </a:r>
          </a:p>
          <a:p>
            <a:pPr>
              <a:spcAft>
                <a:spcPts val="300"/>
              </a:spcAft>
            </a:pPr>
            <a:r>
              <a:rPr lang="en-US"/>
              <a:t>Easier access to specialists</a:t>
            </a:r>
          </a:p>
          <a:p>
            <a:pPr>
              <a:spcAft>
                <a:spcPts val="300"/>
              </a:spcAft>
            </a:pPr>
            <a:r>
              <a:rPr lang="en-US"/>
              <a:t>Broad networks lead to higher prices for services</a:t>
            </a:r>
          </a:p>
          <a:p>
            <a:pPr>
              <a:spcAft>
                <a:spcPts val="300"/>
              </a:spcAft>
            </a:pPr>
            <a:r>
              <a:rPr lang="en-US"/>
              <a:t>Rich managed care benefit structure remains — for now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a:xfrm>
            <a:off x="152400" y="0"/>
            <a:ext cx="9144000" cy="1447800"/>
          </a:xfrm>
        </p:spPr>
        <p:txBody>
          <a:bodyPr/>
          <a:lstStyle/>
          <a:p>
            <a:pPr marL="685800" indent="-685800"/>
            <a:r>
              <a:rPr lang="en-US" sz="3200"/>
              <a:t>5.	Demographic Trends Contribute Only Slightly to Rising Costs</a:t>
            </a:r>
          </a:p>
        </p:txBody>
      </p:sp>
      <p:sp>
        <p:nvSpPr>
          <p:cNvPr id="420867" name="Rectangle 3"/>
          <p:cNvSpPr>
            <a:spLocks noGrp="1" noChangeArrowheads="1"/>
          </p:cNvSpPr>
          <p:nvPr>
            <p:ph type="body" idx="1"/>
          </p:nvPr>
        </p:nvSpPr>
        <p:spPr>
          <a:xfrm>
            <a:off x="304800" y="1752600"/>
            <a:ext cx="8458200" cy="4114800"/>
          </a:xfrm>
        </p:spPr>
        <p:txBody>
          <a:bodyPr/>
          <a:lstStyle/>
          <a:p>
            <a:pPr>
              <a:spcAft>
                <a:spcPts val="300"/>
              </a:spcAft>
            </a:pPr>
            <a:r>
              <a:rPr lang="en-US"/>
              <a:t>Contribution of aging to cost trend</a:t>
            </a:r>
          </a:p>
          <a:p>
            <a:pPr lvl="1">
              <a:spcAft>
                <a:spcPts val="300"/>
              </a:spcAft>
            </a:pPr>
            <a:r>
              <a:rPr lang="en-US"/>
              <a:t>2001: 0.7%</a:t>
            </a:r>
          </a:p>
          <a:p>
            <a:pPr lvl="1">
              <a:spcAft>
                <a:spcPts val="300"/>
              </a:spcAft>
            </a:pPr>
            <a:r>
              <a:rPr lang="en-US"/>
              <a:t>1990: 0.1%</a:t>
            </a:r>
          </a:p>
          <a:p>
            <a:pPr>
              <a:spcAft>
                <a:spcPts val="300"/>
              </a:spcAft>
              <a:buFont typeface="Marlett" pitchFamily="2" charset="2"/>
              <a:buNone/>
            </a:pPr>
            <a:endParaRPr lang="en-US" sz="1400"/>
          </a:p>
          <a:p>
            <a:pPr>
              <a:spcAft>
                <a:spcPts val="300"/>
              </a:spcAft>
            </a:pPr>
            <a:r>
              <a:rPr lang="en-US"/>
              <a:t>Explains little of increase in underlying cost trend</a:t>
            </a:r>
            <a:endParaRPr lang="en-US" sz="2400"/>
          </a:p>
          <a:p>
            <a:pPr lvl="1">
              <a:spcAft>
                <a:spcPts val="300"/>
              </a:spcAft>
            </a:pPr>
            <a:r>
              <a:rPr lang="en-US"/>
              <a:t>2001: 10.0%</a:t>
            </a:r>
          </a:p>
          <a:p>
            <a:pPr lvl="1">
              <a:spcAft>
                <a:spcPts val="300"/>
              </a:spcAft>
            </a:pPr>
            <a:r>
              <a:rPr lang="en-US"/>
              <a:t>1996: 2.2%</a:t>
            </a:r>
          </a:p>
          <a:p>
            <a:pPr lvl="1">
              <a:spcAft>
                <a:spcPts val="300"/>
              </a:spcAft>
            </a:pPr>
            <a:endParaRPr lang="en-US" sz="1400"/>
          </a:p>
          <a:p>
            <a:pPr>
              <a:spcAft>
                <a:spcPts val="300"/>
              </a:spcAft>
            </a:pPr>
            <a:r>
              <a:rPr lang="en-US"/>
              <a:t>Implication: More of trend potentially controllable</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pPr marL="685800" indent="-685800"/>
            <a:r>
              <a:rPr lang="en-US" sz="3200"/>
              <a:t>6.	General Economy Influences Health Care Costs</a:t>
            </a:r>
          </a:p>
        </p:txBody>
      </p:sp>
      <p:sp>
        <p:nvSpPr>
          <p:cNvPr id="421891" name="Rectangle 3"/>
          <p:cNvSpPr>
            <a:spLocks noGrp="1" noChangeArrowheads="1"/>
          </p:cNvSpPr>
          <p:nvPr>
            <p:ph type="body" idx="1"/>
          </p:nvPr>
        </p:nvSpPr>
        <p:spPr>
          <a:xfrm>
            <a:off x="762000" y="1752600"/>
            <a:ext cx="7772400" cy="4114800"/>
          </a:xfrm>
        </p:spPr>
        <p:txBody>
          <a:bodyPr/>
          <a:lstStyle/>
          <a:p>
            <a:pPr>
              <a:spcAft>
                <a:spcPts val="300"/>
              </a:spcAft>
            </a:pPr>
            <a:r>
              <a:rPr lang="en-US"/>
              <a:t>Recent research: five-year lag</a:t>
            </a:r>
          </a:p>
          <a:p>
            <a:pPr>
              <a:spcAft>
                <a:spcPts val="300"/>
              </a:spcAft>
              <a:buFont typeface="Marlett" pitchFamily="2" charset="2"/>
              <a:buNone/>
            </a:pPr>
            <a:endParaRPr lang="en-US"/>
          </a:p>
          <a:p>
            <a:pPr>
              <a:spcAft>
                <a:spcPts val="300"/>
              </a:spcAft>
            </a:pPr>
            <a:r>
              <a:rPr lang="en-US"/>
              <a:t>Mechanism uncertain</a:t>
            </a:r>
          </a:p>
          <a:p>
            <a:pPr lvl="1">
              <a:spcAft>
                <a:spcPts val="300"/>
              </a:spcAft>
            </a:pPr>
            <a:r>
              <a:rPr lang="en-US"/>
              <a:t>Employer strategies important</a:t>
            </a:r>
          </a:p>
          <a:p>
            <a:pPr lvl="1">
              <a:spcAft>
                <a:spcPts val="300"/>
              </a:spcAft>
            </a:pPr>
            <a:endParaRPr lang="en-US"/>
          </a:p>
          <a:p>
            <a:pPr>
              <a:spcAft>
                <a:spcPts val="300"/>
              </a:spcAft>
            </a:pPr>
            <a:r>
              <a:rPr lang="en-US"/>
              <a:t>During recessions, high cost trends driven by previous booms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pPr marL="685800" indent="-685800"/>
            <a:r>
              <a:rPr lang="en-US" sz="3200"/>
              <a:t>7.	New Technology is the Dominant Long-term Driver of Costs</a:t>
            </a:r>
          </a:p>
        </p:txBody>
      </p:sp>
      <p:sp>
        <p:nvSpPr>
          <p:cNvPr id="422915" name="Rectangle 3"/>
          <p:cNvSpPr>
            <a:spLocks noGrp="1" noChangeArrowheads="1"/>
          </p:cNvSpPr>
          <p:nvPr>
            <p:ph type="body" idx="1"/>
          </p:nvPr>
        </p:nvSpPr>
        <p:spPr>
          <a:xfrm>
            <a:off x="381000" y="1752600"/>
            <a:ext cx="7620000" cy="4114800"/>
          </a:xfrm>
        </p:spPr>
        <p:txBody>
          <a:bodyPr/>
          <a:lstStyle/>
          <a:p>
            <a:pPr>
              <a:spcAft>
                <a:spcPts val="300"/>
              </a:spcAft>
            </a:pPr>
            <a:r>
              <a:rPr lang="en-US"/>
              <a:t>Prominent studies: 1/2 to 2/3 of trend</a:t>
            </a:r>
          </a:p>
          <a:p>
            <a:pPr>
              <a:spcAft>
                <a:spcPts val="300"/>
              </a:spcAft>
              <a:buFont typeface="Marlett" pitchFamily="2" charset="2"/>
              <a:buNone/>
            </a:pPr>
            <a:endParaRPr lang="en-US"/>
          </a:p>
          <a:p>
            <a:pPr>
              <a:spcAft>
                <a:spcPts val="300"/>
              </a:spcAft>
            </a:pPr>
            <a:r>
              <a:rPr lang="en-US"/>
              <a:t>Ready acceptance is a key factor</a:t>
            </a:r>
          </a:p>
          <a:p>
            <a:pPr lvl="1">
              <a:spcAft>
                <a:spcPts val="300"/>
              </a:spcAft>
            </a:pPr>
            <a:r>
              <a:rPr lang="en-US"/>
              <a:t>Public expects new cures</a:t>
            </a:r>
          </a:p>
          <a:p>
            <a:pPr lvl="1">
              <a:spcAft>
                <a:spcPts val="300"/>
              </a:spcAft>
            </a:pPr>
            <a:r>
              <a:rPr lang="en-US"/>
              <a:t>Extensive third-party payment precludes costs from restraining technology</a:t>
            </a:r>
          </a:p>
        </p:txBody>
      </p:sp>
    </p:spTree>
  </p:cSld>
  <p:clrMapOvr>
    <a:masterClrMapping/>
  </p:clrMapOvr>
</p:sld>
</file>

<file path=ppt/theme/theme1.xml><?xml version="1.0" encoding="utf-8"?>
<a:theme xmlns:a="http://schemas.openxmlformats.org/drawingml/2006/main" name="HSC All Slides">
  <a:themeElements>
    <a:clrScheme name="">
      <a:dk1>
        <a:srgbClr val="FFFFFF"/>
      </a:dk1>
      <a:lt1>
        <a:srgbClr val="FFFFFF"/>
      </a:lt1>
      <a:dk2>
        <a:srgbClr val="0000FF"/>
      </a:dk2>
      <a:lt2>
        <a:srgbClr val="DDDDDD"/>
      </a:lt2>
      <a:accent1>
        <a:srgbClr val="FF9C39"/>
      </a:accent1>
      <a:accent2>
        <a:srgbClr val="00FF99"/>
      </a:accent2>
      <a:accent3>
        <a:srgbClr val="AAAAFF"/>
      </a:accent3>
      <a:accent4>
        <a:srgbClr val="DADADA"/>
      </a:accent4>
      <a:accent5>
        <a:srgbClr val="FFCBAE"/>
      </a:accent5>
      <a:accent6>
        <a:srgbClr val="00E78A"/>
      </a:accent6>
      <a:hlink>
        <a:srgbClr val="FF0033"/>
      </a:hlink>
      <a:folHlink>
        <a:srgbClr val="C0C0C0"/>
      </a:folHlink>
    </a:clrScheme>
    <a:fontScheme name="HSC All Slid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SC All Slide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SC All Slide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HSC All Slides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SC All Slides 4">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33"/>
        </a:hlink>
        <a:folHlink>
          <a:srgbClr val="66FF33"/>
        </a:folHlink>
      </a:clrScheme>
      <a:clrMap bg1="dk2" tx1="lt1" bg2="dk1" tx2="lt2" accent1="accent1" accent2="accent2" accent3="accent3" accent4="accent4" accent5="accent5" accent6="accent6" hlink="hlink" folHlink="folHlink"/>
    </a:extraClrScheme>
    <a:extraClrScheme>
      <a:clrScheme name="HSC All Slides 5">
        <a:dk1>
          <a:srgbClr val="000000"/>
        </a:dk1>
        <a:lt1>
          <a:srgbClr val="FFFF00"/>
        </a:lt1>
        <a:dk2>
          <a:srgbClr val="0000FF"/>
        </a:dk2>
        <a:lt2>
          <a:srgbClr val="FF9900"/>
        </a:lt2>
        <a:accent1>
          <a:srgbClr val="FF9900"/>
        </a:accent1>
        <a:accent2>
          <a:srgbClr val="00FFFF"/>
        </a:accent2>
        <a:accent3>
          <a:srgbClr val="AAAAFF"/>
        </a:accent3>
        <a:accent4>
          <a:srgbClr val="DADA00"/>
        </a:accent4>
        <a:accent5>
          <a:srgbClr val="FFCAAA"/>
        </a:accent5>
        <a:accent6>
          <a:srgbClr val="00E7E7"/>
        </a:accent6>
        <a:hlink>
          <a:srgbClr val="FF0033"/>
        </a:hlink>
        <a:folHlink>
          <a:srgbClr val="66FF3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2611</TotalTime>
  <Pages>1</Pages>
  <Words>505</Words>
  <Application>Microsoft Office PowerPoint</Application>
  <PresentationFormat>On-screen Show (4:3)</PresentationFormat>
  <Paragraphs>106</Paragraphs>
  <Slides>13</Slides>
  <Notes>13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3" baseType="lpstr">
      <vt:lpstr>Times New Roman</vt:lpstr>
      <vt:lpstr>Arial</vt:lpstr>
      <vt:lpstr>Wingdings</vt:lpstr>
      <vt:lpstr>Monotype Sorts</vt:lpstr>
      <vt:lpstr>Helvetica</vt:lpstr>
      <vt:lpstr>Marlett</vt:lpstr>
      <vt:lpstr>SPC Markers/Bullets</vt:lpstr>
      <vt:lpstr>Arial Black</vt:lpstr>
      <vt:lpstr>HSC All Slides</vt:lpstr>
      <vt:lpstr>Microsoft Graph 2000 Chart</vt:lpstr>
      <vt:lpstr>Ten Things You Should Know about Health Care Cost Trends</vt:lpstr>
      <vt:lpstr>1.  Spending is Rising Very Rapidly </vt:lpstr>
      <vt:lpstr>2. Hospital Care is the Largest Component of Cost Trends in 2001 </vt:lpstr>
      <vt:lpstr>3. Rising Hospital Spending Reflects Steeper Increases in Prices Paid to Providers and Use of Services</vt:lpstr>
      <vt:lpstr>Trends in Hospital Price and Quantity</vt:lpstr>
      <vt:lpstr>4. Key Cost Driver: Retreat From Tightly Managed Care</vt:lpstr>
      <vt:lpstr>5. Demographic Trends Contribute Only Slightly to Rising Costs</vt:lpstr>
      <vt:lpstr>6. General Economy Influences Health Care Costs</vt:lpstr>
      <vt:lpstr>7. New Technology is the Dominant Long-term Driver of Costs</vt:lpstr>
      <vt:lpstr>8. Premium Trend is Higher Now Than Trend in Underlying Costs</vt:lpstr>
      <vt:lpstr>9. Shift to More Patient Cost Sharing Already Underway</vt:lpstr>
      <vt:lpstr>10. Potential for Some Slowing of Trend</vt:lpstr>
      <vt:lpstr>Further Information</vt:lpstr>
    </vt:vector>
  </TitlesOfParts>
  <Company>AHCPR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Carolyn Clancy</dc:creator>
  <cp:lastModifiedBy>C hris</cp:lastModifiedBy>
  <cp:revision>62</cp:revision>
  <cp:lastPrinted>2002-10-09T16:41:59Z</cp:lastPrinted>
  <dcterms:created xsi:type="dcterms:W3CDTF">2000-11-24T17:15:37Z</dcterms:created>
  <dcterms:modified xsi:type="dcterms:W3CDTF">2011-03-11T20:04:00Z</dcterms:modified>
</cp:coreProperties>
</file>